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Ubuntu" panose="020B0504030602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LkyqXelSR6+LQA6x6AeRLGE8+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6E570A-046F-4FFA-BB18-1452DA458048}">
  <a:tblStyle styleId="{5D6E570A-046F-4FFA-BB18-1452DA4580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>
        <p:scale>
          <a:sx n="127" d="100"/>
          <a:sy n="127" d="100"/>
        </p:scale>
        <p:origin x="144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3C5350A2-BDE1-0084-8C76-CF16D8594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>
            <a:extLst>
              <a:ext uri="{FF2B5EF4-FFF2-40B4-BE49-F238E27FC236}">
                <a16:creationId xmlns:a16="http://schemas.microsoft.com/office/drawing/2014/main" id="{4F992145-CEF6-9F5D-95C6-5120DB2BD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3:notes">
            <a:extLst>
              <a:ext uri="{FF2B5EF4-FFF2-40B4-BE49-F238E27FC236}">
                <a16:creationId xmlns:a16="http://schemas.microsoft.com/office/drawing/2014/main" id="{8DCE7041-227B-1B37-0024-559BEF580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build error :檔案名稱、目錄名稱或磁碟區標籤語法錯誤。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上面的雙引號重打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這是之後做term project會用到的東西，大家可以自己去了解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0" y="1903000"/>
            <a:ext cx="85206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Ubuntu"/>
              <a:buNone/>
              <a:defRPr sz="3600"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Ubuntu"/>
              <a:buNone/>
              <a:defRPr sz="48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Ubuntu"/>
              <a:buNone/>
              <a:defRPr sz="2000"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12" name="Google Shape;12;p20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●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Source Sans Pro"/>
              <a:buChar char="○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Source Sans Pro"/>
              <a:buChar char="■"/>
              <a:defRPr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zh-TW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" name="Google Shape;21;p22"/>
          <p:cNvPicPr preferRelativeResize="0"/>
          <p:nvPr/>
        </p:nvPicPr>
        <p:blipFill rotWithShape="1">
          <a:blip r:embed="rId2">
            <a:alphaModFix/>
          </a:blip>
          <a:srcRect l="426" t="96841" r="436"/>
          <a:stretch/>
        </p:blipFill>
        <p:spPr>
          <a:xfrm>
            <a:off x="0" y="4962975"/>
            <a:ext cx="9144000" cy="18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5904463" y="4663225"/>
            <a:ext cx="3116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4572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45720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45720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4572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45720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5720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5720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5720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Bitbucket &amp; Git |   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lp.ubuntu.com/community/CronHowto" TargetMode="External"/><Relationship Id="rId4" Type="http://schemas.openxmlformats.org/officeDocument/2006/relationships/hyperlink" Target="https://www.windowscentral.com/how-create-automated-task-using-task-scheduler-windows-1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n#CRON_express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crontab.guru" TargetMode="External"/><Relationship Id="rId4" Type="http://schemas.openxmlformats.org/officeDocument/2006/relationships/hyperlink" Target="https://crontab.guru/exampl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ject/integrations/webhook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ocs.gitlab.com/ee/integration/jenkins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travis-ci.com/user/for-beginners/" TargetMode="External"/><Relationship Id="rId4" Type="http://schemas.openxmlformats.org/officeDocument/2006/relationships/hyperlink" Target="https://travis-ci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enkinsci/jenkins" TargetMode="External"/><Relationship Id="rId4" Type="http://schemas.openxmlformats.org/officeDocument/2006/relationships/hyperlink" Target="https://jenkins.io/do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17-0-13-later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enkins.io/doc/book/pip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1903000"/>
            <a:ext cx="85206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>
                <a:solidFill>
                  <a:srgbClr val="000000"/>
                </a:solidFill>
              </a:rPr>
              <a:t>Jenkins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681725"/>
            <a:ext cx="85206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>
                <a:solidFill>
                  <a:srgbClr val="000000"/>
                </a:solidFill>
              </a:rPr>
              <a:t>Software Engineering Practice</a:t>
            </a:r>
            <a:r>
              <a:rPr lang="zh-TW"/>
              <a:t> </a:t>
            </a:r>
            <a:r>
              <a:rPr lang="zh-TW">
                <a:solidFill>
                  <a:srgbClr val="000000"/>
                </a:solidFill>
              </a:rPr>
              <a:t>Lab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(3)</a:t>
            </a:r>
            <a:endParaRPr/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4.	Create first user. </a:t>
            </a:r>
            <a:br>
              <a:rPr lang="zh-TW"/>
            </a:br>
            <a:r>
              <a:rPr lang="zh-TW" sz="1400"/>
              <a:t>Provide your information to login Jenkins later.</a:t>
            </a:r>
            <a:br>
              <a:rPr lang="zh-TW" sz="1400"/>
            </a:br>
            <a:r>
              <a:rPr lang="zh-TW" sz="1400"/>
              <a:t>If you want to be notified by emails of Jenkins test results, make sure correct address is provided.</a:t>
            </a:r>
            <a:br>
              <a:rPr lang="zh-TW" sz="1400"/>
            </a:br>
            <a:r>
              <a:rPr lang="zh-TW" sz="1400" b="1"/>
              <a:t>Save and continue.</a:t>
            </a:r>
            <a:endParaRPr sz="1400" b="1"/>
          </a:p>
          <a:p>
            <a:pPr marL="0" lvl="0" indent="89999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zh-TW"/>
              <a:t>5.	Set Jenkins URL</a:t>
            </a:r>
            <a:br>
              <a:rPr lang="zh-TW"/>
            </a:br>
            <a:r>
              <a:rPr lang="zh-TW"/>
              <a:t>	</a:t>
            </a:r>
            <a:r>
              <a:rPr lang="zh-TW" sz="1400"/>
              <a:t>Keep default if you do not need to connect Jenkins from another device.</a:t>
            </a:r>
            <a:br>
              <a:rPr lang="zh-TW" sz="1400"/>
            </a:br>
            <a:r>
              <a:rPr lang="zh-TW" sz="1400"/>
              <a:t>	</a:t>
            </a:r>
            <a:r>
              <a:rPr lang="zh-TW" sz="1400" b="1"/>
              <a:t>Save and Finish.  Start using Jenkins.</a:t>
            </a:r>
            <a:endParaRPr sz="1400"/>
          </a:p>
          <a:p>
            <a:pPr marL="450000" lvl="0" indent="-360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10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100" y="2998125"/>
            <a:ext cx="4624850" cy="1019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11"/>
          <p:cNvGraphicFramePr/>
          <p:nvPr/>
        </p:nvGraphicFramePr>
        <p:xfrm>
          <a:off x="1895125" y="4179213"/>
          <a:ext cx="5353750" cy="73149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535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You will need to launch Jenkins from cmd/terminal if you shut the PC down or 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accidentally turn it off. </a:t>
                      </a:r>
                      <a:r>
                        <a:rPr lang="zh-TW" sz="1200" u="sng" strike="noStrike" cap="none">
                          <a:solidFill>
                            <a:schemeClr val="hlink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hlinkClick r:id="rId4"/>
                        </a:rPr>
                        <a:t>Task scheduler</a:t>
                      </a: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or </a:t>
                      </a:r>
                      <a:r>
                        <a:rPr lang="zh-TW" sz="1200" u="sng" strike="noStrike" cap="none">
                          <a:solidFill>
                            <a:schemeClr val="hlink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hlinkClick r:id="rId5"/>
                        </a:rPr>
                        <a:t>crond</a:t>
                      </a: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may help you to turn Jenkins on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automatically.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189" name="Google Shape;189;p12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As our first Jenkins job, click </a:t>
            </a:r>
            <a:r>
              <a:rPr lang="zh-TW" b="1" dirty="0"/>
              <a:t>New Item</a:t>
            </a:r>
            <a:r>
              <a:rPr lang="zh-TW" dirty="0"/>
              <a:t>, </a:t>
            </a:r>
            <a:br>
              <a:rPr lang="zh-TW" dirty="0"/>
            </a:br>
            <a:r>
              <a:rPr lang="zh-TW" dirty="0"/>
              <a:t>enter a name and choose </a:t>
            </a:r>
            <a:r>
              <a:rPr lang="zh-TW" b="1" dirty="0"/>
              <a:t>Freestyle project</a:t>
            </a:r>
            <a:r>
              <a:rPr lang="zh-TW" dirty="0"/>
              <a:t>. then </a:t>
            </a:r>
            <a:r>
              <a:rPr lang="zh-TW" b="1" dirty="0"/>
              <a:t>OK</a:t>
            </a:r>
            <a:r>
              <a:rPr lang="zh-TW" dirty="0"/>
              <a:t>.</a:t>
            </a:r>
            <a:endParaRPr dirty="0"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11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8AF692D-026C-AB40-D0F6-3CE296B9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037"/>
          <a:stretch/>
        </p:blipFill>
        <p:spPr>
          <a:xfrm>
            <a:off x="615277" y="1627593"/>
            <a:ext cx="3203272" cy="2884932"/>
          </a:xfrm>
          <a:prstGeom prst="rect">
            <a:avLst/>
          </a:prstGeom>
        </p:spPr>
      </p:pic>
      <p:sp>
        <p:nvSpPr>
          <p:cNvPr id="3" name="圓角矩形 2">
            <a:extLst>
              <a:ext uri="{FF2B5EF4-FFF2-40B4-BE49-F238E27FC236}">
                <a16:creationId xmlns:a16="http://schemas.microsoft.com/office/drawing/2014/main" id="{C9610A52-33F5-C011-935E-F0E38AE46974}"/>
              </a:ext>
            </a:extLst>
          </p:cNvPr>
          <p:cNvSpPr/>
          <p:nvPr/>
        </p:nvSpPr>
        <p:spPr>
          <a:xfrm>
            <a:off x="722376" y="3070059"/>
            <a:ext cx="987552" cy="249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A2A43B-7095-1362-E08C-9066FD71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75" y="2157557"/>
            <a:ext cx="6006000" cy="2030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518D827F-C895-D731-31CD-7A5791B678D4}"/>
              </a:ext>
            </a:extLst>
          </p:cNvPr>
          <p:cNvSpPr/>
          <p:nvPr/>
        </p:nvSpPr>
        <p:spPr>
          <a:xfrm>
            <a:off x="2842260" y="3515067"/>
            <a:ext cx="2070136" cy="6180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zh-TW" dirty="0"/>
              <a:t>Click </a:t>
            </a:r>
            <a:r>
              <a:rPr lang="zh-TW" b="1" dirty="0"/>
              <a:t>Build</a:t>
            </a:r>
            <a:r>
              <a:rPr lang="zh-TW" dirty="0"/>
              <a:t> tab on the top of the page,</a:t>
            </a:r>
            <a:br>
              <a:rPr lang="zh-TW" dirty="0"/>
            </a:br>
            <a:r>
              <a:rPr lang="zh-TW" dirty="0"/>
              <a:t>and add </a:t>
            </a:r>
            <a:r>
              <a:rPr lang="zh-TW" b="1" dirty="0"/>
              <a:t>Execute Windows batch command</a:t>
            </a:r>
            <a:r>
              <a:rPr lang="zh-TW" dirty="0"/>
              <a:t> step to this build job.</a:t>
            </a: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endParaRPr dirty="0"/>
          </a:p>
        </p:txBody>
      </p:sp>
      <p:sp>
        <p:nvSpPr>
          <p:cNvPr id="201" name="Google Shape;201;p13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12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E985A12-24A6-4720-43DD-4CC26764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16" y="1656382"/>
            <a:ext cx="6332167" cy="2902243"/>
          </a:xfrm>
          <a:prstGeom prst="rect">
            <a:avLst/>
          </a:prstGeom>
        </p:spPr>
      </p:pic>
      <p:sp>
        <p:nvSpPr>
          <p:cNvPr id="3" name="圓角矩形 2">
            <a:extLst>
              <a:ext uri="{FF2B5EF4-FFF2-40B4-BE49-F238E27FC236}">
                <a16:creationId xmlns:a16="http://schemas.microsoft.com/office/drawing/2014/main" id="{C9BB6BF9-8EC5-8644-CE7F-22B9F575F32F}"/>
              </a:ext>
            </a:extLst>
          </p:cNvPr>
          <p:cNvSpPr/>
          <p:nvPr/>
        </p:nvSpPr>
        <p:spPr>
          <a:xfrm>
            <a:off x="1405916" y="3207219"/>
            <a:ext cx="987552" cy="249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BAF2DD52-9B53-5D7E-3843-23DB65AE6EED}"/>
              </a:ext>
            </a:extLst>
          </p:cNvPr>
          <p:cNvSpPr/>
          <p:nvPr/>
        </p:nvSpPr>
        <p:spPr>
          <a:xfrm>
            <a:off x="3721607" y="4220122"/>
            <a:ext cx="1061933" cy="249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1F4FC575-8CAE-4DB3-944F-0BED8131A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>
            <a:extLst>
              <a:ext uri="{FF2B5EF4-FFF2-40B4-BE49-F238E27FC236}">
                <a16:creationId xmlns:a16="http://schemas.microsoft.com/office/drawing/2014/main" id="{A77C7448-4E14-66A2-BFDF-A4FB3C266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Add a new Job</a:t>
            </a:r>
            <a:endParaRPr/>
          </a:p>
        </p:txBody>
      </p:sp>
      <p:sp>
        <p:nvSpPr>
          <p:cNvPr id="200" name="Google Shape;200;p13">
            <a:extLst>
              <a:ext uri="{FF2B5EF4-FFF2-40B4-BE49-F238E27FC236}">
                <a16:creationId xmlns:a16="http://schemas.microsoft.com/office/drawing/2014/main" id="{6D876E89-0737-A712-539F-EF5FAD151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 startAt="3"/>
            </a:pPr>
            <a:r>
              <a:rPr lang="zh-TW" dirty="0"/>
              <a:t>Enter </a:t>
            </a:r>
            <a:r>
              <a:rPr lang="zh-TW" b="1" i="1" dirty="0"/>
              <a:t>exit 1</a:t>
            </a:r>
            <a:r>
              <a:rPr lang="zh-TW" dirty="0"/>
              <a:t>, and </a:t>
            </a:r>
            <a:r>
              <a:rPr lang="zh-TW" b="1" dirty="0"/>
              <a:t>Save</a:t>
            </a:r>
            <a:r>
              <a:rPr lang="zh-TW" dirty="0"/>
              <a:t> to simulate a failed build.</a:t>
            </a:r>
            <a:br>
              <a:rPr lang="zh-TW" dirty="0"/>
            </a:br>
            <a:endParaRPr dirty="0"/>
          </a:p>
        </p:txBody>
      </p:sp>
      <p:sp>
        <p:nvSpPr>
          <p:cNvPr id="201" name="Google Shape;201;p13">
            <a:extLst>
              <a:ext uri="{FF2B5EF4-FFF2-40B4-BE49-F238E27FC236}">
                <a16:creationId xmlns:a16="http://schemas.microsoft.com/office/drawing/2014/main" id="{FFA3F7F5-4AFF-2158-F9B9-D61D8AA253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9E10054-BC32-3466-C76E-736D5B6D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117" y="1398739"/>
            <a:ext cx="4977765" cy="3264536"/>
          </a:xfrm>
          <a:prstGeom prst="rect">
            <a:avLst/>
          </a:prstGeom>
        </p:spPr>
      </p:pic>
      <p:sp>
        <p:nvSpPr>
          <p:cNvPr id="4" name="圓角矩形 3">
            <a:extLst>
              <a:ext uri="{FF2B5EF4-FFF2-40B4-BE49-F238E27FC236}">
                <a16:creationId xmlns:a16="http://schemas.microsoft.com/office/drawing/2014/main" id="{3171C3C0-E2FE-8E2A-0761-07207442D381}"/>
              </a:ext>
            </a:extLst>
          </p:cNvPr>
          <p:cNvSpPr/>
          <p:nvPr/>
        </p:nvSpPr>
        <p:spPr>
          <a:xfrm>
            <a:off x="2083117" y="3148342"/>
            <a:ext cx="987552" cy="249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656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Add a new Job</a:t>
            </a:r>
            <a:endParaRPr dirty="0"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 dirty="0"/>
              <a:t>Click </a:t>
            </a:r>
            <a:r>
              <a:rPr lang="zh-TW" b="1" dirty="0"/>
              <a:t>Build Now</a:t>
            </a:r>
            <a:r>
              <a:rPr lang="zh-TW" dirty="0"/>
              <a:t> to see it fails successfully.</a:t>
            </a: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zh-TW" dirty="0"/>
              <a:t>Click </a:t>
            </a:r>
            <a:r>
              <a:rPr lang="zh-TW" b="1" dirty="0">
                <a:solidFill>
                  <a:srgbClr val="C00000"/>
                </a:solidFill>
              </a:rPr>
              <a:t>Configure</a:t>
            </a:r>
            <a:r>
              <a:rPr lang="zh-TW" dirty="0"/>
              <a:t> and modify </a:t>
            </a:r>
            <a:r>
              <a:rPr lang="zh-TW" i="1" dirty="0"/>
              <a:t>exit 1</a:t>
            </a:r>
            <a:r>
              <a:rPr lang="zh-TW" dirty="0"/>
              <a:t> to </a:t>
            </a:r>
            <a:r>
              <a:rPr lang="zh-TW" b="1" i="1" dirty="0"/>
              <a:t>exit 0</a:t>
            </a:r>
            <a:r>
              <a:rPr lang="zh-TW" dirty="0"/>
              <a:t>.</a:t>
            </a:r>
            <a:br>
              <a:rPr lang="zh-TW" dirty="0"/>
            </a:br>
            <a:endParaRPr dirty="0"/>
          </a:p>
        </p:txBody>
      </p:sp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14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3968025" y="2437475"/>
            <a:ext cx="562800" cy="34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886375" y="4354363"/>
          <a:ext cx="4107075" cy="405275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410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Return value matters!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DF86CB86-B06B-7163-9CA0-C1530825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87" y="1230111"/>
            <a:ext cx="2205964" cy="2683278"/>
          </a:xfrm>
          <a:prstGeom prst="rect">
            <a:avLst/>
          </a:prstGeom>
        </p:spPr>
      </p:pic>
      <p:sp>
        <p:nvSpPr>
          <p:cNvPr id="3" name="圓角矩形 2">
            <a:extLst>
              <a:ext uri="{FF2B5EF4-FFF2-40B4-BE49-F238E27FC236}">
                <a16:creationId xmlns:a16="http://schemas.microsoft.com/office/drawing/2014/main" id="{5E32460E-99FA-EFDD-639B-DA1ECFD73F98}"/>
              </a:ext>
            </a:extLst>
          </p:cNvPr>
          <p:cNvSpPr/>
          <p:nvPr/>
        </p:nvSpPr>
        <p:spPr>
          <a:xfrm>
            <a:off x="1150187" y="2832349"/>
            <a:ext cx="987552" cy="2492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FE003F-F128-745C-8B29-89362128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699" y="1922590"/>
            <a:ext cx="3461075" cy="1378969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9B8D03B5-1961-3BAC-454A-92EA3CBC07B8}"/>
              </a:ext>
            </a:extLst>
          </p:cNvPr>
          <p:cNvSpPr/>
          <p:nvPr/>
        </p:nvSpPr>
        <p:spPr>
          <a:xfrm>
            <a:off x="5264581" y="2842288"/>
            <a:ext cx="1265428" cy="3075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B6E7E83A-B077-0BAF-EFF3-ACC8E18775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558" y="3531909"/>
            <a:ext cx="806418" cy="345716"/>
          </a:xfrm>
          <a:prstGeom prst="bentConnector3">
            <a:avLst>
              <a:gd name="adj1" fmla="val 2065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15145E2F-F6AB-E0C6-50BC-2FED15D30904}"/>
              </a:ext>
            </a:extLst>
          </p:cNvPr>
          <p:cNvSpPr/>
          <p:nvPr/>
        </p:nvSpPr>
        <p:spPr>
          <a:xfrm>
            <a:off x="857465" y="2618258"/>
            <a:ext cx="363894" cy="3638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652815E-6FDA-A1DF-1EED-A9B52CA86BC1}"/>
              </a:ext>
            </a:extLst>
          </p:cNvPr>
          <p:cNvSpPr/>
          <p:nvPr/>
        </p:nvSpPr>
        <p:spPr>
          <a:xfrm>
            <a:off x="4778805" y="1922590"/>
            <a:ext cx="363894" cy="3638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B14069F-5075-281C-89EA-AA22F2E71AFD}"/>
              </a:ext>
            </a:extLst>
          </p:cNvPr>
          <p:cNvSpPr/>
          <p:nvPr/>
        </p:nvSpPr>
        <p:spPr>
          <a:xfrm>
            <a:off x="855234" y="3265823"/>
            <a:ext cx="363894" cy="3638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C25E0FF1-5408-22CF-6DF9-B70F1BBF3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172" y="3377263"/>
            <a:ext cx="2349468" cy="1461425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A75C3E39-F90E-1890-A35A-313AFB811368}"/>
              </a:ext>
            </a:extLst>
          </p:cNvPr>
          <p:cNvSpPr/>
          <p:nvPr/>
        </p:nvSpPr>
        <p:spPr>
          <a:xfrm>
            <a:off x="4777416" y="3376332"/>
            <a:ext cx="363894" cy="36389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BF039A4D-289A-DCC2-1EA8-50166833F92A}"/>
              </a:ext>
            </a:extLst>
          </p:cNvPr>
          <p:cNvSpPr/>
          <p:nvPr/>
        </p:nvSpPr>
        <p:spPr>
          <a:xfrm>
            <a:off x="5264581" y="4242233"/>
            <a:ext cx="1265428" cy="3075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Build periodically</a:t>
            </a:r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Build can be triggered automatically by “Build periodically” property.</a:t>
            </a:r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4728900" y="1203950"/>
            <a:ext cx="4103400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tell Jenkins the interval triggering a build? </a:t>
            </a:r>
            <a:b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CRON expressions</a:t>
            </a: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FFFFFF"/>
                </a:solidFill>
                <a:highlight>
                  <a:srgbClr val="43434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 * * * *     # The job will run once every hour, at :00.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FFFFFF"/>
                </a:solidFill>
                <a:highlight>
                  <a:srgbClr val="434343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0 0 * * *    # On 0:00 every day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Jenkins will show the next build time by the specified expression after you click on the blank areas on the page.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1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HINT: Jenkins server must be running to trigger jobs.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examples :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https://crontab.guru/examples.html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editor :</a:t>
            </a: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https://crontab.guru</a:t>
            </a:r>
            <a:br>
              <a:rPr lang="zh-TW" sz="14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F68C2A2-F9B8-7AAF-842F-055B6C0E5A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6445"/>
          <a:stretch/>
        </p:blipFill>
        <p:spPr>
          <a:xfrm>
            <a:off x="413277" y="1582436"/>
            <a:ext cx="4158723" cy="2619827"/>
          </a:xfrm>
          <a:prstGeom prst="rect">
            <a:avLst/>
          </a:prstGeom>
        </p:spPr>
      </p:pic>
      <p:sp>
        <p:nvSpPr>
          <p:cNvPr id="3" name="圓角矩形 2">
            <a:extLst>
              <a:ext uri="{FF2B5EF4-FFF2-40B4-BE49-F238E27FC236}">
                <a16:creationId xmlns:a16="http://schemas.microsoft.com/office/drawing/2014/main" id="{107F8E8A-B601-67C9-3753-BD188627F71D}"/>
              </a:ext>
            </a:extLst>
          </p:cNvPr>
          <p:cNvSpPr/>
          <p:nvPr/>
        </p:nvSpPr>
        <p:spPr>
          <a:xfrm>
            <a:off x="384850" y="2520544"/>
            <a:ext cx="1265428" cy="3075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Lab 1 requirement</a:t>
            </a:r>
            <a:endParaRPr dirty="0"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dirty="0"/>
              <a:t>Modify </a:t>
            </a:r>
            <a:r>
              <a:rPr lang="zh-TW" b="1" dirty="0"/>
              <a:t>Execute Windows batch command </a:t>
            </a:r>
            <a:r>
              <a:rPr lang="zh-TW" dirty="0"/>
              <a:t>section and </a:t>
            </a:r>
            <a:r>
              <a:rPr lang="zh-TW" b="1" dirty="0"/>
              <a:t>Save</a:t>
            </a:r>
            <a:r>
              <a:rPr lang="zh-TW" dirty="0"/>
              <a:t>:</a:t>
            </a: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br>
              <a:rPr lang="zh-TW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dirty="0"/>
              <a:t>Screenshot the console output and submit </a:t>
            </a:r>
            <a:br>
              <a:rPr lang="en-US" altLang="zh-TW" dirty="0"/>
            </a:br>
            <a:r>
              <a:rPr lang="en-US" altLang="zh-TW" dirty="0"/>
              <a:t>to </a:t>
            </a:r>
            <a:r>
              <a:rPr lang="en-US" altLang="zh-TW" dirty="0" err="1"/>
              <a:t>eeclass</a:t>
            </a:r>
            <a:r>
              <a:rPr lang="en-US" altLang="zh-TW" dirty="0"/>
              <a:t>.</a:t>
            </a:r>
            <a:br>
              <a:rPr lang="zh-TW" dirty="0"/>
            </a:br>
            <a:br>
              <a:rPr lang="zh-TW" b="1" dirty="0"/>
            </a:br>
            <a:endParaRPr dirty="0"/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16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233" name="Google Shape;233;p16"/>
          <p:cNvGraphicFramePr/>
          <p:nvPr>
            <p:extLst>
              <p:ext uri="{D42A27DB-BD31-4B8C-83A1-F6EECF244321}">
                <p14:modId xmlns:p14="http://schemas.microsoft.com/office/powerpoint/2010/main" val="3932696036"/>
              </p:ext>
            </p:extLst>
          </p:nvPr>
        </p:nvGraphicFramePr>
        <p:xfrm>
          <a:off x="855025" y="1543363"/>
          <a:ext cx="7540825" cy="749263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754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2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altLang="zh-TW" sz="1400" u="none" strike="noStrike" cap="none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echo "sep 2023 lab 1“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exit 0</a:t>
                      </a:r>
                      <a:endParaRPr sz="1400" u="none" strike="noStrike" cap="none" dirty="0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72" y="2549265"/>
            <a:ext cx="4754762" cy="20293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Git Webhook</a:t>
            </a:r>
            <a:endParaRPr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When a new version of code is available on the git version control system, </a:t>
            </a:r>
            <a:br>
              <a:rPr lang="zh-TW"/>
            </a:br>
            <a:r>
              <a:rPr lang="zh-TW"/>
              <a:t>automatically trigger Jenkins/CI tools to build/test the code.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https://docs.gitlab.com/ee/user/project/integrations/webhooks.html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4"/>
              </a:rPr>
              <a:t>https://docs.gitlab.com/ee/integration/jenkins.html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help you to integrate version control and automation server better</a:t>
            </a:r>
            <a:br>
              <a:rPr lang="zh-TW"/>
            </a:b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zh-TW"/>
            </a:br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17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275" y="2464625"/>
            <a:ext cx="5075225" cy="22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Other famous CI/CD tools</a:t>
            </a:r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Travis CI - famous for open source projects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Gitlab CI/CD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GitHub Flow/Actions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Circle CI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Slack</a:t>
            </a: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18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125" y="56988"/>
            <a:ext cx="6530600" cy="482776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1030200" y="613825"/>
            <a:ext cx="4473000" cy="4317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C</a:t>
            </a:r>
            <a:r>
              <a:rPr lang="zh-TW">
                <a:solidFill>
                  <a:srgbClr val="666666"/>
                </a:solidFill>
              </a:rPr>
              <a:t>ontinuous</a:t>
            </a:r>
            <a:r>
              <a:rPr lang="zh-TW"/>
              <a:t> I</a:t>
            </a:r>
            <a:r>
              <a:rPr lang="zh-TW">
                <a:solidFill>
                  <a:srgbClr val="666666"/>
                </a:solidFill>
              </a:rPr>
              <a:t>ntegration</a:t>
            </a:r>
            <a:r>
              <a:rPr lang="zh-TW"/>
              <a:t> </a:t>
            </a:r>
            <a:r>
              <a:rPr lang="zh-TW">
                <a:solidFill>
                  <a:srgbClr val="666666"/>
                </a:solidFill>
              </a:rPr>
              <a:t>&amp;</a:t>
            </a:r>
            <a:r>
              <a:rPr lang="zh-TW"/>
              <a:t> C</a:t>
            </a:r>
            <a:r>
              <a:rPr lang="zh-TW">
                <a:solidFill>
                  <a:srgbClr val="666666"/>
                </a:solidFill>
              </a:rPr>
              <a:t>ontinuous </a:t>
            </a:r>
            <a:r>
              <a:rPr lang="zh-TW"/>
              <a:t>D</a:t>
            </a:r>
            <a:r>
              <a:rPr lang="zh-TW">
                <a:solidFill>
                  <a:srgbClr val="666666"/>
                </a:solidFill>
              </a:rPr>
              <a:t>elivery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Building, Testing, Deploying</a:t>
            </a:r>
            <a:br>
              <a:rPr lang="zh-TW"/>
            </a:br>
            <a:r>
              <a:rPr lang="zh-TW"/>
              <a:t>The goal of CI/CD is to build healthier software by developing and testing in smaller increments (code changes) frequently ...</a:t>
            </a:r>
            <a:br>
              <a:rPr lang="zh-TW"/>
            </a:b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3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178850"/>
            <a:ext cx="8520599" cy="181874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311700" y="4453975"/>
            <a:ext cx="4876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https://travis-ci.org/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https://docs.travis-ci.com/user/for-beginners/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About Jenkins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self-contained, </a:t>
            </a:r>
            <a:r>
              <a:rPr lang="zh-TW" b="1"/>
              <a:t>open source</a:t>
            </a:r>
            <a:r>
              <a:rPr lang="zh-TW"/>
              <a:t> </a:t>
            </a:r>
            <a:r>
              <a:rPr lang="zh-TW" b="1">
                <a:solidFill>
                  <a:srgbClr val="000000"/>
                </a:solidFill>
              </a:rPr>
              <a:t>automation server</a:t>
            </a:r>
            <a:r>
              <a:rPr lang="zh-TW"/>
              <a:t> which can be used to automate all sorts of task related to building, testing and delivering or deploying software.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Can be installed through native system packages, docker, or standalone Java Executable.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Provides over 1600 plugins to support automating virtually anything,</a:t>
            </a:r>
            <a:br>
              <a:rPr lang="zh-TW"/>
            </a:br>
            <a:r>
              <a:rPr lang="zh-TW"/>
              <a:t>make humans can actually spend their time doing things machines cannot.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4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3388" y="2978175"/>
            <a:ext cx="4264819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311700" y="4453975"/>
            <a:ext cx="48768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https://jenkins.io/doc/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https://github.com/jenkinsci/jenkins</a:t>
            </a: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Installing JDK / JRE 17(if you haven’t)</a:t>
            </a:r>
            <a:endParaRPr dirty="0"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l"/>
            </a:pPr>
            <a:r>
              <a:rPr lang="en-US" altLang="zh-TW" dirty="0"/>
              <a:t>Install </a:t>
            </a:r>
            <a:r>
              <a:rPr lang="zh-TW" dirty="0"/>
              <a:t>Java Development Kit / Java Runtime Environment </a:t>
            </a:r>
            <a:r>
              <a:rPr lang="en-US" altLang="zh-TW" dirty="0"/>
              <a:t>17</a:t>
            </a:r>
            <a:br>
              <a:rPr lang="zh-TW" dirty="0"/>
            </a:br>
            <a:r>
              <a:rPr lang="en-US" altLang="zh-TW" sz="1400" dirty="0">
                <a:hlinkClick r:id="rId3"/>
              </a:rPr>
              <a:t>https://www.oracle.com/java/technologies/javase/jdk17-0-13-later-archive-downloads.html</a:t>
            </a:r>
            <a:endParaRPr lang="en-US" altLang="zh-TW" sz="1400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5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5C06B33-D8BE-79EF-11EB-7BCBC83A8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36405"/>
            <a:ext cx="7772400" cy="2288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 dirty="0"/>
              <a:t>Download and launch Jenkins master server</a:t>
            </a:r>
            <a:endParaRPr dirty="0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Go to </a:t>
            </a:r>
            <a:r>
              <a:rPr lang="zh-TW" u="sng" dirty="0">
                <a:solidFill>
                  <a:schemeClr val="hlink"/>
                </a:solidFill>
                <a:hlinkClick r:id="rId3"/>
              </a:rPr>
              <a:t>jenkins.io/download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dirty="0"/>
              <a:t>Download </a:t>
            </a:r>
            <a:r>
              <a:rPr lang="zh-TW" b="1" dirty="0"/>
              <a:t>Generic Java Package</a:t>
            </a:r>
            <a:r>
              <a:rPr lang="zh-TW" dirty="0"/>
              <a:t> </a:t>
            </a:r>
            <a:r>
              <a:rPr lang="en-US" altLang="zh-TW" dirty="0"/>
              <a:t>(.war)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br>
              <a:rPr lang="zh-TW" dirty="0"/>
            </a:b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 dirty="0"/>
              <a:t>3.	Launch Jenkins.war via terminal/cmd, allow firewall if needed.</a:t>
            </a:r>
            <a:br>
              <a:rPr lang="zh-TW" dirty="0"/>
            </a:br>
            <a:r>
              <a:rPr lang="zh-TW" dirty="0"/>
              <a:t>	</a:t>
            </a:r>
            <a:endParaRPr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6</a:t>
            </a:fld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137" name="Google Shape;137;p7"/>
          <p:cNvGraphicFramePr/>
          <p:nvPr>
            <p:extLst>
              <p:ext uri="{D42A27DB-BD31-4B8C-83A1-F6EECF244321}">
                <p14:modId xmlns:p14="http://schemas.microsoft.com/office/powerpoint/2010/main" val="2807076286"/>
              </p:ext>
            </p:extLst>
          </p:nvPr>
        </p:nvGraphicFramePr>
        <p:xfrm>
          <a:off x="952500" y="3923163"/>
          <a:ext cx="7239000" cy="57270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800" u="none" strike="noStrike" cap="none" dirty="0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$ java -jar jenkins.war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l="773" t="5436"/>
          <a:stretch/>
        </p:blipFill>
        <p:spPr>
          <a:xfrm>
            <a:off x="3998125" y="3923175"/>
            <a:ext cx="3638475" cy="9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EE905F6-C051-7340-2B05-7A33FD5C8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451" y="1651000"/>
            <a:ext cx="6245098" cy="17182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Get first-time password of Jenkins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First time password will appear on the terminal. Copy it for pasting later.</a:t>
            </a:r>
            <a:br>
              <a:rPr lang="zh-TW"/>
            </a:br>
            <a:r>
              <a:rPr lang="zh-TW"/>
              <a:t>Maybe you need to scroll up and down to find where it is.</a:t>
            </a:r>
            <a:br>
              <a:rPr lang="zh-TW"/>
            </a:br>
            <a:r>
              <a:rPr lang="zh-TW" sz="1400"/>
              <a:t>If you cant see it, follow the instruction of Jenkins webpage later to find the password.</a:t>
            </a:r>
            <a:endParaRPr sz="1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7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000" y="1905238"/>
            <a:ext cx="71818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(1)</a:t>
            </a:r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1.	Launch your browser and go 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localhost:8080</a:t>
            </a:r>
            <a:br>
              <a:rPr lang="zh-TW"/>
            </a:br>
            <a:br>
              <a:rPr lang="zh-TW"/>
            </a:br>
            <a:endParaRPr/>
          </a:p>
          <a:p>
            <a:pPr marL="450000" lvl="0" indent="-360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zh-TW"/>
              <a:t>2. 	Provide the password and click continue on the webpage.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8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900" y="1182788"/>
            <a:ext cx="31432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896" y="2289000"/>
            <a:ext cx="5696950" cy="20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6">
            <a:alphaModFix/>
          </a:blip>
          <a:srcRect b="11863"/>
          <a:stretch/>
        </p:blipFill>
        <p:spPr>
          <a:xfrm>
            <a:off x="5708525" y="4360125"/>
            <a:ext cx="840325" cy="412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9"/>
          <p:cNvGraphicFramePr/>
          <p:nvPr/>
        </p:nvGraphicFramePr>
        <p:xfrm>
          <a:off x="3995150" y="140213"/>
          <a:ext cx="4965500" cy="572700"/>
        </p:xfrm>
        <a:graphic>
          <a:graphicData uri="http://schemas.openxmlformats.org/drawingml/2006/table">
            <a:tbl>
              <a:tblPr>
                <a:noFill/>
                <a:tableStyleId>{5D6E570A-046F-4FFA-BB18-1452DA458048}</a:tableStyleId>
              </a:tblPr>
              <a:tblGrid>
                <a:gridCol w="49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Jenkins will display in the language which you set as preferred</a:t>
                      </a:r>
                      <a:b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</a:br>
                      <a:r>
                        <a:rPr lang="zh-TW" sz="1200" u="none" strike="noStrike" cap="none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 in your browser.</a:t>
                      </a:r>
                      <a:endParaRPr sz="1200" u="none" strike="noStrike" cap="none"/>
                    </a:p>
                  </a:txBody>
                  <a:tcPr marL="91425" marR="91425" marT="91425" marB="91425"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/>
              <a:t>Setup Jenkins (2)</a:t>
            </a:r>
            <a:endParaRPr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600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zh-TW"/>
              <a:t>3.	Install suggested plugins. </a:t>
            </a:r>
            <a:br>
              <a:rPr lang="zh-TW"/>
            </a:br>
            <a:r>
              <a:rPr lang="zh-TW" sz="1400"/>
              <a:t>Although we may not use many of its features in this lab, you can try them to make CI/CD more effective. </a:t>
            </a:r>
            <a:br>
              <a:rPr lang="zh-TW" sz="1400"/>
            </a:br>
            <a:r>
              <a:rPr lang="zh-TW" sz="1400"/>
              <a:t>For example, </a:t>
            </a:r>
            <a:r>
              <a:rPr lang="zh-TW" sz="1400" b="1" i="1"/>
              <a:t>pipeline </a:t>
            </a:r>
            <a:r>
              <a:rPr lang="zh-TW" sz="1400"/>
              <a:t>is useful to automate different test processes/suites of a software.</a:t>
            </a:r>
            <a:endParaRPr sz="1400"/>
          </a:p>
        </p:txBody>
      </p:sp>
      <p:sp>
        <p:nvSpPr>
          <p:cNvPr id="172" name="Google Shape;172;p10"/>
          <p:cNvSpPr txBox="1">
            <a:spLocks noGrp="1"/>
          </p:cNvSpPr>
          <p:nvPr>
            <p:ph type="sldNum" idx="12"/>
          </p:nvPr>
        </p:nvSpPr>
        <p:spPr>
          <a:xfrm>
            <a:off x="7806250" y="4663275"/>
            <a:ext cx="13377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SEPLab</a:t>
            </a:r>
            <a:r>
              <a:rPr lang="zh-TW">
                <a:solidFill>
                  <a:schemeClr val="dk2"/>
                </a:solidFill>
              </a:rPr>
              <a:t> Jenkins |   </a:t>
            </a:r>
            <a:fld id="{00000000-1234-1234-1234-123412341234}" type="slidenum">
              <a:rPr lang="en-US" altLang="zh-TW"/>
              <a:t>9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975" y="1766934"/>
            <a:ext cx="5096425" cy="26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311700" y="4453975"/>
            <a:ext cx="70626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0" i="0" u="sng" strike="noStrike" cap="none" dirty="0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https://jenkins.io/doc/book/pipeline/</a:t>
            </a:r>
            <a:br>
              <a:rPr lang="zh-TW" sz="1000" b="0" i="0" u="none" strike="noStrike" cap="none" dirty="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000" b="0" i="0" u="none" strike="noStrike" cap="none" dirty="0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1004</Words>
  <Application>Microsoft Macintosh PowerPoint</Application>
  <PresentationFormat>如螢幕大小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Source Sans Pro</vt:lpstr>
      <vt:lpstr>Ubuntu</vt:lpstr>
      <vt:lpstr>Wingdings</vt:lpstr>
      <vt:lpstr>Simple Light</vt:lpstr>
      <vt:lpstr>Jenkins</vt:lpstr>
      <vt:lpstr>PowerPoint 簡報</vt:lpstr>
      <vt:lpstr>Continuous Integration &amp; Continuous Delivery</vt:lpstr>
      <vt:lpstr>About Jenkins</vt:lpstr>
      <vt:lpstr>Installing JDK / JRE 17(if you haven’t)</vt:lpstr>
      <vt:lpstr>Download and launch Jenkins master server</vt:lpstr>
      <vt:lpstr>Get first-time password of Jenkins</vt:lpstr>
      <vt:lpstr>Setup Jenkins (1)</vt:lpstr>
      <vt:lpstr>Setup Jenkins (2)</vt:lpstr>
      <vt:lpstr>Setup Jenkins (3)</vt:lpstr>
      <vt:lpstr>Add a new Job</vt:lpstr>
      <vt:lpstr>Add a new Job</vt:lpstr>
      <vt:lpstr>Add a new Job</vt:lpstr>
      <vt:lpstr>Add a new Job</vt:lpstr>
      <vt:lpstr>Build periodically</vt:lpstr>
      <vt:lpstr>Lab 1 requirement</vt:lpstr>
      <vt:lpstr>Git Webhook</vt:lpstr>
      <vt:lpstr>Other famous CI/CD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cp:lastModifiedBy>蕙伃 楊</cp:lastModifiedBy>
  <cp:revision>10</cp:revision>
  <dcterms:modified xsi:type="dcterms:W3CDTF">2025-02-06T09:35:56Z</dcterms:modified>
</cp:coreProperties>
</file>