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oppins"/>
      <p:bold r:id="rId24"/>
      <p:boldItalic r:id="rId25"/>
    </p:embeddedFont>
    <p:embeddedFont>
      <p:font typeface="Asap"/>
      <p:regular r:id="rId26"/>
      <p:bold r:id="rId27"/>
      <p:italic r:id="rId28"/>
      <p:boldItalic r:id="rId29"/>
    </p:embeddedFont>
    <p:embeddedFont>
      <p:font typeface="Asap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CA10A8-309B-4B5A-9C24-1B1AC29C51BC}">
  <a:tblStyle styleId="{1FCA10A8-309B-4B5A-9C24-1B1AC29C51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sap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Asap-italic.fntdata"/><Relationship Id="rId27" Type="http://schemas.openxmlformats.org/officeDocument/2006/relationships/font" Target="fonts/Asap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sap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AsapMedium-bold.fntdata"/><Relationship Id="rId30" Type="http://schemas.openxmlformats.org/officeDocument/2006/relationships/font" Target="fonts/AsapMedium-regular.fntdata"/><Relationship Id="rId11" Type="http://schemas.openxmlformats.org/officeDocument/2006/relationships/slide" Target="slides/slide5.xml"/><Relationship Id="rId33" Type="http://schemas.openxmlformats.org/officeDocument/2006/relationships/font" Target="fonts/Asap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Asap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101337f25_3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</a:t>
            </a:r>
            <a:endParaRPr/>
          </a:p>
        </p:txBody>
      </p:sp>
      <p:sp>
        <p:nvSpPr>
          <p:cNvPr id="52" name="Google Shape;52;g34101337f25_3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01337f25_3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4101337f25_3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88864da5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388864da5a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101337f25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101337f25_3_2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101337f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101337f2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88864da5a_5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388864da5a_5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101337f25_3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</a:rPr>
              <a:t>demonstrates </a:t>
            </a:r>
            <a:r>
              <a:rPr b="1" lang="en-GB" sz="1150">
                <a:solidFill>
                  <a:srgbClr val="9900FF"/>
                </a:solidFill>
                <a:highlight>
                  <a:schemeClr val="lt1"/>
                </a:highlight>
              </a:rPr>
              <a:t>all major features</a:t>
            </a:r>
            <a:endParaRPr b="1" sz="1150">
              <a:solidFill>
                <a:srgbClr val="9900FF"/>
              </a:solidFill>
              <a:highlight>
                <a:schemeClr val="lt1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</a:rPr>
              <a:t>showing evidence of strong </a:t>
            </a:r>
            <a:r>
              <a:rPr b="1" lang="en-GB" sz="1150">
                <a:solidFill>
                  <a:srgbClr val="9900FF"/>
                </a:solidFill>
                <a:highlight>
                  <a:srgbClr val="FFFFFF"/>
                </a:highlight>
              </a:rPr>
              <a:t>engineering practices</a:t>
            </a:r>
            <a:endParaRPr b="1" sz="1150">
              <a:solidFill>
                <a:srgbClr val="9900FF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AutoNum type="arabicPeriod"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</a:rPr>
              <a:t>demonstrated in a </a:t>
            </a:r>
            <a:r>
              <a:rPr b="1" lang="en-GB" sz="1150">
                <a:solidFill>
                  <a:srgbClr val="9900FF"/>
                </a:solidFill>
                <a:highlight>
                  <a:srgbClr val="FFFFFF"/>
                </a:highlight>
              </a:rPr>
              <a:t>non-technical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</a:rPr>
              <a:t> manner with only minimal clarifications needed to understand concepts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</a:rPr>
              <a:t>"This diagram shows how our system works: First, it searches for relevant legal documents (Step 1). Then, it retrieves the most relevant ones (Step 2). After that, the AI reads the retrieved information and generates a well-grounded answer (Step 3). Finally, the system provides a reliable response with citations (Step 4), ensuring accuracy and transparency."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7" name="Google Shape;197;g34101337f25_3_4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101337f25_3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101337f25_3_3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88864da5a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388864da5a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101337f25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</a:t>
            </a:r>
            <a:endParaRPr/>
          </a:p>
        </p:txBody>
      </p:sp>
      <p:sp>
        <p:nvSpPr>
          <p:cNvPr id="66" name="Google Shape;66;g34101337f25_3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101337f25_3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DONE</a:t>
            </a:r>
            <a:endParaRPr/>
          </a:p>
        </p:txBody>
      </p:sp>
      <p:sp>
        <p:nvSpPr>
          <p:cNvPr id="86" name="Google Shape;86;g34101337f25_3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01337f25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97" name="Google Shape;97;g34101337f25_3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88864da5a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05" name="Google Shape;105;g3388864da5a_4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101337f25_3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4101337f25_3_3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88864da5a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highlight>
                  <a:srgbClr val="FF0000"/>
                </a:highlight>
              </a:rPr>
              <a:t>FIXME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121" name="Google Shape;121;g3388864da5a_4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101337f25_14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101337f25_1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8864da5a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388864da5a_5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1610" y="4037400"/>
            <a:ext cx="1320305" cy="94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428" y="4127703"/>
            <a:ext cx="1825883" cy="7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3274" y="671868"/>
            <a:ext cx="1655400" cy="74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6">
            <a:alphaModFix/>
          </a:blip>
          <a:srcRect b="7612" l="1739" r="0" t="0"/>
          <a:stretch/>
        </p:blipFill>
        <p:spPr>
          <a:xfrm>
            <a:off x="0" y="279525"/>
            <a:ext cx="5803428" cy="4863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2851750" y="1717500"/>
            <a:ext cx="6605641" cy="2094235"/>
            <a:chOff x="0" y="-9525"/>
            <a:chExt cx="3479400" cy="1103100"/>
          </a:xfrm>
        </p:grpSpPr>
        <p:sp>
          <p:nvSpPr>
            <p:cNvPr id="59" name="Google Shape;59;p13"/>
            <p:cNvSpPr/>
            <p:nvPr/>
          </p:nvSpPr>
          <p:spPr>
            <a:xfrm>
              <a:off x="0" y="0"/>
              <a:ext cx="3479276" cy="1093450"/>
            </a:xfrm>
            <a:custGeom>
              <a:rect b="b" l="l" r="r" t="t"/>
              <a:pathLst>
                <a:path extrusionOk="0" h="1093450" w="3479276">
                  <a:moveTo>
                    <a:pt x="16995" y="0"/>
                  </a:moveTo>
                  <a:lnTo>
                    <a:pt x="3462280" y="0"/>
                  </a:lnTo>
                  <a:cubicBezTo>
                    <a:pt x="3471666" y="0"/>
                    <a:pt x="3479276" y="7609"/>
                    <a:pt x="3479276" y="16995"/>
                  </a:cubicBezTo>
                  <a:lnTo>
                    <a:pt x="3479276" y="1076455"/>
                  </a:lnTo>
                  <a:cubicBezTo>
                    <a:pt x="3479276" y="1085841"/>
                    <a:pt x="3471666" y="1093450"/>
                    <a:pt x="3462280" y="1093450"/>
                  </a:cubicBezTo>
                  <a:lnTo>
                    <a:pt x="16995" y="1093450"/>
                  </a:lnTo>
                  <a:cubicBezTo>
                    <a:pt x="7609" y="1093450"/>
                    <a:pt x="0" y="1085841"/>
                    <a:pt x="0" y="1076455"/>
                  </a:cubicBezTo>
                  <a:lnTo>
                    <a:pt x="0" y="16995"/>
                  </a:lnTo>
                  <a:cubicBezTo>
                    <a:pt x="0" y="7609"/>
                    <a:pt x="7609" y="0"/>
                    <a:pt x="16995" y="0"/>
                  </a:cubicBezTo>
                  <a:close/>
                </a:path>
              </a:pathLst>
            </a:custGeom>
            <a:solidFill>
              <a:srgbClr val="01C892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0" y="-9525"/>
              <a:ext cx="3479400" cy="11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3"/>
          <p:cNvSpPr txBox="1"/>
          <p:nvPr/>
        </p:nvSpPr>
        <p:spPr>
          <a:xfrm>
            <a:off x="3167276" y="1850988"/>
            <a:ext cx="6208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5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SAT Decision Scraper &amp; Search Application with RAG</a:t>
            </a:r>
            <a:endParaRPr sz="3500"/>
          </a:p>
        </p:txBody>
      </p:sp>
      <p:sp>
        <p:nvSpPr>
          <p:cNvPr id="62" name="Google Shape;62;p13"/>
          <p:cNvSpPr txBox="1"/>
          <p:nvPr/>
        </p:nvSpPr>
        <p:spPr>
          <a:xfrm>
            <a:off x="3177312" y="3467100"/>
            <a:ext cx="5954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8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Project Client: Josh Tedjasaputra (Customer Experience Insight Pty Ltd)</a:t>
            </a:r>
            <a:endParaRPr sz="70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63350" y="1174105"/>
            <a:ext cx="823025" cy="759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163150" y="1901425"/>
            <a:ext cx="46170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The web scraping process is performed using Python framework called </a:t>
            </a:r>
            <a:r>
              <a:rPr b="1" i="1"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Scrapy 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due to its ability to scrape information from multiple webpages at the same time. 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Since there are approximately 4000 documents within the database, this makes Scrapy ideal for extracting large amounts of information more efficiently.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A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llows developers to create pipelines that 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export data into </a:t>
            </a:r>
            <a:r>
              <a:rPr i="1"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CSV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, </a:t>
            </a:r>
            <a:r>
              <a:rPr i="1"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JSON 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or </a:t>
            </a:r>
            <a:r>
              <a:rPr i="1"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XML 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format. Additionally, custom pipelines can be implemented to insert data into databases such as </a:t>
            </a:r>
            <a:r>
              <a:rPr i="1"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PostgreSQL 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using libraries such as </a:t>
            </a:r>
            <a:r>
              <a:rPr i="1"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psycopg2</a:t>
            </a: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.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7" name="Google Shape;147;p22"/>
          <p:cNvSpPr txBox="1"/>
          <p:nvPr/>
        </p:nvSpPr>
        <p:spPr>
          <a:xfrm>
            <a:off x="521150" y="938850"/>
            <a:ext cx="4099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3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Developed a Python application that automatically scrapes SAT (State Administrative Tribunal) decisions from Austlii database </a:t>
            </a:r>
            <a:endParaRPr sz="700"/>
          </a:p>
        </p:txBody>
      </p:sp>
      <p:sp>
        <p:nvSpPr>
          <p:cNvPr id="148" name="Google Shape;148;p22"/>
          <p:cNvSpPr txBox="1"/>
          <p:nvPr/>
        </p:nvSpPr>
        <p:spPr>
          <a:xfrm>
            <a:off x="575323" y="225575"/>
            <a:ext cx="355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Web scraper</a:t>
            </a:r>
            <a:endParaRPr sz="700"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850" y="1092125"/>
            <a:ext cx="4059049" cy="2730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563652" y="97300"/>
            <a:ext cx="79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SAT Decision data</a:t>
            </a:r>
            <a:endParaRPr sz="700"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6200"/>
            <a:ext cx="2932446" cy="409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2709" y="896200"/>
            <a:ext cx="2455879" cy="409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438" y="896200"/>
            <a:ext cx="2791143" cy="40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4"/>
          <p:cNvGrpSpPr/>
          <p:nvPr/>
        </p:nvGrpSpPr>
        <p:grpSpPr>
          <a:xfrm>
            <a:off x="463386" y="4532278"/>
            <a:ext cx="2189205" cy="371754"/>
            <a:chOff x="0" y="-9525"/>
            <a:chExt cx="2449323" cy="415925"/>
          </a:xfrm>
        </p:grpSpPr>
        <p:sp>
          <p:nvSpPr>
            <p:cNvPr id="163" name="Google Shape;163;p24"/>
            <p:cNvSpPr/>
            <p:nvPr/>
          </p:nvSpPr>
          <p:spPr>
            <a:xfrm>
              <a:off x="0" y="0"/>
              <a:ext cx="2449323" cy="406400"/>
            </a:xfrm>
            <a:custGeom>
              <a:rect b="b" l="l" r="r" t="t"/>
              <a:pathLst>
                <a:path extrusionOk="0" h="406400" w="2449323">
                  <a:moveTo>
                    <a:pt x="2246123" y="0"/>
                  </a:moveTo>
                  <a:cubicBezTo>
                    <a:pt x="2358348" y="0"/>
                    <a:pt x="2449323" y="90976"/>
                    <a:pt x="2449323" y="203200"/>
                  </a:cubicBezTo>
                  <a:cubicBezTo>
                    <a:pt x="2449323" y="315424"/>
                    <a:pt x="2358348" y="406400"/>
                    <a:pt x="22461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CB65"/>
            </a:solidFill>
            <a:ln cap="sq" cmpd="sng" w="38100">
              <a:solidFill>
                <a:srgbClr val="28282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 txBox="1"/>
            <p:nvPr/>
          </p:nvSpPr>
          <p:spPr>
            <a:xfrm>
              <a:off x="0" y="-9525"/>
              <a:ext cx="2449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22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Scrape Austlii database</a:t>
              </a:r>
              <a:endParaRPr sz="700"/>
            </a:p>
          </p:txBody>
        </p:sp>
      </p:grpSp>
      <p:grpSp>
        <p:nvGrpSpPr>
          <p:cNvPr id="165" name="Google Shape;165;p24"/>
          <p:cNvGrpSpPr/>
          <p:nvPr/>
        </p:nvGrpSpPr>
        <p:grpSpPr>
          <a:xfrm>
            <a:off x="3304767" y="4532269"/>
            <a:ext cx="2189205" cy="371754"/>
            <a:chOff x="0" y="-9525"/>
            <a:chExt cx="2449323" cy="415925"/>
          </a:xfrm>
        </p:grpSpPr>
        <p:sp>
          <p:nvSpPr>
            <p:cNvPr id="166" name="Google Shape;166;p24"/>
            <p:cNvSpPr/>
            <p:nvPr/>
          </p:nvSpPr>
          <p:spPr>
            <a:xfrm>
              <a:off x="0" y="0"/>
              <a:ext cx="2449323" cy="406400"/>
            </a:xfrm>
            <a:custGeom>
              <a:rect b="b" l="l" r="r" t="t"/>
              <a:pathLst>
                <a:path extrusionOk="0" h="406400" w="2449323">
                  <a:moveTo>
                    <a:pt x="2246123" y="0"/>
                  </a:moveTo>
                  <a:cubicBezTo>
                    <a:pt x="2358348" y="0"/>
                    <a:pt x="2449323" y="90976"/>
                    <a:pt x="2449323" y="203200"/>
                  </a:cubicBezTo>
                  <a:cubicBezTo>
                    <a:pt x="2449323" y="315424"/>
                    <a:pt x="2358348" y="406400"/>
                    <a:pt x="22461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28282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 txBox="1"/>
            <p:nvPr/>
          </p:nvSpPr>
          <p:spPr>
            <a:xfrm>
              <a:off x="0" y="-9525"/>
              <a:ext cx="2449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22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Export data as JSON</a:t>
              </a:r>
              <a:endParaRPr sz="1300">
                <a:solidFill>
                  <a:srgbClr val="282828"/>
                </a:solidFill>
                <a:latin typeface="Asap Medium"/>
                <a:ea typeface="Asap Medium"/>
                <a:cs typeface="Asap Medium"/>
                <a:sym typeface="Asap Medium"/>
              </a:endParaRPr>
            </a:p>
          </p:txBody>
        </p:sp>
      </p:grpSp>
      <p:grpSp>
        <p:nvGrpSpPr>
          <p:cNvPr id="168" name="Google Shape;168;p24"/>
          <p:cNvGrpSpPr/>
          <p:nvPr/>
        </p:nvGrpSpPr>
        <p:grpSpPr>
          <a:xfrm>
            <a:off x="6146141" y="4532278"/>
            <a:ext cx="2189205" cy="371754"/>
            <a:chOff x="-642118" y="-9525"/>
            <a:chExt cx="2449323" cy="415925"/>
          </a:xfrm>
        </p:grpSpPr>
        <p:sp>
          <p:nvSpPr>
            <p:cNvPr id="169" name="Google Shape;169;p24"/>
            <p:cNvSpPr/>
            <p:nvPr/>
          </p:nvSpPr>
          <p:spPr>
            <a:xfrm>
              <a:off x="-642118" y="0"/>
              <a:ext cx="2449323" cy="406400"/>
            </a:xfrm>
            <a:custGeom>
              <a:rect b="b" l="l" r="r" t="t"/>
              <a:pathLst>
                <a:path extrusionOk="0" h="406400" w="2449323">
                  <a:moveTo>
                    <a:pt x="2246123" y="0"/>
                  </a:moveTo>
                  <a:cubicBezTo>
                    <a:pt x="2358348" y="0"/>
                    <a:pt x="2449323" y="90976"/>
                    <a:pt x="2449323" y="203200"/>
                  </a:cubicBezTo>
                  <a:cubicBezTo>
                    <a:pt x="2449323" y="315424"/>
                    <a:pt x="2358348" y="406400"/>
                    <a:pt x="22461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1C892"/>
            </a:solidFill>
            <a:ln cap="sq" cmpd="sng" w="38100">
              <a:solidFill>
                <a:srgbClr val="28282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 txBox="1"/>
            <p:nvPr/>
          </p:nvSpPr>
          <p:spPr>
            <a:xfrm>
              <a:off x="-642118" y="-9525"/>
              <a:ext cx="24492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22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Insert data into PostgreSQL</a:t>
              </a:r>
              <a:endParaRPr sz="700"/>
            </a:p>
          </p:txBody>
        </p:sp>
      </p:grpSp>
      <p:sp>
        <p:nvSpPr>
          <p:cNvPr id="171" name="Google Shape;171;p24"/>
          <p:cNvSpPr txBox="1"/>
          <p:nvPr/>
        </p:nvSpPr>
        <p:spPr>
          <a:xfrm>
            <a:off x="377175" y="4073574"/>
            <a:ext cx="236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For the purposes of this demo, only the 2025 data is scraped.</a:t>
            </a:r>
            <a:endParaRPr sz="700"/>
          </a:p>
          <a:p>
            <a:pPr indent="0" lvl="0" marL="0" marR="0" rtl="0" algn="l">
              <a:lnSpc>
                <a:spcPct val="121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72" name="Google Shape;172;p24"/>
          <p:cNvSpPr txBox="1"/>
          <p:nvPr/>
        </p:nvSpPr>
        <p:spPr>
          <a:xfrm>
            <a:off x="6059977" y="4073571"/>
            <a:ext cx="23616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Pipeline is created to insert data into PostgreSQL</a:t>
            </a:r>
            <a:endParaRPr sz="700"/>
          </a:p>
        </p:txBody>
      </p:sp>
      <p:sp>
        <p:nvSpPr>
          <p:cNvPr id="173" name="Google Shape;173;p24"/>
          <p:cNvSpPr txBox="1"/>
          <p:nvPr/>
        </p:nvSpPr>
        <p:spPr>
          <a:xfrm>
            <a:off x="3307985" y="3980413"/>
            <a:ext cx="21828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Pipeline is created to preprocess and export all scraped data into JSON format.</a:t>
            </a:r>
            <a:endParaRPr sz="700"/>
          </a:p>
        </p:txBody>
      </p:sp>
      <p:sp>
        <p:nvSpPr>
          <p:cNvPr id="174" name="Google Shape;174;p24"/>
          <p:cNvSpPr txBox="1"/>
          <p:nvPr/>
        </p:nvSpPr>
        <p:spPr>
          <a:xfrm>
            <a:off x="234768" y="107435"/>
            <a:ext cx="867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Data extraction process</a:t>
            </a:r>
            <a:endParaRPr sz="7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00" y="989175"/>
            <a:ext cx="3021149" cy="26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112" y="2154551"/>
            <a:ext cx="2002534" cy="8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700" y="1837083"/>
            <a:ext cx="3208150" cy="1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575327" y="2207300"/>
            <a:ext cx="843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Web scraping demonstration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426585" y="73542"/>
            <a:ext cx="230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4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1" lang="en-GB" sz="94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700"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-308707" y="1520450"/>
            <a:ext cx="8459182" cy="2289547"/>
            <a:chOff x="-308707" y="1520450"/>
            <a:chExt cx="8459182" cy="2289547"/>
          </a:xfrm>
        </p:grpSpPr>
        <p:grpSp>
          <p:nvGrpSpPr>
            <p:cNvPr id="189" name="Google Shape;189;p26"/>
            <p:cNvGrpSpPr/>
            <p:nvPr/>
          </p:nvGrpSpPr>
          <p:grpSpPr>
            <a:xfrm>
              <a:off x="-308708" y="1715761"/>
              <a:ext cx="6605641" cy="2094235"/>
              <a:chOff x="0" y="-9525"/>
              <a:chExt cx="3479400" cy="1103100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0" y="0"/>
                <a:ext cx="3479276" cy="1093450"/>
              </a:xfrm>
              <a:custGeom>
                <a:rect b="b" l="l" r="r" t="t"/>
                <a:pathLst>
                  <a:path extrusionOk="0" h="1093450" w="3479276">
                    <a:moveTo>
                      <a:pt x="16995" y="0"/>
                    </a:moveTo>
                    <a:lnTo>
                      <a:pt x="3462280" y="0"/>
                    </a:lnTo>
                    <a:cubicBezTo>
                      <a:pt x="3471666" y="0"/>
                      <a:pt x="3479276" y="7609"/>
                      <a:pt x="3479276" y="16995"/>
                    </a:cubicBezTo>
                    <a:lnTo>
                      <a:pt x="3479276" y="1076455"/>
                    </a:lnTo>
                    <a:cubicBezTo>
                      <a:pt x="3479276" y="1085841"/>
                      <a:pt x="3471666" y="1093450"/>
                      <a:pt x="3462280" y="1093450"/>
                    </a:cubicBezTo>
                    <a:lnTo>
                      <a:pt x="16995" y="1093450"/>
                    </a:lnTo>
                    <a:cubicBezTo>
                      <a:pt x="7609" y="1093450"/>
                      <a:pt x="0" y="1085841"/>
                      <a:pt x="0" y="1076455"/>
                    </a:cubicBezTo>
                    <a:lnTo>
                      <a:pt x="0" y="16995"/>
                    </a:lnTo>
                    <a:cubicBezTo>
                      <a:pt x="0" y="7609"/>
                      <a:pt x="7609" y="0"/>
                      <a:pt x="16995" y="0"/>
                    </a:cubicBezTo>
                    <a:close/>
                  </a:path>
                </a:pathLst>
              </a:custGeom>
              <a:solidFill>
                <a:srgbClr val="01C892"/>
              </a:solidFill>
              <a:ln cap="rnd" cmpd="sng" w="38100">
                <a:solidFill>
                  <a:srgbClr val="2828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6"/>
              <p:cNvSpPr txBox="1"/>
              <p:nvPr/>
            </p:nvSpPr>
            <p:spPr>
              <a:xfrm>
                <a:off x="0" y="-9525"/>
                <a:ext cx="3479400" cy="110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3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2" name="Google Shape;192;p26"/>
            <p:cNvSpPr txBox="1"/>
            <p:nvPr/>
          </p:nvSpPr>
          <p:spPr>
            <a:xfrm>
              <a:off x="514350" y="2380874"/>
              <a:ext cx="3972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800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R A G</a:t>
              </a:r>
              <a:endParaRPr sz="4800"/>
            </a:p>
          </p:txBody>
        </p:sp>
        <p:pic>
          <p:nvPicPr>
            <p:cNvPr id="193" name="Google Shape;193;p26"/>
            <p:cNvPicPr preferRelativeResize="0"/>
            <p:nvPr/>
          </p:nvPicPr>
          <p:blipFill rotWithShape="1">
            <a:blip r:embed="rId3">
              <a:alphaModFix/>
            </a:blip>
            <a:srcRect b="0" l="0" r="0" t="57861"/>
            <a:stretch/>
          </p:blipFill>
          <p:spPr>
            <a:xfrm>
              <a:off x="3689325" y="1933850"/>
              <a:ext cx="3830925" cy="166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2600" y="1520450"/>
              <a:ext cx="1387875" cy="801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269150" y="155600"/>
            <a:ext cx="810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Retrieval-Augmented Generation</a:t>
            </a:r>
            <a:endParaRPr sz="3600"/>
          </a:p>
        </p:txBody>
      </p:sp>
      <p:grpSp>
        <p:nvGrpSpPr>
          <p:cNvPr id="200" name="Google Shape;200;p27"/>
          <p:cNvGrpSpPr/>
          <p:nvPr/>
        </p:nvGrpSpPr>
        <p:grpSpPr>
          <a:xfrm>
            <a:off x="4748825" y="791025"/>
            <a:ext cx="4308684" cy="4195752"/>
            <a:chOff x="0" y="-9525"/>
            <a:chExt cx="1850412" cy="2196384"/>
          </a:xfrm>
        </p:grpSpPr>
        <p:sp>
          <p:nvSpPr>
            <p:cNvPr id="201" name="Google Shape;201;p27"/>
            <p:cNvSpPr/>
            <p:nvPr/>
          </p:nvSpPr>
          <p:spPr>
            <a:xfrm>
              <a:off x="0" y="0"/>
              <a:ext cx="1850412" cy="2186859"/>
            </a:xfrm>
            <a:custGeom>
              <a:rect b="b" l="l" r="r" t="t"/>
              <a:pathLst>
                <a:path extrusionOk="0" h="2186859" w="1850412">
                  <a:moveTo>
                    <a:pt x="30854" y="0"/>
                  </a:moveTo>
                  <a:lnTo>
                    <a:pt x="1819558" y="0"/>
                  </a:lnTo>
                  <a:cubicBezTo>
                    <a:pt x="1827741" y="0"/>
                    <a:pt x="1835589" y="3251"/>
                    <a:pt x="1841375" y="9037"/>
                  </a:cubicBezTo>
                  <a:cubicBezTo>
                    <a:pt x="1847161" y="14823"/>
                    <a:pt x="1850412" y="22671"/>
                    <a:pt x="1850412" y="30854"/>
                  </a:cubicBezTo>
                  <a:lnTo>
                    <a:pt x="1850412" y="2156005"/>
                  </a:lnTo>
                  <a:cubicBezTo>
                    <a:pt x="1850412" y="2164188"/>
                    <a:pt x="1847161" y="2172036"/>
                    <a:pt x="1841375" y="2177822"/>
                  </a:cubicBezTo>
                  <a:cubicBezTo>
                    <a:pt x="1835589" y="2183608"/>
                    <a:pt x="1827741" y="2186859"/>
                    <a:pt x="1819558" y="2186859"/>
                  </a:cubicBezTo>
                  <a:lnTo>
                    <a:pt x="30854" y="2186859"/>
                  </a:lnTo>
                  <a:cubicBezTo>
                    <a:pt x="22671" y="2186859"/>
                    <a:pt x="14823" y="2183608"/>
                    <a:pt x="9037" y="2177822"/>
                  </a:cubicBezTo>
                  <a:cubicBezTo>
                    <a:pt x="3251" y="2172036"/>
                    <a:pt x="0" y="2164188"/>
                    <a:pt x="0" y="2156005"/>
                  </a:cubicBezTo>
                  <a:lnTo>
                    <a:pt x="0" y="30854"/>
                  </a:lnTo>
                  <a:cubicBezTo>
                    <a:pt x="0" y="22671"/>
                    <a:pt x="3251" y="14823"/>
                    <a:pt x="9037" y="9037"/>
                  </a:cubicBezTo>
                  <a:cubicBezTo>
                    <a:pt x="14823" y="3251"/>
                    <a:pt x="22671" y="0"/>
                    <a:pt x="30854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0" y="-9525"/>
              <a:ext cx="1850400" cy="21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27"/>
          <p:cNvSpPr txBox="1"/>
          <p:nvPr/>
        </p:nvSpPr>
        <p:spPr>
          <a:xfrm>
            <a:off x="277650" y="863650"/>
            <a:ext cx="4308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Step 1: User Asks a Question</a:t>
            </a:r>
            <a:endParaRPr sz="700" u="sng"/>
          </a:p>
        </p:txBody>
      </p:sp>
      <p:sp>
        <p:nvSpPr>
          <p:cNvPr id="204" name="Google Shape;204;p27"/>
          <p:cNvSpPr txBox="1"/>
          <p:nvPr/>
        </p:nvSpPr>
        <p:spPr>
          <a:xfrm>
            <a:off x="167175" y="1146511"/>
            <a:ext cx="4524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The system receives a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legal question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 from the user.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b="0" i="0" lang="en-GB" sz="1100" u="none" cap="none" strike="noStrike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Example: "What disputes were heard by WASAT regarding strata schemes?"</a:t>
            </a:r>
            <a:endParaRPr sz="1100"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819" y="1473747"/>
            <a:ext cx="4114942" cy="3276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5291174" y="997398"/>
            <a:ext cx="3129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How Our RAG System Works</a:t>
            </a:r>
            <a:endParaRPr sz="1800"/>
          </a:p>
        </p:txBody>
      </p:sp>
      <p:sp>
        <p:nvSpPr>
          <p:cNvPr id="207" name="Google Shape;207;p27"/>
          <p:cNvSpPr txBox="1"/>
          <p:nvPr/>
        </p:nvSpPr>
        <p:spPr>
          <a:xfrm>
            <a:off x="277650" y="1804971"/>
            <a:ext cx="434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Step 2: Retrieval (Search for Relevant Documents)</a:t>
            </a:r>
            <a:endParaRPr sz="700" u="sng"/>
          </a:p>
        </p:txBody>
      </p:sp>
      <p:sp>
        <p:nvSpPr>
          <p:cNvPr id="208" name="Google Shape;208;p27"/>
          <p:cNvSpPr txBox="1"/>
          <p:nvPr/>
        </p:nvSpPr>
        <p:spPr>
          <a:xfrm>
            <a:off x="167175" y="2087832"/>
            <a:ext cx="4524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The system searches a large archive of legal documents.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It finds the most relevant cases using either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keyword search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 or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vector search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The retrieved documents contain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real legal information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279975" y="2949393"/>
            <a:ext cx="43086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Step 3: Grounded Generation (LLM Summariz</a:t>
            </a:r>
            <a:r>
              <a:rPr b="1" lang="en-GB" sz="1300" u="sng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es the </a:t>
            </a:r>
            <a:r>
              <a:rPr b="1" lang="en-GB" sz="1300" u="sng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Info)</a:t>
            </a:r>
            <a:endParaRPr sz="700" u="sng"/>
          </a:p>
        </p:txBody>
      </p:sp>
      <p:sp>
        <p:nvSpPr>
          <p:cNvPr id="210" name="Google Shape;210;p27"/>
          <p:cNvSpPr txBox="1"/>
          <p:nvPr/>
        </p:nvSpPr>
        <p:spPr>
          <a:xfrm>
            <a:off x="169500" y="3232254"/>
            <a:ext cx="4524900" cy="5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LLM reads the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retrieved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 documents and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summarizes 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the answer.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It does not generate random text, only information from real legal sources is used</a:t>
            </a:r>
            <a:endParaRPr sz="1100"/>
          </a:p>
        </p:txBody>
      </p:sp>
      <p:sp>
        <p:nvSpPr>
          <p:cNvPr id="211" name="Google Shape;211;p27"/>
          <p:cNvSpPr txBox="1"/>
          <p:nvPr/>
        </p:nvSpPr>
        <p:spPr>
          <a:xfrm>
            <a:off x="279975" y="3890714"/>
            <a:ext cx="4349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Step 4: Final Answer with Citations</a:t>
            </a:r>
            <a:endParaRPr sz="700" u="sng"/>
          </a:p>
        </p:txBody>
      </p:sp>
      <p:sp>
        <p:nvSpPr>
          <p:cNvPr id="212" name="Google Shape;212;p27"/>
          <p:cNvSpPr txBox="1"/>
          <p:nvPr/>
        </p:nvSpPr>
        <p:spPr>
          <a:xfrm>
            <a:off x="169500" y="4173575"/>
            <a:ext cx="45249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The system provides an answer and includes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citations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 to the original legal cases.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2984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This helps legal professionals </a:t>
            </a:r>
            <a:r>
              <a:rPr b="1"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verify the response</a:t>
            </a: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 and trust the AI-generated text.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28"/>
          <p:cNvGrpSpPr/>
          <p:nvPr/>
        </p:nvGrpSpPr>
        <p:grpSpPr>
          <a:xfrm>
            <a:off x="269150" y="1312750"/>
            <a:ext cx="1304738" cy="307327"/>
            <a:chOff x="0" y="-9525"/>
            <a:chExt cx="1722427" cy="415925"/>
          </a:xfrm>
        </p:grpSpPr>
        <p:sp>
          <p:nvSpPr>
            <p:cNvPr id="218" name="Google Shape;218;p28"/>
            <p:cNvSpPr/>
            <p:nvPr/>
          </p:nvSpPr>
          <p:spPr>
            <a:xfrm>
              <a:off x="0" y="0"/>
              <a:ext cx="1722427" cy="406400"/>
            </a:xfrm>
            <a:custGeom>
              <a:rect b="b" l="l" r="r" t="t"/>
              <a:pathLst>
                <a:path extrusionOk="0" h="406400" w="1722427">
                  <a:moveTo>
                    <a:pt x="1519227" y="0"/>
                  </a:moveTo>
                  <a:cubicBezTo>
                    <a:pt x="1631451" y="0"/>
                    <a:pt x="1722427" y="90976"/>
                    <a:pt x="1722427" y="203200"/>
                  </a:cubicBezTo>
                  <a:cubicBezTo>
                    <a:pt x="1722427" y="315424"/>
                    <a:pt x="1631451" y="406400"/>
                    <a:pt x="15192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ACB65"/>
            </a:solidFill>
            <a:ln cap="sq" cmpd="sng" w="38100">
              <a:solidFill>
                <a:srgbClr val="28282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0" y="-9525"/>
              <a:ext cx="1722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22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282828"/>
                  </a:solidFill>
                  <a:latin typeface="Asap"/>
                  <a:ea typeface="Asap"/>
                  <a:cs typeface="Asap"/>
                  <a:sym typeface="Asap"/>
                </a:rPr>
                <a:t>1, 000 chars</a:t>
              </a:r>
              <a:endParaRPr b="1" sz="700"/>
            </a:p>
          </p:txBody>
        </p:sp>
      </p:grpSp>
      <p:grpSp>
        <p:nvGrpSpPr>
          <p:cNvPr id="220" name="Google Shape;220;p28"/>
          <p:cNvGrpSpPr/>
          <p:nvPr/>
        </p:nvGrpSpPr>
        <p:grpSpPr>
          <a:xfrm>
            <a:off x="269150" y="1899197"/>
            <a:ext cx="1304738" cy="307327"/>
            <a:chOff x="0" y="-9525"/>
            <a:chExt cx="1722427" cy="415925"/>
          </a:xfrm>
        </p:grpSpPr>
        <p:sp>
          <p:nvSpPr>
            <p:cNvPr id="221" name="Google Shape;221;p28"/>
            <p:cNvSpPr/>
            <p:nvPr/>
          </p:nvSpPr>
          <p:spPr>
            <a:xfrm>
              <a:off x="0" y="0"/>
              <a:ext cx="1722427" cy="406400"/>
            </a:xfrm>
            <a:custGeom>
              <a:rect b="b" l="l" r="r" t="t"/>
              <a:pathLst>
                <a:path extrusionOk="0" h="406400" w="1722427">
                  <a:moveTo>
                    <a:pt x="1519227" y="0"/>
                  </a:moveTo>
                  <a:cubicBezTo>
                    <a:pt x="1631451" y="0"/>
                    <a:pt x="1722427" y="90976"/>
                    <a:pt x="1722427" y="203200"/>
                  </a:cubicBezTo>
                  <a:cubicBezTo>
                    <a:pt x="1722427" y="315424"/>
                    <a:pt x="1631451" y="406400"/>
                    <a:pt x="151922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1C892"/>
            </a:solidFill>
            <a:ln cap="sq" cmpd="sng" w="38100">
              <a:solidFill>
                <a:srgbClr val="28282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 txBox="1"/>
            <p:nvPr/>
          </p:nvSpPr>
          <p:spPr>
            <a:xfrm>
              <a:off x="0" y="-9525"/>
              <a:ext cx="1722300" cy="4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22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282828"/>
                  </a:solidFill>
                  <a:latin typeface="Asap"/>
                  <a:ea typeface="Asap"/>
                  <a:cs typeface="Asap"/>
                  <a:sym typeface="Asap"/>
                </a:rPr>
                <a:t>5, 000</a:t>
              </a:r>
              <a:r>
                <a:rPr b="1" lang="en-GB" sz="1300">
                  <a:solidFill>
                    <a:srgbClr val="282828"/>
                  </a:solidFill>
                  <a:latin typeface="Asap"/>
                  <a:ea typeface="Asap"/>
                  <a:cs typeface="Asap"/>
                  <a:sym typeface="Asap"/>
                </a:rPr>
                <a:t> chars</a:t>
              </a:r>
              <a:endParaRPr b="1" sz="700"/>
            </a:p>
          </p:txBody>
        </p:sp>
      </p:grpSp>
      <p:sp>
        <p:nvSpPr>
          <p:cNvPr id="223" name="Google Shape;223;p28"/>
          <p:cNvSpPr txBox="1"/>
          <p:nvPr/>
        </p:nvSpPr>
        <p:spPr>
          <a:xfrm>
            <a:off x="269150" y="155600"/>
            <a:ext cx="882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Experiment: Testing 1000 vs. 5000 Chunks</a:t>
            </a:r>
            <a:endParaRPr sz="3200"/>
          </a:p>
        </p:txBody>
      </p:sp>
      <p:graphicFrame>
        <p:nvGraphicFramePr>
          <p:cNvPr id="224" name="Google Shape;224;p28"/>
          <p:cNvGraphicFramePr/>
          <p:nvPr/>
        </p:nvGraphicFramePr>
        <p:xfrm>
          <a:off x="1803925" y="855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{1FCA10A8-309B-4B5A-9C24-1B1AC29C51BC}</a:tableStyleId>
              </a:tblPr>
              <a:tblGrid>
                <a:gridCol w="1646475"/>
                <a:gridCol w="2511825"/>
                <a:gridCol w="3105575"/>
              </a:tblGrid>
              <a:tr h="39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Retrieval Time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Answer Detail</a:t>
                      </a:r>
                      <a:endParaRPr b="1"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u="sng"/>
                        <a:t>Context Captured</a:t>
                      </a:r>
                      <a:endParaRPr b="1" u="sng"/>
                    </a:p>
                  </a:txBody>
                  <a:tcPr marT="91425" marB="91425" marR="91425" marL="91425"/>
                </a:tc>
              </a:tr>
              <a:tr h="586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✅ </a:t>
                      </a:r>
                      <a:r>
                        <a:rPr lang="en-GB" sz="1200"/>
                        <a:t>Fast (~7 sec)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Short &amp; sometimes incomplete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Sometimes lost key legal references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21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Slower (~12 sec)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</a:rPr>
                        <a:t>✅ </a:t>
                      </a:r>
                      <a:r>
                        <a:rPr lang="en-GB" sz="1200"/>
                        <a:t>More detailed and accurate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✅ Preserved more case details &amp; citation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225" name="Google Shape;225;p28"/>
          <p:cNvGrpSpPr/>
          <p:nvPr/>
        </p:nvGrpSpPr>
        <p:grpSpPr>
          <a:xfrm>
            <a:off x="229100" y="2571750"/>
            <a:ext cx="8732488" cy="2422778"/>
            <a:chOff x="0" y="-9525"/>
            <a:chExt cx="1941718" cy="1882500"/>
          </a:xfrm>
        </p:grpSpPr>
        <p:sp>
          <p:nvSpPr>
            <p:cNvPr id="226" name="Google Shape;226;p28"/>
            <p:cNvSpPr/>
            <p:nvPr/>
          </p:nvSpPr>
          <p:spPr>
            <a:xfrm>
              <a:off x="0" y="0"/>
              <a:ext cx="1941718" cy="1872869"/>
            </a:xfrm>
            <a:custGeom>
              <a:rect b="b" l="l" r="r" t="t"/>
              <a:pathLst>
                <a:path extrusionOk="0" h="1872869" w="1941718">
                  <a:moveTo>
                    <a:pt x="29403" y="0"/>
                  </a:moveTo>
                  <a:lnTo>
                    <a:pt x="1912315" y="0"/>
                  </a:lnTo>
                  <a:cubicBezTo>
                    <a:pt x="1920113" y="0"/>
                    <a:pt x="1927592" y="3098"/>
                    <a:pt x="1933106" y="8612"/>
                  </a:cubicBezTo>
                  <a:cubicBezTo>
                    <a:pt x="1938620" y="14126"/>
                    <a:pt x="1941718" y="21605"/>
                    <a:pt x="1941718" y="29403"/>
                  </a:cubicBezTo>
                  <a:lnTo>
                    <a:pt x="1941718" y="1843466"/>
                  </a:lnTo>
                  <a:cubicBezTo>
                    <a:pt x="1941718" y="1859705"/>
                    <a:pt x="1928554" y="1872869"/>
                    <a:pt x="1912315" y="1872869"/>
                  </a:cubicBezTo>
                  <a:lnTo>
                    <a:pt x="29403" y="1872869"/>
                  </a:lnTo>
                  <a:cubicBezTo>
                    <a:pt x="13164" y="1872869"/>
                    <a:pt x="0" y="1859705"/>
                    <a:pt x="0" y="1843466"/>
                  </a:cubicBezTo>
                  <a:lnTo>
                    <a:pt x="0" y="29403"/>
                  </a:lnTo>
                  <a:cubicBezTo>
                    <a:pt x="0" y="21605"/>
                    <a:pt x="3098" y="14126"/>
                    <a:pt x="8612" y="8612"/>
                  </a:cubicBezTo>
                  <a:cubicBezTo>
                    <a:pt x="14126" y="3098"/>
                    <a:pt x="21605" y="0"/>
                    <a:pt x="2940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0" y="-9525"/>
              <a:ext cx="1941600" cy="18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28"/>
          <p:cNvSpPr txBox="1"/>
          <p:nvPr/>
        </p:nvSpPr>
        <p:spPr>
          <a:xfrm>
            <a:off x="354140" y="3363650"/>
            <a:ext cx="7848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Key Findings</a:t>
            </a:r>
            <a:endParaRPr sz="1500"/>
          </a:p>
        </p:txBody>
      </p:sp>
      <p:sp>
        <p:nvSpPr>
          <p:cNvPr id="229" name="Google Shape;229;p28"/>
          <p:cNvSpPr txBox="1"/>
          <p:nvPr/>
        </p:nvSpPr>
        <p:spPr>
          <a:xfrm>
            <a:off x="229100" y="3646507"/>
            <a:ext cx="8242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Small chunks (1000 characters) were too fragmented, leading to missing case references.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Large chunks (5000 characters) provided better legal context, ensuring complete case summaries.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54140" y="4129275"/>
            <a:ext cx="7848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Insights</a:t>
            </a:r>
            <a:endParaRPr sz="1500"/>
          </a:p>
        </p:txBody>
      </p:sp>
      <p:sp>
        <p:nvSpPr>
          <p:cNvPr id="231" name="Google Shape;231;p28"/>
          <p:cNvSpPr txBox="1"/>
          <p:nvPr/>
        </p:nvSpPr>
        <p:spPr>
          <a:xfrm>
            <a:off x="229100" y="4412132"/>
            <a:ext cx="8242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For legal applications, accuracy is more important than speed.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Larger chunks (5000 characters) gave the better balance of accuracy and detail, even though retrieval was slightly slower.</a:t>
            </a:r>
            <a:endParaRPr sz="1100"/>
          </a:p>
        </p:txBody>
      </p:sp>
      <p:sp>
        <p:nvSpPr>
          <p:cNvPr id="232" name="Google Shape;232;p28"/>
          <p:cNvSpPr txBox="1"/>
          <p:nvPr/>
        </p:nvSpPr>
        <p:spPr>
          <a:xfrm>
            <a:off x="354140" y="2696888"/>
            <a:ext cx="78486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Test Search Query</a:t>
            </a:r>
            <a:endParaRPr sz="1500"/>
          </a:p>
        </p:txBody>
      </p:sp>
      <p:sp>
        <p:nvSpPr>
          <p:cNvPr id="233" name="Google Shape;233;p28"/>
          <p:cNvSpPr txBox="1"/>
          <p:nvPr/>
        </p:nvSpPr>
        <p:spPr>
          <a:xfrm>
            <a:off x="229100" y="2979745"/>
            <a:ext cx="82425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82828"/>
              </a:buClr>
              <a:buSzPts val="1100"/>
              <a:buFont typeface="Asap"/>
              <a:buChar char="-"/>
            </a:pPr>
            <a:r>
              <a:rPr lang="en-GB" sz="11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I'm a lot owner in a strata scheme and need to understand what types of disputes WASAT typically handles. What cases have they heard recently?</a:t>
            </a:r>
            <a:endParaRPr sz="11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575327" y="2207300"/>
            <a:ext cx="843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RAG demonstration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185038" y="1485350"/>
            <a:ext cx="5059033" cy="3417028"/>
          </a:xfrm>
          <a:custGeom>
            <a:rect b="b" l="l" r="r" t="t"/>
            <a:pathLst>
              <a:path extrusionOk="0" h="1798436" w="3122860">
                <a:moveTo>
                  <a:pt x="18282" y="0"/>
                </a:moveTo>
                <a:lnTo>
                  <a:pt x="3104578" y="0"/>
                </a:lnTo>
                <a:cubicBezTo>
                  <a:pt x="3114675" y="0"/>
                  <a:pt x="3122860" y="8185"/>
                  <a:pt x="3122860" y="18282"/>
                </a:cubicBezTo>
                <a:lnTo>
                  <a:pt x="3122860" y="1780154"/>
                </a:lnTo>
                <a:cubicBezTo>
                  <a:pt x="3122860" y="1790251"/>
                  <a:pt x="3114675" y="1798436"/>
                  <a:pt x="3104578" y="1798436"/>
                </a:cubicBezTo>
                <a:lnTo>
                  <a:pt x="18282" y="1798436"/>
                </a:lnTo>
                <a:cubicBezTo>
                  <a:pt x="8185" y="1798436"/>
                  <a:pt x="0" y="1790251"/>
                  <a:pt x="0" y="1780154"/>
                </a:cubicBezTo>
                <a:lnTo>
                  <a:pt x="0" y="18282"/>
                </a:lnTo>
                <a:cubicBezTo>
                  <a:pt x="0" y="8185"/>
                  <a:pt x="8185" y="0"/>
                  <a:pt x="18282" y="0"/>
                </a:cubicBezTo>
                <a:close/>
              </a:path>
            </a:pathLst>
          </a:custGeom>
          <a:solidFill>
            <a:srgbClr val="FACB65"/>
          </a:solidFill>
          <a:ln cap="rnd" cmpd="sng" w="3810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81013" y="495942"/>
            <a:ext cx="4448271" cy="4155032"/>
          </a:xfrm>
          <a:custGeom>
            <a:rect b="b" l="l" r="r" t="t"/>
            <a:pathLst>
              <a:path extrusionOk="0" h="2186859" w="2341195">
                <a:moveTo>
                  <a:pt x="24386" y="0"/>
                </a:moveTo>
                <a:lnTo>
                  <a:pt x="2316809" y="0"/>
                </a:lnTo>
                <a:cubicBezTo>
                  <a:pt x="2323276" y="0"/>
                  <a:pt x="2329479" y="2569"/>
                  <a:pt x="2334052" y="7143"/>
                </a:cubicBezTo>
                <a:cubicBezTo>
                  <a:pt x="2338626" y="11716"/>
                  <a:pt x="2341195" y="17919"/>
                  <a:pt x="2341195" y="24386"/>
                </a:cubicBezTo>
                <a:lnTo>
                  <a:pt x="2341195" y="2162473"/>
                </a:lnTo>
                <a:cubicBezTo>
                  <a:pt x="2341195" y="2168940"/>
                  <a:pt x="2338626" y="2175143"/>
                  <a:pt x="2334052" y="2179716"/>
                </a:cubicBezTo>
                <a:cubicBezTo>
                  <a:pt x="2329479" y="2184290"/>
                  <a:pt x="2323276" y="2186859"/>
                  <a:pt x="2316809" y="2186859"/>
                </a:cubicBezTo>
                <a:lnTo>
                  <a:pt x="24386" y="2186859"/>
                </a:lnTo>
                <a:cubicBezTo>
                  <a:pt x="10918" y="2186859"/>
                  <a:pt x="0" y="2175941"/>
                  <a:pt x="0" y="2162473"/>
                </a:cubicBezTo>
                <a:lnTo>
                  <a:pt x="0" y="24386"/>
                </a:lnTo>
                <a:cubicBezTo>
                  <a:pt x="0" y="10918"/>
                  <a:pt x="10918" y="0"/>
                  <a:pt x="24386" y="0"/>
                </a:cubicBezTo>
                <a:close/>
              </a:path>
            </a:pathLst>
          </a:custGeom>
          <a:solidFill>
            <a:srgbClr val="FFFFFF"/>
          </a:solidFill>
          <a:ln cap="rnd" cmpd="sng" w="38100">
            <a:solidFill>
              <a:srgbClr val="2828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19" y="766063"/>
            <a:ext cx="4012231" cy="387188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510510" y="527762"/>
            <a:ext cx="305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2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CONTENTS</a:t>
            </a:r>
            <a:endParaRPr sz="700"/>
          </a:p>
        </p:txBody>
      </p:sp>
      <p:grpSp>
        <p:nvGrpSpPr>
          <p:cNvPr id="72" name="Google Shape;72;p14"/>
          <p:cNvGrpSpPr/>
          <p:nvPr/>
        </p:nvGrpSpPr>
        <p:grpSpPr>
          <a:xfrm>
            <a:off x="5540756" y="1707772"/>
            <a:ext cx="2645052" cy="523350"/>
            <a:chOff x="0" y="-114300"/>
            <a:chExt cx="7053472" cy="1395600"/>
          </a:xfrm>
        </p:grpSpPr>
        <p:sp>
          <p:nvSpPr>
            <p:cNvPr id="73" name="Google Shape;73;p14"/>
            <p:cNvSpPr txBox="1"/>
            <p:nvPr/>
          </p:nvSpPr>
          <p:spPr>
            <a:xfrm>
              <a:off x="0" y="-114300"/>
              <a:ext cx="19209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700"/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2413372" y="386238"/>
              <a:ext cx="46401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Introduction</a:t>
              </a:r>
              <a:endParaRPr sz="700"/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5540756" y="2477216"/>
            <a:ext cx="3028002" cy="523350"/>
            <a:chOff x="0" y="-114300"/>
            <a:chExt cx="8074672" cy="1395600"/>
          </a:xfrm>
        </p:grpSpPr>
        <p:sp>
          <p:nvSpPr>
            <p:cNvPr id="76" name="Google Shape;76;p14"/>
            <p:cNvSpPr txBox="1"/>
            <p:nvPr/>
          </p:nvSpPr>
          <p:spPr>
            <a:xfrm>
              <a:off x="0" y="-114300"/>
              <a:ext cx="19209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700"/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2413372" y="337968"/>
              <a:ext cx="56613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Front-end</a:t>
              </a:r>
              <a:endParaRPr sz="700"/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5510510" y="3246660"/>
            <a:ext cx="3259511" cy="523350"/>
            <a:chOff x="0" y="-114300"/>
            <a:chExt cx="8692029" cy="1395600"/>
          </a:xfrm>
        </p:grpSpPr>
        <p:sp>
          <p:nvSpPr>
            <p:cNvPr id="79" name="Google Shape;79;p14"/>
            <p:cNvSpPr txBox="1"/>
            <p:nvPr/>
          </p:nvSpPr>
          <p:spPr>
            <a:xfrm>
              <a:off x="0" y="-114300"/>
              <a:ext cx="20823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700"/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2494029" y="361511"/>
              <a:ext cx="61980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Data and Web scraper</a:t>
              </a:r>
              <a:endParaRPr sz="700"/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540756" y="4016104"/>
            <a:ext cx="2896940" cy="523350"/>
            <a:chOff x="0" y="-114300"/>
            <a:chExt cx="7725172" cy="1395600"/>
          </a:xfrm>
        </p:grpSpPr>
        <p:sp>
          <p:nvSpPr>
            <p:cNvPr id="82" name="Google Shape;82;p14"/>
            <p:cNvSpPr txBox="1"/>
            <p:nvPr/>
          </p:nvSpPr>
          <p:spPr>
            <a:xfrm>
              <a:off x="0" y="-114300"/>
              <a:ext cx="1920900" cy="139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GB" sz="3400" u="none" cap="none" strike="noStrike">
                  <a:solidFill>
                    <a:srgbClr val="282828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700"/>
            </a:p>
          </p:txBody>
        </p:sp>
        <p:sp>
          <p:nvSpPr>
            <p:cNvPr id="83" name="Google Shape;83;p14"/>
            <p:cNvSpPr txBox="1"/>
            <p:nvPr/>
          </p:nvSpPr>
          <p:spPr>
            <a:xfrm>
              <a:off x="2413372" y="386238"/>
              <a:ext cx="5311800" cy="65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8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solidFill>
                    <a:srgbClr val="282828"/>
                  </a:solidFill>
                  <a:latin typeface="Asap Medium"/>
                  <a:ea typeface="Asap Medium"/>
                  <a:cs typeface="Asap Medium"/>
                  <a:sym typeface="Asap Medium"/>
                </a:rPr>
                <a:t>RAG</a:t>
              </a:r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2851750" y="1717499"/>
            <a:ext cx="6415666" cy="2094235"/>
            <a:chOff x="0" y="-9525"/>
            <a:chExt cx="3479400" cy="1103100"/>
          </a:xfrm>
        </p:grpSpPr>
        <p:sp>
          <p:nvSpPr>
            <p:cNvPr id="89" name="Google Shape;89;p15"/>
            <p:cNvSpPr/>
            <p:nvPr/>
          </p:nvSpPr>
          <p:spPr>
            <a:xfrm>
              <a:off x="0" y="0"/>
              <a:ext cx="3479276" cy="1093450"/>
            </a:xfrm>
            <a:custGeom>
              <a:rect b="b" l="l" r="r" t="t"/>
              <a:pathLst>
                <a:path extrusionOk="0" h="1093450" w="3479276">
                  <a:moveTo>
                    <a:pt x="16995" y="0"/>
                  </a:moveTo>
                  <a:lnTo>
                    <a:pt x="3462280" y="0"/>
                  </a:lnTo>
                  <a:cubicBezTo>
                    <a:pt x="3471666" y="0"/>
                    <a:pt x="3479276" y="7609"/>
                    <a:pt x="3479276" y="16995"/>
                  </a:cubicBezTo>
                  <a:lnTo>
                    <a:pt x="3479276" y="1076455"/>
                  </a:lnTo>
                  <a:cubicBezTo>
                    <a:pt x="3479276" y="1085841"/>
                    <a:pt x="3471666" y="1093450"/>
                    <a:pt x="3462280" y="1093450"/>
                  </a:cubicBezTo>
                  <a:lnTo>
                    <a:pt x="16995" y="1093450"/>
                  </a:lnTo>
                  <a:cubicBezTo>
                    <a:pt x="7609" y="1093450"/>
                    <a:pt x="0" y="1085841"/>
                    <a:pt x="0" y="1076455"/>
                  </a:cubicBezTo>
                  <a:lnTo>
                    <a:pt x="0" y="16995"/>
                  </a:lnTo>
                  <a:cubicBezTo>
                    <a:pt x="0" y="7609"/>
                    <a:pt x="7609" y="0"/>
                    <a:pt x="16995" y="0"/>
                  </a:cubicBezTo>
                  <a:close/>
                </a:path>
              </a:pathLst>
            </a:custGeom>
            <a:solidFill>
              <a:srgbClr val="01C892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0" y="-9525"/>
              <a:ext cx="3479400" cy="11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5"/>
          <p:cNvSpPr/>
          <p:nvPr/>
        </p:nvSpPr>
        <p:spPr>
          <a:xfrm>
            <a:off x="-1293669" y="1149608"/>
            <a:ext cx="6746240" cy="6746240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FACB65"/>
          </a:solidFill>
          <a:ln cap="sq" cmpd="sng" w="38100">
            <a:solidFill>
              <a:srgbClr val="28282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6323710" y="73542"/>
            <a:ext cx="230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4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700"/>
          </a:p>
        </p:txBody>
      </p:sp>
      <p:sp>
        <p:nvSpPr>
          <p:cNvPr id="93" name="Google Shape;93;p15"/>
          <p:cNvSpPr txBox="1"/>
          <p:nvPr/>
        </p:nvSpPr>
        <p:spPr>
          <a:xfrm>
            <a:off x="5735398" y="2122762"/>
            <a:ext cx="3482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700"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4125" y="682239"/>
            <a:ext cx="6234928" cy="53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/>
        </p:nvSpPr>
        <p:spPr>
          <a:xfrm>
            <a:off x="514350" y="536367"/>
            <a:ext cx="41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42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700"/>
          </a:p>
        </p:txBody>
      </p:sp>
      <p:sp>
        <p:nvSpPr>
          <p:cNvPr id="100" name="Google Shape;100;p16"/>
          <p:cNvSpPr txBox="1"/>
          <p:nvPr/>
        </p:nvSpPr>
        <p:spPr>
          <a:xfrm>
            <a:off x="514345" y="1572325"/>
            <a:ext cx="52977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SAT (State Administrative Tribunal) has published many tribunal decisions and cases over the years.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Cases and decisions are not easy to search.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Our application will benefit Lawyers, Judgers and general public to search or analysis tribunal decisions.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Application applies new AI technologies such as RAG, LLM and web scraper to search and summarize documents intelligently.</a:t>
            </a:r>
            <a:r>
              <a:rPr lang="en-GB" sz="11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675" y="3423150"/>
            <a:ext cx="5297700" cy="1006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624" y="3423150"/>
            <a:ext cx="1201784" cy="100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514350" y="536375"/>
            <a:ext cx="6884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High-level </a:t>
            </a: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  <a:endParaRPr sz="700"/>
          </a:p>
        </p:txBody>
      </p:sp>
      <p:sp>
        <p:nvSpPr>
          <p:cNvPr id="108" name="Google Shape;108;p17"/>
          <p:cNvSpPr txBox="1"/>
          <p:nvPr/>
        </p:nvSpPr>
        <p:spPr>
          <a:xfrm>
            <a:off x="514345" y="1572325"/>
            <a:ext cx="52977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Project Features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Data source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Database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RAG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  <a:p>
            <a:pPr indent="-3048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200"/>
              <a:buFont typeface="Asap"/>
              <a:buChar char="-"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Front-end</a:t>
            </a:r>
            <a:endParaRPr sz="1200">
              <a:solidFill>
                <a:srgbClr val="282828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8450" y="1247025"/>
            <a:ext cx="6143976" cy="361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-308708" y="1715761"/>
            <a:ext cx="6605641" cy="2094235"/>
            <a:chOff x="0" y="-9525"/>
            <a:chExt cx="3479400" cy="1103100"/>
          </a:xfrm>
        </p:grpSpPr>
        <p:sp>
          <p:nvSpPr>
            <p:cNvPr id="115" name="Google Shape;115;p18"/>
            <p:cNvSpPr/>
            <p:nvPr/>
          </p:nvSpPr>
          <p:spPr>
            <a:xfrm>
              <a:off x="0" y="0"/>
              <a:ext cx="3479276" cy="1093450"/>
            </a:xfrm>
            <a:custGeom>
              <a:rect b="b" l="l" r="r" t="t"/>
              <a:pathLst>
                <a:path extrusionOk="0" h="1093450" w="3479276">
                  <a:moveTo>
                    <a:pt x="16995" y="0"/>
                  </a:moveTo>
                  <a:lnTo>
                    <a:pt x="3462280" y="0"/>
                  </a:lnTo>
                  <a:cubicBezTo>
                    <a:pt x="3471666" y="0"/>
                    <a:pt x="3479276" y="7609"/>
                    <a:pt x="3479276" y="16995"/>
                  </a:cubicBezTo>
                  <a:lnTo>
                    <a:pt x="3479276" y="1076455"/>
                  </a:lnTo>
                  <a:cubicBezTo>
                    <a:pt x="3479276" y="1085841"/>
                    <a:pt x="3471666" y="1093450"/>
                    <a:pt x="3462280" y="1093450"/>
                  </a:cubicBezTo>
                  <a:lnTo>
                    <a:pt x="16995" y="1093450"/>
                  </a:lnTo>
                  <a:cubicBezTo>
                    <a:pt x="7609" y="1093450"/>
                    <a:pt x="0" y="1085841"/>
                    <a:pt x="0" y="1076455"/>
                  </a:cubicBezTo>
                  <a:lnTo>
                    <a:pt x="0" y="16995"/>
                  </a:lnTo>
                  <a:cubicBezTo>
                    <a:pt x="0" y="7609"/>
                    <a:pt x="7609" y="0"/>
                    <a:pt x="16995" y="0"/>
                  </a:cubicBezTo>
                  <a:close/>
                </a:path>
              </a:pathLst>
            </a:custGeom>
            <a:solidFill>
              <a:srgbClr val="01C892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0" y="-9525"/>
              <a:ext cx="3479400" cy="11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18"/>
          <p:cNvSpPr txBox="1"/>
          <p:nvPr/>
        </p:nvSpPr>
        <p:spPr>
          <a:xfrm>
            <a:off x="514350" y="2166549"/>
            <a:ext cx="397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FRONT-END</a:t>
            </a:r>
            <a:endParaRPr sz="700"/>
          </a:p>
        </p:txBody>
      </p:sp>
      <p:sp>
        <p:nvSpPr>
          <p:cNvPr id="118" name="Google Shape;118;p18"/>
          <p:cNvSpPr txBox="1"/>
          <p:nvPr/>
        </p:nvSpPr>
        <p:spPr>
          <a:xfrm>
            <a:off x="426585" y="73542"/>
            <a:ext cx="230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4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1" lang="en-GB" sz="94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514350" y="536367"/>
            <a:ext cx="417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FRONT-END</a:t>
            </a:r>
            <a:endParaRPr sz="700"/>
          </a:p>
        </p:txBody>
      </p:sp>
      <p:sp>
        <p:nvSpPr>
          <p:cNvPr id="124" name="Google Shape;124;p19"/>
          <p:cNvSpPr txBox="1"/>
          <p:nvPr/>
        </p:nvSpPr>
        <p:spPr>
          <a:xfrm>
            <a:off x="670650" y="1329600"/>
            <a:ext cx="447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282828"/>
                </a:solidFill>
                <a:latin typeface="Asap"/>
                <a:ea typeface="Asap"/>
                <a:cs typeface="Asap"/>
                <a:sym typeface="Asap"/>
              </a:rPr>
              <a:t>The most popular front-end platform in Australia: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800" y="1222475"/>
            <a:ext cx="2521224" cy="224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t/>
            </a:r>
            <a:endParaRPr sz="2577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28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42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See npm start!</a:t>
            </a:r>
            <a:endParaRPr b="1" sz="4200">
              <a:solidFill>
                <a:srgbClr val="28282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21"/>
          <p:cNvGrpSpPr/>
          <p:nvPr/>
        </p:nvGrpSpPr>
        <p:grpSpPr>
          <a:xfrm>
            <a:off x="-308708" y="1715761"/>
            <a:ext cx="6605641" cy="2094235"/>
            <a:chOff x="0" y="-9525"/>
            <a:chExt cx="3479400" cy="1103100"/>
          </a:xfrm>
        </p:grpSpPr>
        <p:sp>
          <p:nvSpPr>
            <p:cNvPr id="137" name="Google Shape;137;p21"/>
            <p:cNvSpPr/>
            <p:nvPr/>
          </p:nvSpPr>
          <p:spPr>
            <a:xfrm>
              <a:off x="0" y="0"/>
              <a:ext cx="3479276" cy="1093450"/>
            </a:xfrm>
            <a:custGeom>
              <a:rect b="b" l="l" r="r" t="t"/>
              <a:pathLst>
                <a:path extrusionOk="0" h="1093450" w="3479276">
                  <a:moveTo>
                    <a:pt x="16995" y="0"/>
                  </a:moveTo>
                  <a:lnTo>
                    <a:pt x="3462280" y="0"/>
                  </a:lnTo>
                  <a:cubicBezTo>
                    <a:pt x="3471666" y="0"/>
                    <a:pt x="3479276" y="7609"/>
                    <a:pt x="3479276" y="16995"/>
                  </a:cubicBezTo>
                  <a:lnTo>
                    <a:pt x="3479276" y="1076455"/>
                  </a:lnTo>
                  <a:cubicBezTo>
                    <a:pt x="3479276" y="1085841"/>
                    <a:pt x="3471666" y="1093450"/>
                    <a:pt x="3462280" y="1093450"/>
                  </a:cubicBezTo>
                  <a:lnTo>
                    <a:pt x="16995" y="1093450"/>
                  </a:lnTo>
                  <a:cubicBezTo>
                    <a:pt x="7609" y="1093450"/>
                    <a:pt x="0" y="1085841"/>
                    <a:pt x="0" y="1076455"/>
                  </a:cubicBezTo>
                  <a:lnTo>
                    <a:pt x="0" y="16995"/>
                  </a:lnTo>
                  <a:cubicBezTo>
                    <a:pt x="0" y="7609"/>
                    <a:pt x="7609" y="0"/>
                    <a:pt x="16995" y="0"/>
                  </a:cubicBezTo>
                  <a:close/>
                </a:path>
              </a:pathLst>
            </a:custGeom>
            <a:solidFill>
              <a:srgbClr val="01C892"/>
            </a:solidFill>
            <a:ln cap="rnd" cmpd="sng" w="38100">
              <a:solidFill>
                <a:srgbClr val="2828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0" y="-9525"/>
              <a:ext cx="3479400" cy="11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1"/>
          <p:cNvSpPr txBox="1"/>
          <p:nvPr/>
        </p:nvSpPr>
        <p:spPr>
          <a:xfrm>
            <a:off x="514350" y="2166549"/>
            <a:ext cx="397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DATA AND WEB SCRAPER</a:t>
            </a:r>
            <a:endParaRPr sz="700"/>
          </a:p>
        </p:txBody>
      </p:sp>
      <p:sp>
        <p:nvSpPr>
          <p:cNvPr id="140" name="Google Shape;140;p21"/>
          <p:cNvSpPr txBox="1"/>
          <p:nvPr/>
        </p:nvSpPr>
        <p:spPr>
          <a:xfrm>
            <a:off x="426585" y="73542"/>
            <a:ext cx="2306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9400" u="none" cap="none" strike="noStrike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b="1" lang="en-GB" sz="9400">
                <a:solidFill>
                  <a:srgbClr val="282828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700"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43216" l="0" r="0" t="8706"/>
          <a:stretch/>
        </p:blipFill>
        <p:spPr>
          <a:xfrm>
            <a:off x="3770850" y="1747488"/>
            <a:ext cx="3273674" cy="203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