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oppins"/>
      <p:bold r:id="rId22"/>
      <p:boldItalic r:id="rId23"/>
    </p:embeddedFont>
    <p:embeddedFont>
      <p:font typeface="Asap"/>
      <p:regular r:id="rId24"/>
      <p:bold r:id="rId25"/>
      <p:italic r:id="rId26"/>
      <p:boldItalic r:id="rId27"/>
    </p:embeddedFont>
    <p:embeddedFont>
      <p:font typeface="Asap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bold.fntdata"/><Relationship Id="rId21" Type="http://schemas.openxmlformats.org/officeDocument/2006/relationships/slide" Target="slides/slide16.xml"/><Relationship Id="rId24" Type="http://schemas.openxmlformats.org/officeDocument/2006/relationships/font" Target="fonts/Asap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ap-italic.fntdata"/><Relationship Id="rId25" Type="http://schemas.openxmlformats.org/officeDocument/2006/relationships/font" Target="fonts/Asap-bold.fntdata"/><Relationship Id="rId28" Type="http://schemas.openxmlformats.org/officeDocument/2006/relationships/font" Target="fonts/AsapMedium-regular.fntdata"/><Relationship Id="rId27" Type="http://schemas.openxmlformats.org/officeDocument/2006/relationships/font" Target="fonts/Asap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sap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sapMedium-boldItalic.fntdata"/><Relationship Id="rId30" Type="http://schemas.openxmlformats.org/officeDocument/2006/relationships/font" Target="fonts/Asap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101337f25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4101337f25_3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938bfbe6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FIXME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46" name="Google Shape;146;g34938bfbe6f_2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88864da5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388864da5a_5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101337f25_3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Query-focused design with stateful conversations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2100" lvl="0" marL="6096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Conversations stored in PostgreSQL for history tracking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21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Real-time streaming support through async callbacks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21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Direct embedding-based similarity search using e5-base-v2 model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g34101337f25_3_4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101337f25_3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6096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Multi-step reasoning using DeepSeek Reasoner: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2100" lvl="0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Step 1: Case analysis &amp; precedent comparison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2100" lvl="0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Step 2: Argument identification &amp; strength evaluation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2100" lvl="0" marL="76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Step 3: Final argument formulation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21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Structured output with insights, arguments, counterarguments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21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Uses combined document + chunk retrieval for comprehensive context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21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000"/>
              <a:buChar char="●"/>
            </a:pPr>
            <a:r>
              <a:rPr lang="en-GB" sz="1000">
                <a:solidFill>
                  <a:srgbClr val="D8DEE9"/>
                </a:solidFill>
                <a:highlight>
                  <a:srgbClr val="141414"/>
                </a:highlight>
              </a:rPr>
              <a:t>Claude-3.7-sonnet fallback for reliability</a:t>
            </a:r>
            <a:endParaRPr sz="10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4101337f25_3_3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96081f6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96081f6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88864da5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388864da5a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938bfbe6f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938bfbe6f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101337f25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</a:t>
            </a:r>
            <a:endParaRPr/>
          </a:p>
        </p:txBody>
      </p:sp>
      <p:sp>
        <p:nvSpPr>
          <p:cNvPr id="66" name="Google Shape;66;g34101337f25_3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101337f25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</a:t>
            </a:r>
            <a:endParaRPr/>
          </a:p>
        </p:txBody>
      </p:sp>
      <p:sp>
        <p:nvSpPr>
          <p:cNvPr id="86" name="Google Shape;86;g34101337f25_3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101337f25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FIXME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7" name="Google Shape;97;g34101337f25_3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88864da5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FIXME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05" name="Google Shape;105;g3388864da5a_4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101337f25_3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4101337f25_3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938bfbe6f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FIXME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1" name="Google Shape;121;g34938bfbe6f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938bfbe6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FIXME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2" name="Google Shape;132;g34938bfbe6f_2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947d1f222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FIXME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39" name="Google Shape;139;g34947d1f222_4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610" y="4037400"/>
            <a:ext cx="1320305" cy="9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428" y="4127703"/>
            <a:ext cx="1825883" cy="7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274" y="671868"/>
            <a:ext cx="1655400" cy="74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7612" l="1739" r="0" t="0"/>
          <a:stretch/>
        </p:blipFill>
        <p:spPr>
          <a:xfrm>
            <a:off x="0" y="279525"/>
            <a:ext cx="5803428" cy="486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2851750" y="1717500"/>
            <a:ext cx="6605641" cy="2094235"/>
            <a:chOff x="0" y="-9525"/>
            <a:chExt cx="3479400" cy="1103100"/>
          </a:xfrm>
        </p:grpSpPr>
        <p:sp>
          <p:nvSpPr>
            <p:cNvPr id="59" name="Google Shape;59;p13"/>
            <p:cNvSpPr/>
            <p:nvPr/>
          </p:nvSpPr>
          <p:spPr>
            <a:xfrm>
              <a:off x="0" y="0"/>
              <a:ext cx="3479276" cy="1093450"/>
            </a:xfrm>
            <a:custGeom>
              <a:rect b="b" l="l" r="r" t="t"/>
              <a:pathLst>
                <a:path extrusionOk="0" h="1093450" w="3479276">
                  <a:moveTo>
                    <a:pt x="16995" y="0"/>
                  </a:moveTo>
                  <a:lnTo>
                    <a:pt x="3462280" y="0"/>
                  </a:lnTo>
                  <a:cubicBezTo>
                    <a:pt x="3471666" y="0"/>
                    <a:pt x="3479276" y="7609"/>
                    <a:pt x="3479276" y="16995"/>
                  </a:cubicBezTo>
                  <a:lnTo>
                    <a:pt x="3479276" y="1076455"/>
                  </a:lnTo>
                  <a:cubicBezTo>
                    <a:pt x="3479276" y="1085841"/>
                    <a:pt x="3471666" y="1093450"/>
                    <a:pt x="3462280" y="1093450"/>
                  </a:cubicBezTo>
                  <a:lnTo>
                    <a:pt x="16995" y="1093450"/>
                  </a:lnTo>
                  <a:cubicBezTo>
                    <a:pt x="7609" y="1093450"/>
                    <a:pt x="0" y="1085841"/>
                    <a:pt x="0" y="1076455"/>
                  </a:cubicBezTo>
                  <a:lnTo>
                    <a:pt x="0" y="16995"/>
                  </a:lnTo>
                  <a:cubicBezTo>
                    <a:pt x="0" y="7609"/>
                    <a:pt x="7609" y="0"/>
                    <a:pt x="16995" y="0"/>
                  </a:cubicBezTo>
                  <a:close/>
                </a:path>
              </a:pathLst>
            </a:custGeom>
            <a:solidFill>
              <a:srgbClr val="01C892"/>
            </a:solidFill>
            <a:ln cap="rnd" cmpd="sng" w="381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0" y="-9525"/>
              <a:ext cx="3479400" cy="11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3"/>
          <p:cNvSpPr txBox="1"/>
          <p:nvPr/>
        </p:nvSpPr>
        <p:spPr>
          <a:xfrm>
            <a:off x="3167276" y="1850988"/>
            <a:ext cx="6208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SAT Decision Scraper &amp; Search Application with RAG</a:t>
            </a:r>
            <a:endParaRPr sz="3500"/>
          </a:p>
        </p:txBody>
      </p:sp>
      <p:sp>
        <p:nvSpPr>
          <p:cNvPr id="62" name="Google Shape;62;p13"/>
          <p:cNvSpPr txBox="1"/>
          <p:nvPr/>
        </p:nvSpPr>
        <p:spPr>
          <a:xfrm>
            <a:off x="3177312" y="3467100"/>
            <a:ext cx="5954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Project Client: Josh Tedjasaputra (Customer Experience Insight Pty Ltd)</a:t>
            </a:r>
            <a:endParaRPr sz="7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3350" y="1174105"/>
            <a:ext cx="823025" cy="75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234800" y="138000"/>
            <a:ext cx="86274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Data investigation</a:t>
            </a:r>
            <a:endParaRPr sz="700"/>
          </a:p>
          <a:p>
            <a:pPr indent="0" lvl="0" marL="0" marR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28282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0" y="972050"/>
            <a:ext cx="6236173" cy="381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6782525" y="1599175"/>
            <a:ext cx="30000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H</a:t>
            </a: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elp lawyers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Chunk size adjustment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426585" y="73542"/>
            <a:ext cx="2306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4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b="1" lang="en-GB" sz="94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700"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-308707" y="1520450"/>
            <a:ext cx="8459182" cy="2289547"/>
            <a:chOff x="-308707" y="1520450"/>
            <a:chExt cx="8459182" cy="2289547"/>
          </a:xfrm>
        </p:grpSpPr>
        <p:grpSp>
          <p:nvGrpSpPr>
            <p:cNvPr id="157" name="Google Shape;157;p23"/>
            <p:cNvGrpSpPr/>
            <p:nvPr/>
          </p:nvGrpSpPr>
          <p:grpSpPr>
            <a:xfrm>
              <a:off x="-308708" y="1715761"/>
              <a:ext cx="6605641" cy="2094235"/>
              <a:chOff x="0" y="-9525"/>
              <a:chExt cx="3479400" cy="1103100"/>
            </a:xfrm>
          </p:grpSpPr>
          <p:sp>
            <p:nvSpPr>
              <p:cNvPr id="158" name="Google Shape;158;p23"/>
              <p:cNvSpPr/>
              <p:nvPr/>
            </p:nvSpPr>
            <p:spPr>
              <a:xfrm>
                <a:off x="0" y="0"/>
                <a:ext cx="3479276" cy="1093450"/>
              </a:xfrm>
              <a:custGeom>
                <a:rect b="b" l="l" r="r" t="t"/>
                <a:pathLst>
                  <a:path extrusionOk="0" h="1093450" w="3479276">
                    <a:moveTo>
                      <a:pt x="16995" y="0"/>
                    </a:moveTo>
                    <a:lnTo>
                      <a:pt x="3462280" y="0"/>
                    </a:lnTo>
                    <a:cubicBezTo>
                      <a:pt x="3471666" y="0"/>
                      <a:pt x="3479276" y="7609"/>
                      <a:pt x="3479276" y="16995"/>
                    </a:cubicBezTo>
                    <a:lnTo>
                      <a:pt x="3479276" y="1076455"/>
                    </a:lnTo>
                    <a:cubicBezTo>
                      <a:pt x="3479276" y="1085841"/>
                      <a:pt x="3471666" y="1093450"/>
                      <a:pt x="3462280" y="1093450"/>
                    </a:cubicBezTo>
                    <a:lnTo>
                      <a:pt x="16995" y="1093450"/>
                    </a:lnTo>
                    <a:cubicBezTo>
                      <a:pt x="7609" y="1093450"/>
                      <a:pt x="0" y="1085841"/>
                      <a:pt x="0" y="1076455"/>
                    </a:cubicBezTo>
                    <a:lnTo>
                      <a:pt x="0" y="16995"/>
                    </a:lnTo>
                    <a:cubicBezTo>
                      <a:pt x="0" y="7609"/>
                      <a:pt x="7609" y="0"/>
                      <a:pt x="16995" y="0"/>
                    </a:cubicBezTo>
                    <a:close/>
                  </a:path>
                </a:pathLst>
              </a:custGeom>
              <a:solidFill>
                <a:srgbClr val="01C892"/>
              </a:solidFill>
              <a:ln cap="rnd" cmpd="sng" w="38100">
                <a:solidFill>
                  <a:srgbClr val="2828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3"/>
              <p:cNvSpPr txBox="1"/>
              <p:nvPr/>
            </p:nvSpPr>
            <p:spPr>
              <a:xfrm>
                <a:off x="0" y="-9525"/>
                <a:ext cx="3479400" cy="110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3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23"/>
            <p:cNvSpPr txBox="1"/>
            <p:nvPr/>
          </p:nvSpPr>
          <p:spPr>
            <a:xfrm>
              <a:off x="514350" y="2380874"/>
              <a:ext cx="3972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800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R A G</a:t>
              </a:r>
              <a:endParaRPr sz="4800"/>
            </a:p>
          </p:txBody>
        </p:sp>
        <p:pic>
          <p:nvPicPr>
            <p:cNvPr id="161" name="Google Shape;161;p23"/>
            <p:cNvPicPr preferRelativeResize="0"/>
            <p:nvPr/>
          </p:nvPicPr>
          <p:blipFill rotWithShape="1">
            <a:blip r:embed="rId3">
              <a:alphaModFix/>
            </a:blip>
            <a:srcRect b="0" l="0" r="0" t="57861"/>
            <a:stretch/>
          </p:blipFill>
          <p:spPr>
            <a:xfrm>
              <a:off x="3689325" y="1933850"/>
              <a:ext cx="3830925" cy="166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2600" y="1520450"/>
              <a:ext cx="1387875" cy="80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/>
        </p:nvSpPr>
        <p:spPr>
          <a:xfrm>
            <a:off x="269150" y="155600"/>
            <a:ext cx="810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RAG - Chat Service</a:t>
            </a:r>
            <a:endParaRPr sz="3600"/>
          </a:p>
        </p:txBody>
      </p:sp>
      <p:sp>
        <p:nvSpPr>
          <p:cNvPr id="168" name="Google Shape;168;p24"/>
          <p:cNvSpPr txBox="1"/>
          <p:nvPr/>
        </p:nvSpPr>
        <p:spPr>
          <a:xfrm>
            <a:off x="230300" y="1079450"/>
            <a:ext cx="26985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Database: Postgresql + Pgvector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Chat </a:t>
            </a: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Query type：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General question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Find similar cases question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Two search level</a:t>
            </a: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：document + chunk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200" y="752325"/>
            <a:ext cx="4926450" cy="423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269150" y="155600"/>
            <a:ext cx="810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RAG - Build Argument Service</a:t>
            </a:r>
            <a:endParaRPr sz="36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913" y="823725"/>
            <a:ext cx="5040736" cy="4129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230300" y="1079450"/>
            <a:ext cx="26985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Topic filter based on legislation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Rerank with cross encoder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Reasoning with steps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575327" y="2207300"/>
            <a:ext cx="843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RAG demonstration</a:t>
            </a: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804125" y="762750"/>
            <a:ext cx="8379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Introduction user story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public general </a:t>
            </a:r>
            <a:r>
              <a:rPr lang="en-GB" sz="1800">
                <a:solidFill>
                  <a:schemeClr val="dk2"/>
                </a:solidFill>
              </a:rPr>
              <a:t>question</a:t>
            </a:r>
            <a:r>
              <a:rPr lang="en-GB" sz="1800">
                <a:solidFill>
                  <a:schemeClr val="dk2"/>
                </a:solidFill>
              </a:rPr>
              <a:t> for SAT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lawyers, professional </a:t>
            </a:r>
            <a:r>
              <a:rPr lang="en-GB" sz="1800">
                <a:solidFill>
                  <a:schemeClr val="dk2"/>
                </a:solidFill>
              </a:rPr>
              <a:t>argument</a:t>
            </a:r>
            <a:r>
              <a:rPr lang="en-GB" sz="1800">
                <a:solidFill>
                  <a:schemeClr val="dk2"/>
                </a:solidFill>
              </a:rPr>
              <a:t> to help them work better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Chat</a:t>
            </a:r>
            <a:r>
              <a:rPr lang="en-GB" sz="1800">
                <a:solidFill>
                  <a:schemeClr val="dk2"/>
                </a:solidFill>
              </a:rPr>
              <a:t> function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Argument function —— for lawyer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185038" y="1485350"/>
            <a:ext cx="5059033" cy="3417028"/>
          </a:xfrm>
          <a:custGeom>
            <a:rect b="b" l="l" r="r" t="t"/>
            <a:pathLst>
              <a:path extrusionOk="0" h="1798436" w="3122860">
                <a:moveTo>
                  <a:pt x="18282" y="0"/>
                </a:moveTo>
                <a:lnTo>
                  <a:pt x="3104578" y="0"/>
                </a:lnTo>
                <a:cubicBezTo>
                  <a:pt x="3114675" y="0"/>
                  <a:pt x="3122860" y="8185"/>
                  <a:pt x="3122860" y="18282"/>
                </a:cubicBezTo>
                <a:lnTo>
                  <a:pt x="3122860" y="1780154"/>
                </a:lnTo>
                <a:cubicBezTo>
                  <a:pt x="3122860" y="1790251"/>
                  <a:pt x="3114675" y="1798436"/>
                  <a:pt x="3104578" y="1798436"/>
                </a:cubicBezTo>
                <a:lnTo>
                  <a:pt x="18282" y="1798436"/>
                </a:lnTo>
                <a:cubicBezTo>
                  <a:pt x="8185" y="1798436"/>
                  <a:pt x="0" y="1790251"/>
                  <a:pt x="0" y="1780154"/>
                </a:cubicBezTo>
                <a:lnTo>
                  <a:pt x="0" y="18282"/>
                </a:lnTo>
                <a:cubicBezTo>
                  <a:pt x="0" y="8185"/>
                  <a:pt x="8185" y="0"/>
                  <a:pt x="18282" y="0"/>
                </a:cubicBezTo>
                <a:close/>
              </a:path>
            </a:pathLst>
          </a:custGeom>
          <a:solidFill>
            <a:srgbClr val="FACB65"/>
          </a:solidFill>
          <a:ln cap="rnd" cmpd="sng" w="38100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81013" y="495942"/>
            <a:ext cx="4448271" cy="4155032"/>
          </a:xfrm>
          <a:custGeom>
            <a:rect b="b" l="l" r="r" t="t"/>
            <a:pathLst>
              <a:path extrusionOk="0" h="2186859" w="2341195">
                <a:moveTo>
                  <a:pt x="24386" y="0"/>
                </a:moveTo>
                <a:lnTo>
                  <a:pt x="2316809" y="0"/>
                </a:lnTo>
                <a:cubicBezTo>
                  <a:pt x="2323276" y="0"/>
                  <a:pt x="2329479" y="2569"/>
                  <a:pt x="2334052" y="7143"/>
                </a:cubicBezTo>
                <a:cubicBezTo>
                  <a:pt x="2338626" y="11716"/>
                  <a:pt x="2341195" y="17919"/>
                  <a:pt x="2341195" y="24386"/>
                </a:cubicBezTo>
                <a:lnTo>
                  <a:pt x="2341195" y="2162473"/>
                </a:lnTo>
                <a:cubicBezTo>
                  <a:pt x="2341195" y="2168940"/>
                  <a:pt x="2338626" y="2175143"/>
                  <a:pt x="2334052" y="2179716"/>
                </a:cubicBezTo>
                <a:cubicBezTo>
                  <a:pt x="2329479" y="2184290"/>
                  <a:pt x="2323276" y="2186859"/>
                  <a:pt x="2316809" y="2186859"/>
                </a:cubicBezTo>
                <a:lnTo>
                  <a:pt x="24386" y="2186859"/>
                </a:lnTo>
                <a:cubicBezTo>
                  <a:pt x="10918" y="2186859"/>
                  <a:pt x="0" y="2175941"/>
                  <a:pt x="0" y="2162473"/>
                </a:cubicBezTo>
                <a:lnTo>
                  <a:pt x="0" y="24386"/>
                </a:lnTo>
                <a:cubicBezTo>
                  <a:pt x="0" y="10918"/>
                  <a:pt x="10918" y="0"/>
                  <a:pt x="24386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19" y="766063"/>
            <a:ext cx="4012231" cy="387188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510510" y="527762"/>
            <a:ext cx="305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2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CONTENTS</a:t>
            </a:r>
            <a:endParaRPr sz="700"/>
          </a:p>
        </p:txBody>
      </p:sp>
      <p:grpSp>
        <p:nvGrpSpPr>
          <p:cNvPr id="72" name="Google Shape;72;p14"/>
          <p:cNvGrpSpPr/>
          <p:nvPr/>
        </p:nvGrpSpPr>
        <p:grpSpPr>
          <a:xfrm>
            <a:off x="5540756" y="1707772"/>
            <a:ext cx="2645052" cy="523350"/>
            <a:chOff x="0" y="-114300"/>
            <a:chExt cx="7053472" cy="139560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0" y="-114300"/>
              <a:ext cx="19209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3400" u="none" cap="none" strike="noStrike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700"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2413372" y="386238"/>
              <a:ext cx="46401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8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Introduction</a:t>
              </a:r>
              <a:endParaRPr sz="700"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5540757" y="2477216"/>
            <a:ext cx="3628982" cy="523350"/>
            <a:chOff x="0" y="-114300"/>
            <a:chExt cx="9677286" cy="1395600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0" y="-114300"/>
              <a:ext cx="19209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3400" u="none" cap="none" strike="noStrike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700"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2413386" y="337992"/>
              <a:ext cx="72639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899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GB" sz="16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Data investigation</a:t>
              </a:r>
              <a:endParaRPr sz="700"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5510510" y="3246660"/>
            <a:ext cx="3259511" cy="523350"/>
            <a:chOff x="0" y="-114300"/>
            <a:chExt cx="8692029" cy="1395600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0" y="-114300"/>
              <a:ext cx="20823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3400" u="none" cap="none" strike="noStrike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700"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494029" y="361511"/>
              <a:ext cx="6198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08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Front-end</a:t>
              </a:r>
              <a:endParaRPr sz="1600">
                <a:solidFill>
                  <a:srgbClr val="282828"/>
                </a:solidFill>
                <a:latin typeface="Asap Medium"/>
                <a:ea typeface="Asap Medium"/>
                <a:cs typeface="Asap Medium"/>
                <a:sym typeface="Asap Medium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540756" y="4016104"/>
            <a:ext cx="2896940" cy="523350"/>
            <a:chOff x="0" y="-114300"/>
            <a:chExt cx="7725172" cy="1395600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0" y="-114300"/>
              <a:ext cx="19209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3400" u="none" cap="none" strike="noStrike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700"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2413372" y="386238"/>
              <a:ext cx="53118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8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RAG</a:t>
              </a:r>
              <a:endParaRPr sz="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2851750" y="1717499"/>
            <a:ext cx="6415666" cy="2094235"/>
            <a:chOff x="0" y="-9525"/>
            <a:chExt cx="3479400" cy="11031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0"/>
              <a:ext cx="3479276" cy="1093450"/>
            </a:xfrm>
            <a:custGeom>
              <a:rect b="b" l="l" r="r" t="t"/>
              <a:pathLst>
                <a:path extrusionOk="0" h="1093450" w="3479276">
                  <a:moveTo>
                    <a:pt x="16995" y="0"/>
                  </a:moveTo>
                  <a:lnTo>
                    <a:pt x="3462280" y="0"/>
                  </a:lnTo>
                  <a:cubicBezTo>
                    <a:pt x="3471666" y="0"/>
                    <a:pt x="3479276" y="7609"/>
                    <a:pt x="3479276" y="16995"/>
                  </a:cubicBezTo>
                  <a:lnTo>
                    <a:pt x="3479276" y="1076455"/>
                  </a:lnTo>
                  <a:cubicBezTo>
                    <a:pt x="3479276" y="1085841"/>
                    <a:pt x="3471666" y="1093450"/>
                    <a:pt x="3462280" y="1093450"/>
                  </a:cubicBezTo>
                  <a:lnTo>
                    <a:pt x="16995" y="1093450"/>
                  </a:lnTo>
                  <a:cubicBezTo>
                    <a:pt x="7609" y="1093450"/>
                    <a:pt x="0" y="1085841"/>
                    <a:pt x="0" y="1076455"/>
                  </a:cubicBezTo>
                  <a:lnTo>
                    <a:pt x="0" y="16995"/>
                  </a:lnTo>
                  <a:cubicBezTo>
                    <a:pt x="0" y="7609"/>
                    <a:pt x="7609" y="0"/>
                    <a:pt x="16995" y="0"/>
                  </a:cubicBezTo>
                  <a:close/>
                </a:path>
              </a:pathLst>
            </a:custGeom>
            <a:solidFill>
              <a:srgbClr val="01C892"/>
            </a:solidFill>
            <a:ln cap="rnd" cmpd="sng" w="381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0" y="-9525"/>
              <a:ext cx="3479400" cy="11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5"/>
          <p:cNvSpPr/>
          <p:nvPr/>
        </p:nvSpPr>
        <p:spPr>
          <a:xfrm>
            <a:off x="-1293669" y="1149608"/>
            <a:ext cx="6746240" cy="6746240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ACB65"/>
          </a:solidFill>
          <a:ln cap="sq" cmpd="sng" w="38100">
            <a:solidFill>
              <a:srgbClr val="2828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323710" y="73542"/>
            <a:ext cx="2306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4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700"/>
          </a:p>
        </p:txBody>
      </p:sp>
      <p:sp>
        <p:nvSpPr>
          <p:cNvPr id="93" name="Google Shape;93;p15"/>
          <p:cNvSpPr txBox="1"/>
          <p:nvPr/>
        </p:nvSpPr>
        <p:spPr>
          <a:xfrm>
            <a:off x="5735398" y="2122762"/>
            <a:ext cx="348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700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4125" y="682239"/>
            <a:ext cx="6234928" cy="53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396600" y="312266"/>
            <a:ext cx="41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2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700"/>
          </a:p>
        </p:txBody>
      </p:sp>
      <p:sp>
        <p:nvSpPr>
          <p:cNvPr id="100" name="Google Shape;100;p16"/>
          <p:cNvSpPr txBox="1"/>
          <p:nvPr/>
        </p:nvSpPr>
        <p:spPr>
          <a:xfrm>
            <a:off x="636550" y="1096350"/>
            <a:ext cx="75102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SAT (State Administrative Tribunal） has published many tribunal decisions and cases over the years.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TARGET USERS：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b="1"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General : General purpose for everyday seeking information for public user.</a:t>
            </a:r>
            <a:endParaRPr b="1"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b="1"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Professional : Lawyers, Judgers</a:t>
            </a:r>
            <a:endParaRPr b="1"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CHALLENGES：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Cases and decisions are </a:t>
            </a:r>
            <a:r>
              <a:rPr b="1"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not easy to search</a:t>
            </a: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.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Difficult to </a:t>
            </a:r>
            <a:r>
              <a:rPr b="1"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customize</a:t>
            </a: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 search requirements.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00"/>
              <a:buFont typeface="Asap"/>
              <a:buChar char="●"/>
            </a:pP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Relevant </a:t>
            </a:r>
            <a:r>
              <a:rPr b="1"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knowledge base</a:t>
            </a:r>
            <a:r>
              <a:rPr lang="en-GB" sz="13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 is inadequate.</a:t>
            </a:r>
            <a:endParaRPr sz="13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50" y="3944575"/>
            <a:ext cx="5297700" cy="1006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3424" y="3944575"/>
            <a:ext cx="1201784" cy="10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327875" y="314625"/>
            <a:ext cx="688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High-level </a:t>
            </a: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endParaRPr sz="700"/>
          </a:p>
        </p:txBody>
      </p:sp>
      <p:sp>
        <p:nvSpPr>
          <p:cNvPr id="108" name="Google Shape;108;p17"/>
          <p:cNvSpPr txBox="1"/>
          <p:nvPr/>
        </p:nvSpPr>
        <p:spPr>
          <a:xfrm>
            <a:off x="273647" y="1182875"/>
            <a:ext cx="1972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Project Features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Data source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Database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RAG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Front-end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150" y="1087150"/>
            <a:ext cx="6283925" cy="37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-308708" y="1715761"/>
            <a:ext cx="6605641" cy="2094235"/>
            <a:chOff x="0" y="-9525"/>
            <a:chExt cx="3479400" cy="1103100"/>
          </a:xfrm>
        </p:grpSpPr>
        <p:sp>
          <p:nvSpPr>
            <p:cNvPr id="115" name="Google Shape;115;p18"/>
            <p:cNvSpPr/>
            <p:nvPr/>
          </p:nvSpPr>
          <p:spPr>
            <a:xfrm>
              <a:off x="0" y="0"/>
              <a:ext cx="3479276" cy="1093450"/>
            </a:xfrm>
            <a:custGeom>
              <a:rect b="b" l="l" r="r" t="t"/>
              <a:pathLst>
                <a:path extrusionOk="0" h="1093450" w="3479276">
                  <a:moveTo>
                    <a:pt x="16995" y="0"/>
                  </a:moveTo>
                  <a:lnTo>
                    <a:pt x="3462280" y="0"/>
                  </a:lnTo>
                  <a:cubicBezTo>
                    <a:pt x="3471666" y="0"/>
                    <a:pt x="3479276" y="7609"/>
                    <a:pt x="3479276" y="16995"/>
                  </a:cubicBezTo>
                  <a:lnTo>
                    <a:pt x="3479276" y="1076455"/>
                  </a:lnTo>
                  <a:cubicBezTo>
                    <a:pt x="3479276" y="1085841"/>
                    <a:pt x="3471666" y="1093450"/>
                    <a:pt x="3462280" y="1093450"/>
                  </a:cubicBezTo>
                  <a:lnTo>
                    <a:pt x="16995" y="1093450"/>
                  </a:lnTo>
                  <a:cubicBezTo>
                    <a:pt x="7609" y="1093450"/>
                    <a:pt x="0" y="1085841"/>
                    <a:pt x="0" y="1076455"/>
                  </a:cubicBezTo>
                  <a:lnTo>
                    <a:pt x="0" y="16995"/>
                  </a:lnTo>
                  <a:cubicBezTo>
                    <a:pt x="0" y="7609"/>
                    <a:pt x="7609" y="0"/>
                    <a:pt x="16995" y="0"/>
                  </a:cubicBezTo>
                  <a:close/>
                </a:path>
              </a:pathLst>
            </a:custGeom>
            <a:solidFill>
              <a:srgbClr val="01C892"/>
            </a:solidFill>
            <a:ln cap="rnd" cmpd="sng" w="381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0" y="-9525"/>
              <a:ext cx="3479400" cy="11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8"/>
          <p:cNvSpPr txBox="1"/>
          <p:nvPr/>
        </p:nvSpPr>
        <p:spPr>
          <a:xfrm>
            <a:off x="524425" y="2271600"/>
            <a:ext cx="503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39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Data investigation</a:t>
            </a:r>
            <a:endParaRPr sz="700"/>
          </a:p>
        </p:txBody>
      </p:sp>
      <p:sp>
        <p:nvSpPr>
          <p:cNvPr id="118" name="Google Shape;118;p18"/>
          <p:cNvSpPr txBox="1"/>
          <p:nvPr/>
        </p:nvSpPr>
        <p:spPr>
          <a:xfrm>
            <a:off x="426585" y="73542"/>
            <a:ext cx="2306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4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b="1" lang="en-GB" sz="94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306900" y="208225"/>
            <a:ext cx="1015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DB design &amp; website demo</a:t>
            </a:r>
            <a:endParaRPr sz="7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75" y="1322675"/>
            <a:ext cx="4275101" cy="368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426" y="981938"/>
            <a:ext cx="3650182" cy="398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5086925" y="1272425"/>
            <a:ext cx="161400" cy="3555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242550" y="2089688"/>
            <a:ext cx="519600" cy="205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0" y="1663075"/>
            <a:ext cx="8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0000"/>
                </a:solidFill>
                <a:latin typeface="Asap"/>
                <a:ea typeface="Asap"/>
                <a:cs typeface="Asap"/>
                <a:sym typeface="Asap"/>
              </a:rPr>
              <a:t>Metadata</a:t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169200" y="28762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F0000"/>
                </a:solidFill>
                <a:latin typeface="Asap"/>
                <a:ea typeface="Asap"/>
                <a:cs typeface="Asap"/>
                <a:sym typeface="Asap"/>
              </a:rPr>
              <a:t>Text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306900" y="208225"/>
            <a:ext cx="1015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DB design</a:t>
            </a:r>
            <a:endParaRPr sz="7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350" y="882925"/>
            <a:ext cx="4119074" cy="4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900" y="1287525"/>
            <a:ext cx="3978750" cy="288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225650" y="119675"/>
            <a:ext cx="782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Data investigation</a:t>
            </a:r>
            <a:endParaRPr sz="700"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00" y="924675"/>
            <a:ext cx="3800944" cy="39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426" y="1278675"/>
            <a:ext cx="4166973" cy="298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