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8" r:id="rId6"/>
    <p:sldId id="293" r:id="rId7"/>
    <p:sldId id="290" r:id="rId8"/>
    <p:sldId id="292" r:id="rId9"/>
    <p:sldId id="291" r:id="rId10"/>
    <p:sldId id="296" r:id="rId11"/>
    <p:sldId id="294" r:id="rId12"/>
    <p:sldId id="295" r:id="rId13"/>
    <p:sldId id="277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力恒 张" initials="力张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65" y="1018"/>
      </p:cViewPr>
      <p:guideLst>
        <p:guide orient="horz" pos="2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6848E-0172-4A34-B178-EC610A44DC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7" y="1070857"/>
            <a:ext cx="12182570" cy="2442069"/>
          </a:xfrm>
          <a:prstGeom prst="rect">
            <a:avLst/>
          </a:prstGeom>
          <a:solidFill>
            <a:srgbClr val="BA0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7682" y="2965891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71245" y="1653540"/>
            <a:ext cx="14344650" cy="19069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 5481 Data Engineering</a:t>
            </a:r>
            <a:endParaRPr lang="en-US" altLang="zh-C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spcBef>
                <a:spcPts val="600"/>
              </a:spcBef>
            </a:pPr>
            <a:r>
              <a:rPr lang="en-US" altLang="zh-CN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Comparative Analysis of Recommendation System Algorithms</a:t>
            </a:r>
            <a:endParaRPr lang="en-US" altLang="zh-C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spcBef>
                <a:spcPts val="600"/>
              </a:spcBef>
            </a:pPr>
            <a:endParaRPr lang="en-US" altLang="zh-C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5845491" y="6168426"/>
            <a:ext cx="6346747" cy="4261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8665" y="3593465"/>
            <a:ext cx="10705465" cy="308546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3600" cap="none" spc="0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Jiepei Chen         72405876@cityu-dg.edu.cn</a:t>
            </a:r>
            <a:endParaRPr lang="en-US" altLang="zh-CN" sz="3600" cap="none" spc="0" dirty="0">
              <a:ln w="0"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CN" sz="3600" cap="none" spc="0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Hao Yang            72403219@cityu-dg.edu.cn</a:t>
            </a:r>
            <a:endParaRPr lang="en-US" altLang="zh-CN" sz="3600" cap="none" spc="0" dirty="0">
              <a:ln w="0"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CN" sz="3600" cap="none" spc="0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 Peng              72401459@cityu-dg.edu.cn</a:t>
            </a:r>
            <a:endParaRPr lang="en-US" altLang="zh-CN" sz="3600" cap="none" spc="0" dirty="0">
              <a:ln w="0"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CN" sz="3600" cap="none" spc="0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Xuanhao Yan      72405380@cityu-dg.edu.cn</a:t>
            </a:r>
            <a:endParaRPr lang="en-US" altLang="zh-CN" sz="3600" cap="none" spc="0" dirty="0">
              <a:ln w="0"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CN" sz="3600" cap="none" spc="0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Zexuan He          72403000@cityu-dg.edu.cn</a:t>
            </a:r>
            <a:endParaRPr lang="en-US" altLang="zh-CN" sz="3600" cap="none" spc="0" dirty="0">
              <a:ln w="0"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" y="111123"/>
            <a:ext cx="2350014" cy="510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Algorithm Selection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Q&amp;A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52" y="1981447"/>
            <a:ext cx="12182570" cy="2442069"/>
          </a:xfrm>
          <a:prstGeom prst="rect">
            <a:avLst/>
          </a:prstGeom>
          <a:solidFill>
            <a:srgbClr val="BA0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455" y="2702560"/>
            <a:ext cx="10328910" cy="8299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r>
              <a:rPr lang="zh-CN" alt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  <a:endParaRPr lang="zh-CN" altLang="en-US" sz="4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556" y="166353"/>
            <a:ext cx="6216684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Content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1617" y="1479170"/>
            <a:ext cx="6094378" cy="43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Dataset Introduction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Algorithm Selection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Experiment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Result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Analysis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Conclusion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image-202204092050472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470" y="1363980"/>
            <a:ext cx="3918585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2185035"/>
            <a:ext cx="5549900" cy="3310890"/>
          </a:xfrm>
          <a:prstGeom prst="rect">
            <a:avLst/>
          </a:prstGeom>
        </p:spPr>
      </p:pic>
      <p:pic>
        <p:nvPicPr>
          <p:cNvPr id="22" name="图片 21" descr="mlMovieRatingDistribu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770" y="2239010"/>
            <a:ext cx="4826000" cy="32569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29385" y="6409055"/>
            <a:ext cx="9018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[F. Maxwell Harper and Joseph A. Konstan. The movielens datasets: History and context, 2015]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7510" y="1006475"/>
            <a:ext cx="11536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err="1"/>
              <a:t>MovieLens</a:t>
            </a:r>
            <a:r>
              <a:rPr lang="en-US" altLang="zh-CN" b="1" dirty="0"/>
              <a:t> (1M):</a:t>
            </a:r>
            <a:r>
              <a:rPr lang="en-US" altLang="zh-CN" dirty="0"/>
              <a:t> Contains 1,000,209 ratings from 6,040 users on approximately 3,900 movies, representing a medium density entertainment domain 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Dataset Introduction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Dataset Introduction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7510" y="1006475"/>
            <a:ext cx="11536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MovieLens (1M): </a:t>
            </a:r>
            <a:r>
              <a:rPr lang="en-US" altLang="zh-CN"/>
              <a:t>Contains 1,000,209 ratings from 6,040 users on approximately 3,900 movies, representing a medium density entertainment domain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9385" y="6409055"/>
            <a:ext cx="9018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[F. Maxwell Harper and Joseph A. Konstan. The movielens datasets: History and context, 2015]</a:t>
            </a:r>
            <a:endParaRPr lang="zh-CN" altLang="en-US"/>
          </a:p>
        </p:txBody>
      </p:sp>
      <p:pic>
        <p:nvPicPr>
          <p:cNvPr id="5" name="图片 4" descr="mlMovieGenrePrefer_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98345"/>
            <a:ext cx="5930900" cy="3587750"/>
          </a:xfrm>
          <a:prstGeom prst="rect">
            <a:avLst/>
          </a:prstGeom>
        </p:spPr>
      </p:pic>
      <p:pic>
        <p:nvPicPr>
          <p:cNvPr id="6" name="图片 5" descr="mlMovieGenrePreferencesbyOccup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45" y="1908175"/>
            <a:ext cx="5693410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Dataset Introduction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100" y="1006475"/>
            <a:ext cx="100018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Last.FM: </a:t>
            </a:r>
            <a:r>
              <a:rPr lang="en-US" altLang="zh-CN"/>
              <a:t>Comprises music listening preferences of 1,892 users across 92,800 artists, characterized by high sparsity and diverse interaction patterns.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5100" y="6076315"/>
            <a:ext cx="11607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/>
              <a:t>[Iv</a:t>
            </a:r>
            <a:r>
              <a:rPr lang="en-US" altLang="en-US"/>
              <a:t>á</a:t>
            </a:r>
            <a:r>
              <a:rPr lang="en-US" altLang="zh-CN"/>
              <a:t>n Cantador, Peter Brusilovsky, and Tsvi Kuflik. Second workshop on information </a:t>
            </a:r>
            <a:endParaRPr lang="en-US" altLang="zh-CN"/>
          </a:p>
          <a:p>
            <a:pPr algn="ctr"/>
            <a:r>
              <a:rPr lang="en-US" altLang="zh-CN"/>
              <a:t>heterogeneity and fusion in recommender systems (hetrec 2011)]</a:t>
            </a:r>
            <a:endParaRPr lang="zh-CN" altLang="en-US"/>
          </a:p>
        </p:txBody>
      </p:sp>
      <p:pic>
        <p:nvPicPr>
          <p:cNvPr id="7" name="图片 6" descr="LastFMTop20Artis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70735"/>
            <a:ext cx="5453380" cy="3101975"/>
          </a:xfrm>
          <a:prstGeom prst="rect">
            <a:avLst/>
          </a:prstGeom>
        </p:spPr>
      </p:pic>
      <p:pic>
        <p:nvPicPr>
          <p:cNvPr id="8" name="图片 7" descr="lastfmTop20Tag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85" y="2221865"/>
            <a:ext cx="5835015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Dataset Introduction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100" y="1006475"/>
            <a:ext cx="100018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Last.FM:</a:t>
            </a:r>
            <a:r>
              <a:rPr lang="en-US" altLang="zh-CN"/>
              <a:t> Comprises music listening preferences of 1,892 users across 92,800 artists, characterized by high sparsity and diverse interaction patterns.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5100" y="6076315"/>
            <a:ext cx="11607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/>
              <a:t>[Iv</a:t>
            </a:r>
            <a:r>
              <a:rPr lang="en-US" altLang="en-US"/>
              <a:t>á</a:t>
            </a:r>
            <a:r>
              <a:rPr lang="en-US" altLang="zh-CN"/>
              <a:t>n Cantador, Peter Brusilovsky, and Tsvi Kuflik. Second workshop on information </a:t>
            </a:r>
            <a:endParaRPr lang="en-US" altLang="zh-CN"/>
          </a:p>
          <a:p>
            <a:pPr algn="ctr"/>
            <a:r>
              <a:rPr lang="en-US" altLang="zh-CN"/>
              <a:t>heterogeneity and fusion in recommender systems (hetrec 2011)]</a:t>
            </a:r>
            <a:endParaRPr lang="zh-CN" altLang="en-US"/>
          </a:p>
        </p:txBody>
      </p:sp>
      <p:pic>
        <p:nvPicPr>
          <p:cNvPr id="5" name="图片 4" descr="LastFMListening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680" y="1637665"/>
            <a:ext cx="8296275" cy="4516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Dataset Introduction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2405" y="1037590"/>
            <a:ext cx="11382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Yelp: </a:t>
            </a:r>
            <a:r>
              <a:rPr lang="en-US" altLang="zh-CN"/>
              <a:t>A large-scale dataset containing 6,990,280 reviews across 11 metropolitan areas for 150,346 businesses, featuring rich contextual information and geographic diversity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92729" y="6356350"/>
            <a:ext cx="7156669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ea typeface="Times New Roman" panose="02020603050405020304"/>
                <a:cs typeface="+mn-lt"/>
              </a:rPr>
              <a:t>Yelp Academic Dataset: </a:t>
            </a:r>
            <a:r>
              <a:rPr lang="en-US" altLang="zh-CN" sz="1600" dirty="0">
                <a:solidFill>
                  <a:srgbClr val="0563C1"/>
                </a:solidFill>
                <a:ea typeface="Times New Roman" panose="02020603050405020304"/>
                <a:cs typeface="+mn-lt"/>
              </a:rPr>
              <a:t>https://business.yelp.com/data/resources/open-dataset/</a:t>
            </a:r>
            <a:endParaRPr lang="en-US" altLang="zh-CN" sz="1600" dirty="0">
              <a:solidFill>
                <a:srgbClr val="0563C1"/>
              </a:solidFill>
              <a:ea typeface="Times New Roman" panose="02020603050405020304"/>
              <a:cs typeface="+mn-lt"/>
            </a:endParaRPr>
          </a:p>
        </p:txBody>
      </p:sp>
      <p:pic>
        <p:nvPicPr>
          <p:cNvPr id="2" name="图片 1" descr="DistributionofBusinessStarRa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2132965"/>
            <a:ext cx="5534025" cy="3488055"/>
          </a:xfrm>
          <a:prstGeom prst="rect">
            <a:avLst/>
          </a:prstGeom>
        </p:spPr>
      </p:pic>
      <p:pic>
        <p:nvPicPr>
          <p:cNvPr id="6" name="图片 5" descr="DistributionofUserReviewCou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10" y="2132965"/>
            <a:ext cx="5246370" cy="3380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Dataset Introduction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2405" y="1037590"/>
            <a:ext cx="11382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Yelp: </a:t>
            </a:r>
            <a:r>
              <a:rPr lang="en-US" altLang="zh-CN"/>
              <a:t>A large-scale dataset containing 6,990,280 reviews across 11 metropolitan areas for 150,346 businesses, featuring rich contextual information and geographic diversity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92730" y="6356350"/>
            <a:ext cx="703555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ea typeface="Times New Roman" panose="02020603050405020304"/>
                <a:cs typeface="+mn-lt"/>
              </a:rPr>
              <a:t>Yelp Academic Dataset: </a:t>
            </a:r>
            <a:r>
              <a:rPr lang="en-US" altLang="zh-CN" sz="1600" dirty="0">
                <a:solidFill>
                  <a:srgbClr val="0563C1"/>
                </a:solidFill>
                <a:ea typeface="Times New Roman" panose="02020603050405020304"/>
                <a:cs typeface="+mn-lt"/>
              </a:rPr>
              <a:t>https://business.yelp.com/data/resources/open-dataset/</a:t>
            </a:r>
            <a:endParaRPr lang="en-US" altLang="zh-CN" sz="1600" dirty="0">
              <a:solidFill>
                <a:srgbClr val="0563C1"/>
              </a:solidFill>
              <a:ea typeface="Times New Roman" panose="02020603050405020304"/>
              <a:cs typeface="+mn-lt"/>
            </a:endParaRPr>
          </a:p>
        </p:txBody>
      </p:sp>
      <p:pic>
        <p:nvPicPr>
          <p:cNvPr id="7" name="图片 6" descr="Top20BusinessCategor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696720"/>
            <a:ext cx="8166735" cy="4645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58825"/>
            <a:ext cx="12192000" cy="76200"/>
          </a:xfrm>
          <a:prstGeom prst="rect">
            <a:avLst/>
          </a:prstGeom>
          <a:solidFill>
            <a:srgbClr val="BA05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820" y="166370"/>
            <a:ext cx="97396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Algorithm Selection</a:t>
            </a:r>
            <a:endParaRPr lang="en-US" sz="32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43840" y="351155"/>
            <a:ext cx="231140" cy="236220"/>
          </a:xfrm>
          <a:prstGeom prst="diamond">
            <a:avLst/>
          </a:prstGeom>
          <a:noFill/>
          <a:ln w="57150">
            <a:solidFill>
              <a:srgbClr val="BA0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A055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2"/>
          <p:cNvSpPr txBox="1"/>
          <p:nvPr/>
        </p:nvSpPr>
        <p:spPr>
          <a:xfrm>
            <a:off x="474980" y="1196837"/>
            <a:ext cx="351180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 b="1" dirty="0">
                <a:latin typeface="+mj-ea"/>
                <a:ea typeface="+mj-ea"/>
                <a:cs typeface="Times New Roman" panose="02020603050405020304" pitchFamily="18" charset="0"/>
              </a:rPr>
              <a:t>Collaborative Filtering</a:t>
            </a:r>
            <a:endParaRPr lang="en-US" sz="2000" b="1" dirty="0"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29&quot;:[50000140,50000042,50000049,50000031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2151</Words>
  <Application>WPS 演示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楷体</vt:lpstr>
      <vt:lpstr>Times New Roman</vt:lpstr>
      <vt:lpstr>Times New Roman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Jiepei Chen</dc:creator>
  <cp:lastModifiedBy>羽觞醉月</cp:lastModifiedBy>
  <cp:revision>115</cp:revision>
  <dcterms:created xsi:type="dcterms:W3CDTF">1900-01-01T00:00:00Z</dcterms:created>
  <dcterms:modified xsi:type="dcterms:W3CDTF">2025-04-14T15:35:14Z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D3D2277BDC1949DEB70E4083DBF63D08_12</vt:lpwstr>
  </property>
  <property fmtid="{D5CDD505-2E9C-101B-9397-08002B2CF9AE}" pid="3" name="KSOProductBuildVer">
    <vt:lpwstr>2052-12.1.0.20784</vt:lpwstr>
  </property>
</Properties>
</file>