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29"/>
  </p:notesMasterIdLst>
  <p:sldIdLst>
    <p:sldId id="256" r:id="rId2"/>
    <p:sldId id="299" r:id="rId3"/>
    <p:sldId id="328" r:id="rId4"/>
    <p:sldId id="305" r:id="rId5"/>
    <p:sldId id="306" r:id="rId6"/>
    <p:sldId id="309" r:id="rId7"/>
    <p:sldId id="300" r:id="rId8"/>
    <p:sldId id="301" r:id="rId9"/>
    <p:sldId id="302" r:id="rId10"/>
    <p:sldId id="308" r:id="rId11"/>
    <p:sldId id="303" r:id="rId12"/>
    <p:sldId id="312" r:id="rId13"/>
    <p:sldId id="314" r:id="rId14"/>
    <p:sldId id="315" r:id="rId15"/>
    <p:sldId id="316" r:id="rId16"/>
    <p:sldId id="317" r:id="rId17"/>
    <p:sldId id="318" r:id="rId18"/>
    <p:sldId id="319" r:id="rId19"/>
    <p:sldId id="322" r:id="rId20"/>
    <p:sldId id="330" r:id="rId21"/>
    <p:sldId id="324" r:id="rId22"/>
    <p:sldId id="329" r:id="rId23"/>
    <p:sldId id="326" r:id="rId24"/>
    <p:sldId id="327" r:id="rId25"/>
    <p:sldId id="262" r:id="rId26"/>
    <p:sldId id="291" r:id="rId27"/>
    <p:sldId id="292" r:id="rId28"/>
  </p:sldIdLst>
  <p:sldSz cx="20104100" cy="11309350"/>
  <p:notesSz cx="20104100" cy="11309350"/>
  <p:embeddedFontLst>
    <p:embeddedFont>
      <p:font typeface="Abadi" panose="020B0604020104020204" pitchFamily="34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Quicksand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969"/>
    <a:srgbClr val="DF2815"/>
    <a:srgbClr val="F07E16"/>
    <a:srgbClr val="F7BF90"/>
    <a:srgbClr val="C7D302"/>
    <a:srgbClr val="009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and change of text and/or images</a:t>
            </a:r>
            <a:endParaRPr sz="1400" b="1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 textbox 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or copy/paste your story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IMPORTANT: Pasting text should be done with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unformated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 (On Home tab use the Paste pulldown and choose Paste special… than choose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Unformated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text)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Mac: Command + Control + V than choose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unformated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</a:t>
            </a:r>
            <a:endParaRPr dirty="0"/>
          </a:p>
          <a:p>
            <a: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Windows: On Home tab use the Paste pulldown and choose Paste special… than choose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Unformated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 (https://nutsandboltsspeedtraining.com/powerpoint-tutorials/paste-special-powerpoint/)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your text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‘Tab’ on your keyboard to go to the next preset text style. We have 9 different styles on regular Text placeholders (Heading placeholders are always in 1 style)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Subheading </a:t>
            </a:r>
            <a:r>
              <a:rPr lang="en-US" dirty="0" err="1"/>
              <a:t>QuickSand</a:t>
            </a:r>
            <a:r>
              <a:rPr lang="en-US" dirty="0"/>
              <a:t> Bold blue 32 / 42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Subheading </a:t>
            </a:r>
            <a:r>
              <a:rPr lang="en-US" dirty="0" err="1"/>
              <a:t>QuickSand</a:t>
            </a:r>
            <a:r>
              <a:rPr lang="en-US" dirty="0"/>
              <a:t> Bold turquoise 32 / 42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Subheading </a:t>
            </a:r>
            <a:r>
              <a:rPr lang="en-US" dirty="0" err="1"/>
              <a:t>QuickSand</a:t>
            </a:r>
            <a:r>
              <a:rPr lang="en-US" dirty="0"/>
              <a:t> Bold white 32 / 42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Body text </a:t>
            </a:r>
            <a:r>
              <a:rPr lang="en-US" dirty="0" err="1"/>
              <a:t>Muli</a:t>
            </a:r>
            <a:r>
              <a:rPr lang="en-US" dirty="0"/>
              <a:t> Light blue 28 / 38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Body text </a:t>
            </a:r>
            <a:r>
              <a:rPr lang="en-US" dirty="0" err="1"/>
              <a:t>Muli</a:t>
            </a:r>
            <a:r>
              <a:rPr lang="en-US" dirty="0"/>
              <a:t> Light white 28 / 38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Bullet </a:t>
            </a:r>
            <a:r>
              <a:rPr lang="en-US" dirty="0" err="1"/>
              <a:t>Muli</a:t>
            </a:r>
            <a:r>
              <a:rPr lang="en-US" dirty="0"/>
              <a:t> Light blue 28 / 48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Bullet </a:t>
            </a:r>
            <a:r>
              <a:rPr lang="en-US" dirty="0" err="1"/>
              <a:t>Muli</a:t>
            </a:r>
            <a:r>
              <a:rPr lang="en-US" dirty="0"/>
              <a:t> Light white 28 / 48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Quote </a:t>
            </a:r>
            <a:r>
              <a:rPr lang="en-US" dirty="0" err="1"/>
              <a:t>QuickSand</a:t>
            </a:r>
            <a:r>
              <a:rPr lang="en-US" dirty="0"/>
              <a:t> Regular turquoise 34 / 40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Quote </a:t>
            </a:r>
            <a:r>
              <a:rPr lang="en-US" dirty="0" err="1"/>
              <a:t>QuickSabd</a:t>
            </a:r>
            <a:r>
              <a:rPr lang="en-US" dirty="0"/>
              <a:t> Regular white 34 / 40 </a:t>
            </a:r>
            <a:r>
              <a:rPr lang="en-US" dirty="0" err="1"/>
              <a:t>pt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‘Shift Tab’ to go to the previous style! 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footer Testing for Data Science by going to the Insert tab, than choose Header &amp; Footer, than check footer, and fill your title. Press Apply to all!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presentation date by going to the insert tab, than choose Date &amp; Time, than check date &amp; time, choose format. Press Apply to all! (Date is only present on presentation title slide, uncheck in Date &amp; Time if you do not want a date on this slide!)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many pages you can change the background image (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i.e.Presentation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slide): format background: insert image from file. Choose your picture from the Assets folder!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content slides with a visual: change the default visual: format background: insert image from file (assets folder). Choose your picture! Possible change position by changing the offset percentages</a:t>
            </a:r>
            <a:endParaRPr dirty="0"/>
          </a:p>
        </p:txBody>
      </p:sp>
      <p:sp>
        <p:nvSpPr>
          <p:cNvPr id="157" name="Google Shape;157;p1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5504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20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525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What exceptions can we expect?</a:t>
            </a:r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9419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3324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75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148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2397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042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90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133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569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174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3182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7466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does that sound?</a:t>
            </a: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4336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103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20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3303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089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998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6764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Teardown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toegevoegd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met </a:t>
            </a:r>
            <a:r>
              <a:rPr lang="en-GB" dirty="0" err="1"/>
              <a:t>addfinalizer</a:t>
            </a:r>
            <a:r>
              <a:rPr lang="en-GB" dirty="0"/>
              <a:t> method van request fixture.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Keep fixtures small to ensure teardowns run.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3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(blue)">
  <p:cSld name="Cover (blue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2050" y="4304675"/>
            <a:ext cx="7200000" cy="27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(gradient)">
  <p:cSld name="Title (gradient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badi" panose="020B0604020104020204" pitchFamily="34" charset="0"/>
                <a:ea typeface="Abadi" panose="020B0604020104020204" pitchFamily="34" charset="0"/>
                <a:cs typeface="Abadi" panose="020B0604020104020204" pitchFamily="34" charset="0"/>
                <a:sym typeface="Mul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GB" dirty="0"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000" y="10692000"/>
            <a:ext cx="1212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ctrTitle"/>
          </p:nvPr>
        </p:nvSpPr>
        <p:spPr>
          <a:xfrm>
            <a:off x="900000" y="4266000"/>
            <a:ext cx="18306001" cy="106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00000" y="5940000"/>
            <a:ext cx="18306001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marR="0" lvl="2" indent="-22860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2989B"/>
              </a:buClr>
              <a:buSzPts val="2080"/>
              <a:buFont typeface="Quicksand"/>
              <a:buNone/>
              <a:defRPr/>
            </a:lvl3pPr>
            <a:lvl4pPr marL="1828800" lvl="3" indent="-228600" algn="l">
              <a:lnSpc>
                <a:spcPct val="211111"/>
              </a:lnSpc>
              <a:spcBef>
                <a:spcPts val="1000"/>
              </a:spcBef>
              <a:spcAft>
                <a:spcPts val="0"/>
              </a:spcAft>
              <a:buClr>
                <a:srgbClr val="0C2749"/>
              </a:buClr>
              <a:buSzPts val="1170"/>
              <a:buNone/>
              <a:defRPr/>
            </a:lvl4pPr>
            <a:lvl5pPr marL="2286000" lvl="4" indent="-228600" algn="l">
              <a:lnSpc>
                <a:spcPct val="2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"/>
              <a:buNone/>
              <a:defRPr/>
            </a:lvl5pPr>
            <a:lvl6pPr marL="2743200" lvl="5" indent="-302895" algn="l">
              <a:lnSpc>
                <a:spcPct val="266666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170"/>
              <a:buChar char="•"/>
              <a:defRPr/>
            </a:lvl6pPr>
            <a:lvl7pPr marL="3200400" lvl="6" indent="-302895" algn="l">
              <a:lnSpc>
                <a:spcPct val="2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"/>
              <a:buChar char="•"/>
              <a:defRPr/>
            </a:lvl7pPr>
            <a:lvl8pPr marL="3657600" lvl="7" indent="-2286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B9AD"/>
              </a:buClr>
              <a:buSzPts val="1800"/>
              <a:buNone/>
              <a:defRPr/>
            </a:lvl8pPr>
            <a:lvl9pPr marL="4114800" lvl="8" indent="-2286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900000" y="5654675"/>
            <a:ext cx="900000" cy="0"/>
          </a:xfrm>
          <a:prstGeom prst="straightConnector1">
            <a:avLst/>
          </a:prstGeom>
          <a:noFill/>
          <a:ln w="76200" cap="rnd" cmpd="sng">
            <a:solidFill>
              <a:srgbClr val="EE2F5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40000" y="10206000"/>
            <a:ext cx="2016000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Empty (white)">
  <p:cSld name="Content - Empty (white)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40000" y="10206000"/>
            <a:ext cx="2016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000" y="10692000"/>
            <a:ext cx="1212004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B9AD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cover (blue)">
  <p:cSld name="Backcover (blue)">
    <p:bg>
      <p:bgPr>
        <a:solidFill>
          <a:srgbClr val="0C2749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20105510" cy="113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2050" y="3464246"/>
            <a:ext cx="7200000" cy="25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0" y="10242000"/>
            <a:ext cx="20104101" cy="1080000"/>
          </a:xfrm>
          <a:prstGeom prst="rect">
            <a:avLst/>
          </a:prstGeom>
          <a:solidFill>
            <a:srgbClr val="00B9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20"/>
          <p:cNvGrpSpPr/>
          <p:nvPr/>
        </p:nvGrpSpPr>
        <p:grpSpPr>
          <a:xfrm>
            <a:off x="2398600" y="10548000"/>
            <a:ext cx="2954450" cy="362984"/>
            <a:chOff x="900000" y="9898497"/>
            <a:chExt cx="2954450" cy="362984"/>
          </a:xfrm>
        </p:grpSpPr>
        <p:sp>
          <p:nvSpPr>
            <p:cNvPr id="145" name="Google Shape;145;p20"/>
            <p:cNvSpPr/>
            <p:nvPr/>
          </p:nvSpPr>
          <p:spPr>
            <a:xfrm>
              <a:off x="900000" y="9898497"/>
              <a:ext cx="10922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C2749"/>
                  </a:solidFill>
                  <a:latin typeface="Quicksand"/>
                  <a:ea typeface="Quicksand"/>
                  <a:cs typeface="Quicksand"/>
                  <a:sym typeface="Quicksand"/>
                </a:rPr>
                <a:t>Phone</a:t>
              </a:r>
              <a:endParaRPr sz="18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1695450" y="9898497"/>
              <a:ext cx="21590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0C2749"/>
                  </a:solidFill>
                  <a:latin typeface="Abadi" panose="020B0604020104020204" pitchFamily="34" charset="0"/>
                  <a:ea typeface="Muli"/>
                  <a:cs typeface="Muli"/>
                  <a:sym typeface="Muli"/>
                </a:rPr>
                <a:t>+31 (0)168 479294</a:t>
              </a:r>
              <a:endParaRPr sz="1800" b="0" i="0" u="none" strike="noStrike" cap="none" dirty="0">
                <a:solidFill>
                  <a:srgbClr val="0C2749"/>
                </a:solidFill>
                <a:latin typeface="Abadi" panose="020B0604020104020204" pitchFamily="34" charset="0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47" name="Google Shape;147;p20"/>
          <p:cNvGrpSpPr/>
          <p:nvPr/>
        </p:nvGrpSpPr>
        <p:grpSpPr>
          <a:xfrm>
            <a:off x="6013450" y="10548000"/>
            <a:ext cx="3467100" cy="362984"/>
            <a:chOff x="5226050" y="9898497"/>
            <a:chExt cx="3467100" cy="362984"/>
          </a:xfrm>
        </p:grpSpPr>
        <p:sp>
          <p:nvSpPr>
            <p:cNvPr id="148" name="Google Shape;148;p20"/>
            <p:cNvSpPr/>
            <p:nvPr/>
          </p:nvSpPr>
          <p:spPr>
            <a:xfrm>
              <a:off x="5226050" y="9898497"/>
              <a:ext cx="10922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C2749"/>
                  </a:solidFill>
                  <a:latin typeface="Quicksand"/>
                  <a:ea typeface="Quicksand"/>
                  <a:cs typeface="Quicksand"/>
                  <a:sym typeface="Quicksand"/>
                </a:rPr>
                <a:t>Email</a:t>
              </a:r>
              <a:endParaRPr sz="18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937250" y="9898497"/>
              <a:ext cx="27559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0C2749"/>
                  </a:solidFill>
                  <a:latin typeface="Abadi" panose="020B0604020104020204" pitchFamily="34" charset="0"/>
                  <a:ea typeface="Muli"/>
                  <a:cs typeface="Muli"/>
                  <a:sym typeface="Muli"/>
                </a:rPr>
                <a:t>info@bigdatarepublic.nl</a:t>
              </a:r>
              <a:endParaRPr sz="1800" b="0" i="0" u="none" strike="noStrike" cap="none" dirty="0">
                <a:solidFill>
                  <a:srgbClr val="0C2749"/>
                </a:solidFill>
                <a:latin typeface="Abadi" panose="020B0604020104020204" pitchFamily="34" charset="0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50" name="Google Shape;150;p20"/>
          <p:cNvGrpSpPr/>
          <p:nvPr/>
        </p:nvGrpSpPr>
        <p:grpSpPr>
          <a:xfrm>
            <a:off x="10053862" y="10548000"/>
            <a:ext cx="7465788" cy="362984"/>
            <a:chOff x="9901462" y="9898497"/>
            <a:chExt cx="7465788" cy="362984"/>
          </a:xfrm>
        </p:grpSpPr>
        <p:sp>
          <p:nvSpPr>
            <p:cNvPr id="151" name="Google Shape;151;p20"/>
            <p:cNvSpPr/>
            <p:nvPr/>
          </p:nvSpPr>
          <p:spPr>
            <a:xfrm>
              <a:off x="10890250" y="9898497"/>
              <a:ext cx="64770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rgbClr val="0C2749"/>
                  </a:solidFill>
                  <a:latin typeface="Abadi" panose="020B0604020104020204" pitchFamily="34" charset="0"/>
                  <a:ea typeface="Muli"/>
                  <a:cs typeface="Muli"/>
                  <a:sym typeface="Muli"/>
                </a:rPr>
                <a:t>Coltbaan</a:t>
              </a:r>
              <a:r>
                <a:rPr lang="en-US" sz="1800" b="0" i="0" u="none" strike="noStrike" cap="none" dirty="0">
                  <a:solidFill>
                    <a:srgbClr val="0C2749"/>
                  </a:solidFill>
                  <a:latin typeface="Abadi" panose="020B0604020104020204" pitchFamily="34" charset="0"/>
                  <a:ea typeface="Muli"/>
                  <a:cs typeface="Muli"/>
                  <a:sym typeface="Muli"/>
                </a:rPr>
                <a:t> 4C, 3439 NG </a:t>
              </a:r>
              <a:r>
                <a:rPr lang="en-US" sz="1800" b="0" i="0" u="none" strike="noStrike" cap="none" dirty="0" err="1">
                  <a:solidFill>
                    <a:srgbClr val="0C2749"/>
                  </a:solidFill>
                  <a:latin typeface="Abadi" panose="020B0604020104020204" pitchFamily="34" charset="0"/>
                  <a:ea typeface="Muli"/>
                  <a:cs typeface="Muli"/>
                  <a:sym typeface="Muli"/>
                </a:rPr>
                <a:t>Nieuwegein</a:t>
              </a:r>
              <a:r>
                <a:rPr lang="en-US" sz="1800" b="0" i="0" u="none" strike="noStrike" cap="none" dirty="0">
                  <a:solidFill>
                    <a:srgbClr val="0C2749"/>
                  </a:solidFill>
                  <a:latin typeface="Abadi" panose="020B0604020104020204" pitchFamily="34" charset="0"/>
                  <a:ea typeface="Muli"/>
                  <a:cs typeface="Muli"/>
                  <a:sym typeface="Muli"/>
                </a:rPr>
                <a:t>, The Netherlands</a:t>
              </a:r>
              <a:endParaRPr sz="1800" b="0" i="0" u="none" strike="noStrike" cap="none" dirty="0">
                <a:solidFill>
                  <a:srgbClr val="0C2749"/>
                </a:solidFill>
                <a:latin typeface="Abadi" panose="020B0604020104020204" pitchFamily="34" charset="0"/>
                <a:ea typeface="Muli"/>
                <a:cs typeface="Muli"/>
                <a:sym typeface="Muli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9901462" y="9898497"/>
              <a:ext cx="10922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C2749"/>
                  </a:solidFill>
                  <a:latin typeface="Quicksand"/>
                  <a:ea typeface="Quicksand"/>
                  <a:cs typeface="Quicksand"/>
                  <a:sym typeface="Quicksand"/>
                </a:rPr>
                <a:t>Address</a:t>
              </a:r>
              <a:endParaRPr sz="18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0002" y="10692000"/>
            <a:ext cx="1212000" cy="1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00000" y="720000"/>
            <a:ext cx="1830600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00000" y="2160000"/>
            <a:ext cx="18306001" cy="7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B9AD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2989B"/>
              </a:buClr>
              <a:buSzPts val="2080"/>
              <a:buFont typeface="Quicksand"/>
              <a:buNone/>
              <a:defRPr sz="3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228600" algn="l" rtl="0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Clr>
                <a:srgbClr val="0C2749"/>
              </a:buClr>
              <a:buSzPts val="1820"/>
              <a:buFont typeface="Muli"/>
              <a:buNone/>
              <a:defRPr sz="2800" b="0" i="0" u="none" strike="noStrike" cap="none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228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Muli"/>
              <a:buNone/>
              <a:defRPr sz="2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4417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Font typeface="Arial"/>
              <a:buChar char="•"/>
              <a:defRPr sz="2800" b="0" i="0" u="none" strike="noStrike" cap="none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4417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Arial"/>
              <a:buChar char="•"/>
              <a:defRPr sz="2800" b="0" i="1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228600" algn="l" rtl="0">
              <a:lnSpc>
                <a:spcPct val="129411"/>
              </a:lnSpc>
              <a:spcBef>
                <a:spcPts val="0"/>
              </a:spcBef>
              <a:spcAft>
                <a:spcPts val="0"/>
              </a:spcAft>
              <a:buClr>
                <a:srgbClr val="00B9AD"/>
              </a:buClr>
              <a:buSzPts val="3400"/>
              <a:buFont typeface="Quicksand"/>
              <a:buNone/>
              <a:defRPr sz="3400" b="0" i="0" u="none" strike="noStrike" cap="none">
                <a:solidFill>
                  <a:srgbClr val="00B9AD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228600" algn="l" rtl="0">
              <a:lnSpc>
                <a:spcPct val="1294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Quicksand"/>
              <a:buNone/>
              <a:defRPr sz="3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5" r:id="rId3"/>
    <p:sldLayoutId id="214748366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5;p22">
            <a:extLst>
              <a:ext uri="{FF2B5EF4-FFF2-40B4-BE49-F238E27FC236}">
                <a16:creationId xmlns:a16="http://schemas.microsoft.com/office/drawing/2014/main" id="{9BC6E72F-D8DE-478A-83A4-C19EB288840B}"/>
              </a:ext>
            </a:extLst>
          </p:cNvPr>
          <p:cNvSpPr txBox="1">
            <a:spLocks/>
          </p:cNvSpPr>
          <p:nvPr/>
        </p:nvSpPr>
        <p:spPr>
          <a:xfrm>
            <a:off x="4079903" y="8117143"/>
            <a:ext cx="11944294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 algn="ctr">
              <a:lnSpc>
                <a:spcPct val="131250"/>
              </a:lnSpc>
              <a:buSzPts val="2080"/>
              <a:buFont typeface="Quicksand"/>
              <a:buNone/>
            </a:pPr>
            <a:r>
              <a:rPr lang="en-US" sz="4800" b="1" dirty="0">
                <a:solidFill>
                  <a:schemeClr val="bg1"/>
                </a:solidFill>
                <a:latin typeface="Quicksand" panose="020B0604020202020204" charset="0"/>
              </a:rPr>
              <a:t>Testing for Data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3029F4-D866-4BBD-A6DC-48840E3F1208}"/>
              </a:ext>
            </a:extLst>
          </p:cNvPr>
          <p:cNvGrpSpPr/>
          <p:nvPr/>
        </p:nvGrpSpPr>
        <p:grpSpPr>
          <a:xfrm>
            <a:off x="374849" y="3241476"/>
            <a:ext cx="9291600" cy="7097443"/>
            <a:chOff x="1532447" y="1869273"/>
            <a:chExt cx="7560000" cy="709744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04D35E-7E5E-4C1B-BBF3-1192CFF6D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6740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content of test_use_fixture_with_mark.py</a:t>
              </a:r>
              <a:b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os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tempfile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@pytest.fixture</a:t>
              </a:r>
              <a:br>
                <a:rPr lang="en-GB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clean_dir():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tempfile.TemporaryDirectory()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newpath: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old_cwd = os.getcwd()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os.chdir(newpath)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yield</a:t>
              </a:r>
              <a:b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os.chdir(old_cwd)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@pytest.mark.usefixtures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"clean_dir"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class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TestDirectoryInit: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test_cwd_starts_empty(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GB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open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"myfile"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"w"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f: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f.write(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"hello"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os.listdir(os.getcwd()) == [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"myfile"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test_cwd_starts_empty_again(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os.listdir(os.getcwd()) == []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BBF183-0948-4545-943B-0F0C9C42B458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class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9B55F4-90A2-4FFC-BEA2-49C221D022B3}"/>
              </a:ext>
            </a:extLst>
          </p:cNvPr>
          <p:cNvGrpSpPr/>
          <p:nvPr/>
        </p:nvGrpSpPr>
        <p:grpSpPr>
          <a:xfrm>
            <a:off x="10294200" y="3241476"/>
            <a:ext cx="9291600" cy="1280466"/>
            <a:chOff x="1532447" y="1869273"/>
            <a:chExt cx="7560000" cy="12804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C987F02-6A3C-4CAB-A87B-E568AC1B4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923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pytestmark = pytest.mark.usefixtures(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"clean_dir"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endPara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6A1589-6092-432A-8AB1-5358ECDF7277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module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1C66A46-5BCB-4D82-A0EA-253BCF2E4422}"/>
              </a:ext>
            </a:extLst>
          </p:cNvPr>
          <p:cNvSpPr txBox="1"/>
          <p:nvPr/>
        </p:nvSpPr>
        <p:spPr>
          <a:xfrm>
            <a:off x="374849" y="1962732"/>
            <a:ext cx="18682407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 dirty="0">
                <a:latin typeface="Quicksand" panose="020B0604020202020204" charset="0"/>
              </a:rPr>
              <a:t>Use fixtures with mark</a:t>
            </a:r>
          </a:p>
          <a:p>
            <a:r>
              <a:rPr lang="en-GB" sz="2000" dirty="0">
                <a:latin typeface="Quicksand" panose="020B0604020202020204" charset="0"/>
              </a:rPr>
              <a:t>For instance all methods of a class require a fixture.</a:t>
            </a:r>
          </a:p>
          <a:p>
            <a:r>
              <a:rPr lang="en-GB" sz="2000" dirty="0">
                <a:latin typeface="Quicksand" panose="020B0604020202020204" charset="0"/>
              </a:rPr>
              <a:t>This doesn’t work for requiring fixtures in fixtures.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8CC137-E3A0-4B7A-AA5E-206C75D3D0D8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615B61-4CEF-419D-A9A4-3835EF33E0FC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D0E2D9-25D1-4431-821E-FA416D210873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2528C3-537E-4D77-AA1E-63CDBABDDC37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4E8700-A0D6-4AF9-AB2D-0E5204EE1C2E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49B7B9-96B9-4CE1-BD5C-E897EDE89071}"/>
              </a:ext>
            </a:extLst>
          </p:cNvPr>
          <p:cNvGrpSpPr/>
          <p:nvPr/>
        </p:nvGrpSpPr>
        <p:grpSpPr>
          <a:xfrm>
            <a:off x="4795520" y="990600"/>
            <a:ext cx="1476000" cy="69850"/>
            <a:chOff x="1485900" y="2038350"/>
            <a:chExt cx="2266950" cy="762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DB3501-572A-40F5-897F-50E6FE63C124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E55FDBC-3F6A-4071-9D7D-F0F6D50EF64E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26DD46-3E3F-4EE8-8B39-C18DB6EA4F18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819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2710DD-D3C1-433C-A4BC-5A9F1845F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126" y="4686094"/>
            <a:ext cx="11756833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br>
              <a:rPr lang="en-GB" sz="1800" b="0" i="1" noProof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  <a:t>@pytest.fixture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noProof="1">
                <a:solidFill>
                  <a:srgbClr val="660099"/>
                </a:solidFill>
                <a:latin typeface="Consolas" panose="020B0609020204030204" pitchFamily="49" charset="0"/>
              </a:rPr>
              <a:t>scope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"session"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660099"/>
                </a:solidFill>
                <a:latin typeface="Consolas" panose="020B0609020204030204" pitchFamily="49" charset="0"/>
              </a:rPr>
              <a:t>autouse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summary_fixture():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i="1" dirty="0">
                <a:solidFill>
                  <a:srgbClr val="00B050"/>
                </a:solidFill>
                <a:latin typeface="Consolas" panose="020B0609020204030204" pitchFamily="49" charset="0"/>
              </a:rPr>
              <a:t>"""Add a docstring</a:t>
            </a:r>
            <a:r>
              <a:rPr lang="en-US" sz="1800" i="1" dirty="0">
                <a:solidFill>
                  <a:srgbClr val="00B050"/>
                </a:solidFill>
                <a:latin typeface="Consolas" panose="020B0609020204030204" pitchFamily="49" charset="0"/>
              </a:rPr>
              <a:t> because it</a:t>
            </a:r>
            <a:r>
              <a:rPr lang="en-US" sz="1800" b="0" i="1" dirty="0">
                <a:solidFill>
                  <a:srgbClr val="00B050"/>
                </a:solidFill>
                <a:latin typeface="Consolas" panose="020B0609020204030204" pitchFamily="49" charset="0"/>
              </a:rPr>
              <a:t> shows up when running ```pytest --fixtures```."""</a:t>
            </a:r>
            <a:br>
              <a:rPr lang="en-US" sz="1800" b="0" i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800" b="0" i="1" dirty="0">
                <a:solidFill>
                  <a:srgbClr val="808080"/>
                </a:solidFill>
                <a:latin typeface="Consolas" panose="020B0609020204030204" pitchFamily="49" charset="0"/>
              </a:rPr>
              <a:t>    # Put fixture setup here.</a:t>
            </a:r>
            <a:br>
              <a:rPr lang="en-US" sz="1800" b="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sz="1800" b="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yield 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"string_0"</a:t>
            </a:r>
            <a:b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i="1" dirty="0">
                <a:solidFill>
                  <a:srgbClr val="808080"/>
                </a:solidFill>
                <a:latin typeface="Consolas" panose="020B0609020204030204" pitchFamily="49" charset="0"/>
              </a:rPr>
              <a:t># Put fixture teardown here.</a:t>
            </a:r>
            <a:br>
              <a:rPr lang="en-US" sz="1800" b="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endParaRPr lang="en-US" sz="1800" b="0" i="1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59A3BA-1B92-4D75-A2AB-504BB105997C}"/>
              </a:ext>
            </a:extLst>
          </p:cNvPr>
          <p:cNvSpPr txBox="1"/>
          <p:nvPr/>
        </p:nvSpPr>
        <p:spPr>
          <a:xfrm>
            <a:off x="1318508" y="2574881"/>
            <a:ext cx="10050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Possible values are 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"function“ </a:t>
            </a:r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(default), 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"class"</a:t>
            </a:r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"module"</a:t>
            </a:r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 and 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"package"</a:t>
            </a:r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endParaRPr lang="en-GB" sz="1800" i="1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103B04-FCE9-4419-9D75-FB7522285487}"/>
              </a:ext>
            </a:extLst>
          </p:cNvPr>
          <p:cNvSpPr txBox="1"/>
          <p:nvPr/>
        </p:nvSpPr>
        <p:spPr>
          <a:xfrm>
            <a:off x="10407289" y="3518009"/>
            <a:ext cx="9065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Good practice to explicitly request fixtures and avoid autouse.</a:t>
            </a:r>
            <a:endParaRPr lang="en-GB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3130C-4587-4461-B88C-B79A61FDD5A3}"/>
              </a:ext>
            </a:extLst>
          </p:cNvPr>
          <p:cNvSpPr txBox="1"/>
          <p:nvPr/>
        </p:nvSpPr>
        <p:spPr>
          <a:xfrm>
            <a:off x="1489769" y="7608505"/>
            <a:ext cx="4003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Use </a:t>
            </a:r>
            <a:r>
              <a:rPr lang="en-GB" sz="1800" b="1" noProof="1">
                <a:solidFill>
                  <a:srgbClr val="000080"/>
                </a:solidFill>
                <a:latin typeface="Consolas" panose="020B0609020204030204" pitchFamily="49" charset="0"/>
              </a:rPr>
              <a:t>yield</a:t>
            </a:r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 instead of </a:t>
            </a:r>
            <a:r>
              <a:rPr lang="en-GB" sz="1800" b="1" noProof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endParaRPr lang="en-GB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26512B-E4A6-4223-8716-507CCD76BCE9}"/>
              </a:ext>
            </a:extLst>
          </p:cNvPr>
          <p:cNvSpPr txBox="1"/>
          <p:nvPr/>
        </p:nvSpPr>
        <p:spPr>
          <a:xfrm>
            <a:off x="9278355" y="8365137"/>
            <a:ext cx="6752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Keep fixtures small, to ensure save teardown.</a:t>
            </a:r>
            <a:endParaRPr lang="en-GB" sz="1800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64DB38F-865E-4AF5-9FFA-3E16C807801F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6194270" y="3093841"/>
            <a:ext cx="2042218" cy="174296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4" name="Connector: Curved 423">
            <a:extLst>
              <a:ext uri="{FF2B5EF4-FFF2-40B4-BE49-F238E27FC236}">
                <a16:creationId xmlns:a16="http://schemas.microsoft.com/office/drawing/2014/main" id="{A3B4DF79-F827-4E60-9514-560962D9624C}"/>
              </a:ext>
            </a:extLst>
          </p:cNvPr>
          <p:cNvCxnSpPr>
            <a:stCxn id="25" idx="1"/>
          </p:cNvCxnSpPr>
          <p:nvPr/>
        </p:nvCxnSpPr>
        <p:spPr>
          <a:xfrm rot="10800000" flipV="1">
            <a:off x="9480885" y="3702675"/>
            <a:ext cx="926405" cy="1283756"/>
          </a:xfrm>
          <a:prstGeom prst="curved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2" name="Connector: Curved 431">
            <a:extLst>
              <a:ext uri="{FF2B5EF4-FFF2-40B4-BE49-F238E27FC236}">
                <a16:creationId xmlns:a16="http://schemas.microsoft.com/office/drawing/2014/main" id="{B74DB23D-37F6-43A1-B350-C1F7D7DDEEFA}"/>
              </a:ext>
            </a:extLst>
          </p:cNvPr>
          <p:cNvCxnSpPr>
            <a:stCxn id="26" idx="0"/>
          </p:cNvCxnSpPr>
          <p:nvPr/>
        </p:nvCxnSpPr>
        <p:spPr>
          <a:xfrm rot="5400000" flipH="1" flipV="1">
            <a:off x="3620511" y="6127628"/>
            <a:ext cx="1352084" cy="1609671"/>
          </a:xfrm>
          <a:prstGeom prst="curved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585663-D00D-450C-95AA-2CB81DAF67B8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055C54-2150-458E-91D2-884A5FE4C476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E0BC2A-4E15-4C55-AC9F-ED69C18136F3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362A7E-25C9-48F4-A846-9B2C7EFFD92C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B84B5C-7295-478F-B04A-AFD5E049646C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FDFAB5-E2FF-4EF1-A74F-76594ECB1EEC}"/>
              </a:ext>
            </a:extLst>
          </p:cNvPr>
          <p:cNvGrpSpPr/>
          <p:nvPr/>
        </p:nvGrpSpPr>
        <p:grpSpPr>
          <a:xfrm>
            <a:off x="4795520" y="990600"/>
            <a:ext cx="1476000" cy="69850"/>
            <a:chOff x="1485900" y="2038350"/>
            <a:chExt cx="2266950" cy="762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196038-2BCF-467F-B45A-4CC1F52DBB03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3745EB8-33D4-4C52-B879-4BE64BB26DCA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CFCDC4E-3B4E-47EB-AB8F-0A5B9EF1E3F8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B205747D-DA13-44A6-B187-66E5357C79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76504" y="7125204"/>
            <a:ext cx="1274391" cy="101282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39F9C7-0FCC-4C97-A9AA-346690A3FAE6}"/>
              </a:ext>
            </a:extLst>
          </p:cNvPr>
          <p:cNvSpPr txBox="1"/>
          <p:nvPr/>
        </p:nvSpPr>
        <p:spPr>
          <a:xfrm>
            <a:off x="4687126" y="4329478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The example</a:t>
            </a:r>
          </a:p>
        </p:txBody>
      </p:sp>
    </p:spTree>
    <p:extLst>
      <p:ext uri="{BB962C8B-B14F-4D97-AF65-F5344CB8AC3E}">
        <p14:creationId xmlns:p14="http://schemas.microsoft.com/office/powerpoint/2010/main" val="185791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/>
      <p:bldP spid="25" grpId="0"/>
      <p:bldP spid="26" grpId="0"/>
      <p:bldP spid="27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8CE3A8-129C-40C6-9240-67DDE34745FE}"/>
              </a:ext>
            </a:extLst>
          </p:cNvPr>
          <p:cNvGrpSpPr/>
          <p:nvPr/>
        </p:nvGrpSpPr>
        <p:grpSpPr>
          <a:xfrm>
            <a:off x="360337" y="2217617"/>
            <a:ext cx="9306114" cy="2665460"/>
            <a:chOff x="1520638" y="1869273"/>
            <a:chExt cx="7571809" cy="2665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ED312F-945F-4F80-A00B-9C3B87E5B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638" y="2226409"/>
              <a:ext cx="6462732" cy="2308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"n, expected"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[(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), (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)])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TestClass: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test_simple_case(</a:t>
              </a:r>
              <a:r>
                <a:rPr lang="en-US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n, expected):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 +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== expected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test_weird_simple_case(</a:t>
              </a:r>
              <a:r>
                <a:rPr lang="en-US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n, expected):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(n *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 +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== expected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FBEEB6-6E8A-4014-A35E-E94A40C19767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With a mark for a test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AC833E-F259-4D47-8B17-64B99FE2BEC5}"/>
              </a:ext>
            </a:extLst>
          </p:cNvPr>
          <p:cNvGrpSpPr/>
          <p:nvPr/>
        </p:nvGrpSpPr>
        <p:grpSpPr>
          <a:xfrm>
            <a:off x="9365051" y="2217617"/>
            <a:ext cx="10132179" cy="2111462"/>
            <a:chOff x="1532446" y="1869273"/>
            <a:chExt cx="8243927" cy="21114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5D198B-AB92-4B15-9445-3C8B34478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6" y="2226409"/>
              <a:ext cx="8243927" cy="17543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@pytest.fixture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scope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"module"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params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=[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"smtp.gmail.com"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"mail.python.org"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smtp_connection(request):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smtp_connection = smtplib.SMTP(request.param,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587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timeout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5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yield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smtp_connection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smtp_connection.close()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C82BC4-2F93-4734-9C6E-035BC319F9C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For a fixture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073C58-3DC2-4EDA-902E-E91B1F086D82}"/>
              </a:ext>
            </a:extLst>
          </p:cNvPr>
          <p:cNvGrpSpPr/>
          <p:nvPr/>
        </p:nvGrpSpPr>
        <p:grpSpPr>
          <a:xfrm>
            <a:off x="374851" y="5464705"/>
            <a:ext cx="10148006" cy="4050455"/>
            <a:chOff x="1520638" y="1869273"/>
            <a:chExt cx="7571809" cy="405045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E717DD6-5945-4A46-A5CE-97BBFC309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638" y="2226409"/>
              <a:ext cx="7560000" cy="36933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(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"expected"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[(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(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6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pytest.param(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40000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marks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=pytest.mark.xfail(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raises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RecursionError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))])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test_factorial(n, expected):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 == expected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 ==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b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 * factorial(n -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8084CB-F411-427B-8316-6C557D820AF6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Mark individual test instances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C49849F-85C7-4449-A022-36C9A9208A4F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BCCFCD-F573-404A-800F-E478895ABABA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35EB13-4543-4D43-B878-8D912EB62AB1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EE98AF-FBAB-4D5F-975D-E47E7F6955D6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38B569-0B75-4808-9289-85E4F93797CB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AC3A07-2C6E-4E82-AC00-70E1515CF3B7}"/>
              </a:ext>
            </a:extLst>
          </p:cNvPr>
          <p:cNvGrpSpPr/>
          <p:nvPr/>
        </p:nvGrpSpPr>
        <p:grpSpPr>
          <a:xfrm>
            <a:off x="7675880" y="990600"/>
            <a:ext cx="2196000" cy="69850"/>
            <a:chOff x="1485900" y="2038350"/>
            <a:chExt cx="2266950" cy="762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9E5CC13-C697-4E80-B615-1F7F09ACD18F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75E6C3C-83E3-4D23-93A3-2A4ECC36C972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DB3AF68-4D09-4208-8F9B-9DACCF8D6121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009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2565958"/>
            <a:ext cx="9291600" cy="2111462"/>
            <a:chOff x="1532447" y="1869273"/>
            <a:chExt cx="7560000" cy="21114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17543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==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b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* factorial(n -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factorial.py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8F62EA-7A37-4124-BF07-489E17E2B082}"/>
              </a:ext>
            </a:extLst>
          </p:cNvPr>
          <p:cNvGrpSpPr/>
          <p:nvPr/>
        </p:nvGrpSpPr>
        <p:grpSpPr>
          <a:xfrm>
            <a:off x="10294200" y="2565958"/>
            <a:ext cx="9291600" cy="3773456"/>
            <a:chOff x="1532447" y="1869273"/>
            <a:chExt cx="7560000" cy="377345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8BD158F-91BA-410A-A29A-62086F651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3416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pytest</a:t>
              </a: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800" b="0" i="0" dirty="0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"expected"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[(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(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6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pytest.param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40000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marks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pytest.mark.xfail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raises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RecursionError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))])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(n, expected):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 == expected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C672B3-4A9C-42F6-898E-71205A90F7F4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test_factorial.py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5E252FB-924B-4C2B-90C9-5016EFA99B72}"/>
              </a:ext>
            </a:extLst>
          </p:cNvPr>
          <p:cNvSpPr txBox="1"/>
          <p:nvPr/>
        </p:nvSpPr>
        <p:spPr>
          <a:xfrm>
            <a:off x="374851" y="1962732"/>
            <a:ext cx="1868240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Quicksand" panose="020B0604020202020204" charset="0"/>
              </a:rPr>
              <a:t>Test for expected exceptions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AF2B1-58D5-4351-8950-3D34E3C1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200" y="6440511"/>
            <a:ext cx="9291600" cy="369331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pytest</a:t>
            </a: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"expected"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6)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(n, expected):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factorial(n) == expected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test_factorial_recursionerror():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80"/>
                </a:solidFill>
                <a:latin typeface="Consolas" panose="020B0609020204030204" pitchFamily="49" charset="0"/>
              </a:rPr>
              <a:t>RecursionError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40000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065F8-9CB9-4103-8768-FC05EC3BE466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54CE49-EAA6-4CC4-AE05-9F8C63765BD4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370E25-9BBC-4009-950D-FC340C69F9A4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BB574A-A4CD-44B5-89EB-02CF73E00D79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320D20-5DA8-484B-AA26-731FEC8BAF81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6578E00-A7A6-4993-B8D9-52648E8CE131}"/>
              </a:ext>
            </a:extLst>
          </p:cNvPr>
          <p:cNvGrpSpPr/>
          <p:nvPr/>
        </p:nvGrpSpPr>
        <p:grpSpPr>
          <a:xfrm>
            <a:off x="11371580" y="990600"/>
            <a:ext cx="2556000" cy="69850"/>
            <a:chOff x="1485900" y="2038350"/>
            <a:chExt cx="2266950" cy="7620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E228C9-DE3C-479E-9E6F-5EDEDD5071F5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076289-81A0-4302-A4D0-3FE59915996C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3D222A4-D79F-4A55-89A6-8B8A339B3E98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5466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2565958"/>
            <a:ext cx="9291600" cy="2111462"/>
            <a:chOff x="1532447" y="1869273"/>
            <a:chExt cx="7560000" cy="21114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17543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==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b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* factorial(n -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factorial.py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C672B3-4A9C-42F6-898E-71205A90F7F4}"/>
              </a:ext>
            </a:extLst>
          </p:cNvPr>
          <p:cNvSpPr txBox="1"/>
          <p:nvPr/>
        </p:nvSpPr>
        <p:spPr>
          <a:xfrm>
            <a:off x="10294200" y="2565958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test_factorial.py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E252FB-924B-4C2B-90C9-5016EFA99B72}"/>
              </a:ext>
            </a:extLst>
          </p:cNvPr>
          <p:cNvSpPr txBox="1"/>
          <p:nvPr/>
        </p:nvSpPr>
        <p:spPr>
          <a:xfrm>
            <a:off x="374851" y="1962732"/>
            <a:ext cx="1868240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Quicksand" panose="020B0604020202020204" charset="0"/>
              </a:rPr>
              <a:t>Test for expected exceptions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AF2B1-58D5-4351-8950-3D34E3C1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200" y="2913540"/>
            <a:ext cx="9291600" cy="5078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pytest</a:t>
            </a: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"expected"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6)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(n, expected):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factorial(n) == expected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test_factorial_recursionerror():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80"/>
                </a:solidFill>
                <a:latin typeface="Consolas" panose="020B0609020204030204" pitchFamily="49" charset="0"/>
              </a:rPr>
              <a:t>RecursionError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40000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0.4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"hallo"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test_factorial_type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TypeError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FA0DAA-B87F-4D48-B233-F2CCFF8FA8B7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DE690-1E25-460C-92A1-74D2AE86EE2B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5BB1E8-6F8D-4B00-B232-261BBF4E20B5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9EBCA-2D97-4242-AC31-3ED3F5A69430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7E1477-FB9B-4C9D-A11A-6C7508519629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65ACC0C-3CE7-495F-A44C-DD5ABB0D9FAF}"/>
              </a:ext>
            </a:extLst>
          </p:cNvPr>
          <p:cNvGrpSpPr/>
          <p:nvPr/>
        </p:nvGrpSpPr>
        <p:grpSpPr>
          <a:xfrm>
            <a:off x="11371580" y="990600"/>
            <a:ext cx="2556000" cy="69850"/>
            <a:chOff x="1485900" y="2038350"/>
            <a:chExt cx="2266950" cy="762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54258F-2EA4-45A3-8E60-879EFEA5E865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B445258-03B1-4C2E-8A27-4531A4FB89D7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7B0A1AB-BDDB-4C77-B0C7-5C182BD68BE0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849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2565958"/>
            <a:ext cx="9291600" cy="2665460"/>
            <a:chOff x="1532447" y="1869273"/>
            <a:chExt cx="7560000" cy="2665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308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type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 !=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raise </a:t>
              </a:r>
              <a:r>
                <a:rPr lang="en-US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TypeError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"This is the wrong type!"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==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b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* factorial(n -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factorial.py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C672B3-4A9C-42F6-898E-71205A90F7F4}"/>
              </a:ext>
            </a:extLst>
          </p:cNvPr>
          <p:cNvSpPr txBox="1"/>
          <p:nvPr/>
        </p:nvSpPr>
        <p:spPr>
          <a:xfrm>
            <a:off x="10294200" y="2565958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test_factorial.py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E252FB-924B-4C2B-90C9-5016EFA99B72}"/>
              </a:ext>
            </a:extLst>
          </p:cNvPr>
          <p:cNvSpPr txBox="1"/>
          <p:nvPr/>
        </p:nvSpPr>
        <p:spPr>
          <a:xfrm>
            <a:off x="374851" y="1962732"/>
            <a:ext cx="1868240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Quicksand" panose="020B0604020202020204" charset="0"/>
              </a:rPr>
              <a:t>Test for expected exceptions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AF2B1-58D5-4351-8950-3D34E3C1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200" y="2913540"/>
            <a:ext cx="9291600" cy="5078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pytest</a:t>
            </a: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"expected"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6)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(n, expected):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factorial(n) == expected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test_factorial_recursionerror():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80"/>
                </a:solidFill>
                <a:latin typeface="Consolas" panose="020B0609020204030204" pitchFamily="49" charset="0"/>
              </a:rPr>
              <a:t>RecursionError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40000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0.4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"hallo"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test_factorial_type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TypeError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CB7E1B-2F95-447F-A84F-BF9FD093FAD7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DE75A1-14F4-428C-B209-AD7D214EEB4B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059C6B-B2EB-4CC6-9E6A-B5B5A3E89243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CAAAEC-B4FE-4BB1-ADA7-A417F78FDD2B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411932-5FEB-4D68-A56F-6626BDE42FE8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175279-50CF-42A9-B83E-8A56361A5828}"/>
              </a:ext>
            </a:extLst>
          </p:cNvPr>
          <p:cNvGrpSpPr/>
          <p:nvPr/>
        </p:nvGrpSpPr>
        <p:grpSpPr>
          <a:xfrm>
            <a:off x="11371580" y="990600"/>
            <a:ext cx="2556000" cy="69850"/>
            <a:chOff x="1485900" y="2038350"/>
            <a:chExt cx="2266950" cy="762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2999CC3-B80C-4B85-8AEC-3F3929CCA7BE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33AF528-159B-415C-9A28-6489BD5C416A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FBBB5-1DE4-48E0-8E8F-16BF5D43A7F7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8050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2565958"/>
            <a:ext cx="9291600" cy="2665460"/>
            <a:chOff x="1532447" y="1869273"/>
            <a:chExt cx="7560000" cy="2665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308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type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 !=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raise </a:t>
              </a:r>
              <a:r>
                <a:rPr lang="en-US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TypeError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"This is the wrong type!"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==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b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* factorial(n -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factorial.py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C672B3-4A9C-42F6-898E-71205A90F7F4}"/>
              </a:ext>
            </a:extLst>
          </p:cNvPr>
          <p:cNvSpPr txBox="1"/>
          <p:nvPr/>
        </p:nvSpPr>
        <p:spPr>
          <a:xfrm>
            <a:off x="10294200" y="2565958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test_factorial.py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E252FB-924B-4C2B-90C9-5016EFA99B72}"/>
              </a:ext>
            </a:extLst>
          </p:cNvPr>
          <p:cNvSpPr txBox="1"/>
          <p:nvPr/>
        </p:nvSpPr>
        <p:spPr>
          <a:xfrm>
            <a:off x="374851" y="1962732"/>
            <a:ext cx="1868240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Quicksand" panose="020B0604020202020204" charset="0"/>
              </a:rPr>
              <a:t>Test for expected exceptions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AF2B1-58D5-4351-8950-3D34E3C1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200" y="2913540"/>
            <a:ext cx="9291600" cy="5355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pytest</a:t>
            </a: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"expected"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6)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(n, expected):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factorial(n) == expected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test_factorial_recursionerror():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80"/>
                </a:solidFill>
                <a:latin typeface="Consolas" panose="020B0609020204030204" pitchFamily="49" charset="0"/>
              </a:rPr>
              <a:t>RecursionError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40000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0.4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"hallo"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test_factorial_type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TypeError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 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exception_info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factorial(n)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"int"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en-US" sz="1800" b="0" i="0" dirty="0">
                <a:solidFill>
                  <a:srgbClr val="000080"/>
                </a:solidFill>
                <a:latin typeface="Consolas" panose="020B0609020204030204" pitchFamily="49" charset="0"/>
              </a:rPr>
              <a:t>str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exception_info.value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467CA2-6757-4392-A2DE-1634A73B63FA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289836-DFAE-492E-A4BE-76685E3E60BD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B2FD47-7D60-4FB3-B28C-DCFA46ABEBDF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373B09-6D54-4A82-82C8-61BEDC16609A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2A8D7F-18D7-4E2B-A243-010DEF495F9A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FF6467-22CD-41D8-AB97-6EC0772F808A}"/>
              </a:ext>
            </a:extLst>
          </p:cNvPr>
          <p:cNvGrpSpPr/>
          <p:nvPr/>
        </p:nvGrpSpPr>
        <p:grpSpPr>
          <a:xfrm>
            <a:off x="11371580" y="990600"/>
            <a:ext cx="2556000" cy="69850"/>
            <a:chOff x="1485900" y="2038350"/>
            <a:chExt cx="2266950" cy="762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D7FFC01-3B02-4947-A49F-23471C324B43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FDED89-432D-497E-9FBA-323ACB442428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1FF7C5-E5DA-4455-B9D1-7EAD418C9F19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7330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2565958"/>
            <a:ext cx="9291600" cy="2665460"/>
            <a:chOff x="1532447" y="1869273"/>
            <a:chExt cx="7560000" cy="2665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308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type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 !=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raise </a:t>
              </a:r>
              <a:r>
                <a:rPr lang="en-US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TypeError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"Input of factorial should be of type 'int'."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==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b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* factorial(n -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factorial.py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C672B3-4A9C-42F6-898E-71205A90F7F4}"/>
              </a:ext>
            </a:extLst>
          </p:cNvPr>
          <p:cNvSpPr txBox="1"/>
          <p:nvPr/>
        </p:nvSpPr>
        <p:spPr>
          <a:xfrm>
            <a:off x="10294200" y="2565958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test_factorial.py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E252FB-924B-4C2B-90C9-5016EFA99B72}"/>
              </a:ext>
            </a:extLst>
          </p:cNvPr>
          <p:cNvSpPr txBox="1"/>
          <p:nvPr/>
        </p:nvSpPr>
        <p:spPr>
          <a:xfrm>
            <a:off x="374851" y="1962732"/>
            <a:ext cx="1868240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Quicksand" panose="020B0604020202020204" charset="0"/>
              </a:rPr>
              <a:t>Test for expected exceptions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AF2B1-58D5-4351-8950-3D34E3C1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200" y="2913540"/>
            <a:ext cx="9291600" cy="5355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pytest</a:t>
            </a: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"expected"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6)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(n, expected):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factorial(n) == expected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test_factorial_recursionerror():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80"/>
                </a:solidFill>
                <a:latin typeface="Consolas" panose="020B0609020204030204" pitchFamily="49" charset="0"/>
              </a:rPr>
              <a:t>RecursionError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40000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0.4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"hallo"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test_factorial_type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TypeError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 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exception_info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factorial(n)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"int"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en-US" sz="1800" b="0" i="0" dirty="0">
                <a:solidFill>
                  <a:srgbClr val="000080"/>
                </a:solidFill>
                <a:latin typeface="Consolas" panose="020B0609020204030204" pitchFamily="49" charset="0"/>
              </a:rPr>
              <a:t>str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exception_info.value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9A1F9-B4E1-4675-93CA-E33D5E825B6F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AAA36-F208-4293-97A5-BE89464B5016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7C0849-FE32-449E-96D1-7DD561C92B24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2446B-045E-42EA-A2A4-E627F65D7E9B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73B8-76E2-402A-A93A-62FD08862C6B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06F598-2362-421D-97D9-4642314000E7}"/>
              </a:ext>
            </a:extLst>
          </p:cNvPr>
          <p:cNvGrpSpPr/>
          <p:nvPr/>
        </p:nvGrpSpPr>
        <p:grpSpPr>
          <a:xfrm>
            <a:off x="11371580" y="990600"/>
            <a:ext cx="2556000" cy="69850"/>
            <a:chOff x="1485900" y="2038350"/>
            <a:chExt cx="2266950" cy="762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D8B3BC-A444-4CB7-9708-A085B7871B09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313F3B4-5E6A-4EEA-9D4E-7320AF747567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2A9C87-1676-4A1A-9BC6-6547C9E923AF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581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2565958"/>
            <a:ext cx="9291600" cy="2665460"/>
            <a:chOff x="1532447" y="1869273"/>
            <a:chExt cx="7560000" cy="2665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308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type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 !=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raise </a:t>
              </a:r>
              <a:r>
                <a:rPr lang="en-US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TypeError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"Input of factorial should be of type 'int'."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==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b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* factorial(n -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factorial.py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5E252FB-924B-4C2B-90C9-5016EFA99B72}"/>
              </a:ext>
            </a:extLst>
          </p:cNvPr>
          <p:cNvSpPr txBox="1"/>
          <p:nvPr/>
        </p:nvSpPr>
        <p:spPr>
          <a:xfrm>
            <a:off x="374851" y="1962732"/>
            <a:ext cx="1868240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Quicksand" panose="020B0604020202020204" charset="0"/>
              </a:rPr>
              <a:t>Test for expected exceptions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88E1AC-6E04-4759-8666-12E995E2424A}"/>
              </a:ext>
            </a:extLst>
          </p:cNvPr>
          <p:cNvGrpSpPr/>
          <p:nvPr/>
        </p:nvGrpSpPr>
        <p:grpSpPr>
          <a:xfrm>
            <a:off x="10294200" y="2565958"/>
            <a:ext cx="9291600" cy="7087889"/>
            <a:chOff x="10294200" y="2565958"/>
            <a:chExt cx="9291600" cy="708788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C672B3-4A9C-42F6-898E-71205A90F7F4}"/>
                </a:ext>
              </a:extLst>
            </p:cNvPr>
            <p:cNvSpPr txBox="1"/>
            <p:nvPr/>
          </p:nvSpPr>
          <p:spPr>
            <a:xfrm>
              <a:off x="10294200" y="2565958"/>
              <a:ext cx="92916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test_factorial.py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19AF2B1-58D5-4351-8950-3D34E3C1A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200" y="2913540"/>
              <a:ext cx="9291600" cy="6740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pytest</a:t>
              </a: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800" b="0" i="0" dirty="0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"expected"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r>
                <a:rPr lang="en-GB" sz="1800" dirty="0">
                  <a:latin typeface="Consolas" panose="020B0609020204030204" pitchFamily="49" charset="0"/>
                </a:rPr>
                <a:t>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[(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r>
                <a:rPr lang="en-GB" sz="1800" dirty="0">
                  <a:latin typeface="Consolas" panose="020B0609020204030204" pitchFamily="49" charset="0"/>
                </a:rPr>
                <a:t>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6)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(n, expected):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 == expected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dirty="0"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dirty="0">
                <a:latin typeface="Consolas" panose="020B0609020204030204" pitchFamily="49" charset="0"/>
              </a:endParaRPr>
            </a:p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test_factorial_recursionerror():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pytest.raises(</a:t>
              </a:r>
              <a:r>
                <a:rPr lang="en-US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expected_exception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RecursionError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factorial(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40000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800" b="0" i="0" dirty="0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[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0.4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"hallo"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test_factorial_type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pytest.raises(</a:t>
              </a:r>
              <a:r>
                <a:rPr lang="en-US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expected_exception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TypeError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exception_info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factorial(n)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"int"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exception_info.value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GB" sz="1800" b="0" i="0" dirty="0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range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(-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-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20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-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2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test_factorial_negative_int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pytest.raises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ValueError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factorial, **{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n})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24F44D1-2676-484A-92EC-2DF451325D88}"/>
              </a:ext>
            </a:extLst>
          </p:cNvPr>
          <p:cNvSpPr txBox="1"/>
          <p:nvPr/>
        </p:nvSpPr>
        <p:spPr>
          <a:xfrm>
            <a:off x="2572537" y="7481509"/>
            <a:ext cx="6734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Also works but PyTest documentation advices to use context manager because it’s more readable and less error prone.</a:t>
            </a:r>
            <a:endParaRPr lang="en-GB" sz="1800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D7672B4-8007-496B-A450-B7618F93DE65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7984299" y="6360391"/>
            <a:ext cx="768193" cy="4857088"/>
          </a:xfrm>
          <a:prstGeom prst="curved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92235F-B7A7-4C0A-A2C2-B045226E3F0F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36DEBB-B7C8-4672-BE48-F33C9136900C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DBFECF-061F-43B3-87F6-E7F43262D436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DFBA43-B523-4CFB-802E-6FC691CF53F8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3FFEA6-ABD8-4B58-A351-9C3221A9925D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63C86F6-7644-4D84-8A6D-D2471C0DED2D}"/>
              </a:ext>
            </a:extLst>
          </p:cNvPr>
          <p:cNvGrpSpPr/>
          <p:nvPr/>
        </p:nvGrpSpPr>
        <p:grpSpPr>
          <a:xfrm>
            <a:off x="11371580" y="990600"/>
            <a:ext cx="2556000" cy="69850"/>
            <a:chOff x="1485900" y="2038350"/>
            <a:chExt cx="2266950" cy="762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F4C7CC-CB62-4249-97FF-376D1164F1FA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C33644-35DD-4646-A997-1B225982EFD4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4C0298-593A-4299-AB98-1D7F080DE4A2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392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3684955"/>
            <a:ext cx="9291600" cy="4327454"/>
            <a:chOff x="1532447" y="1869273"/>
            <a:chExt cx="7560000" cy="43274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39703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GB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test_write_file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(tmp_path):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GB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open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os.path.join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(tmp_path,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"file.txt"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"w"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f.write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"contents"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len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list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tmp_path.iterdir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())) ==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GB" sz="1800" dirty="0">
                  <a:solidFill>
                    <a:srgbClr val="000000"/>
                  </a:solidFill>
                </a:rPr>
              </a:br>
              <a:endParaRPr lang="en-GB" sz="1800" b="1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endPara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endParaRPr>
            </a:p>
            <a:p>
              <a:endParaRPr lang="en-GB" altLang="en-US" sz="1800" b="1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endPara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endParaRPr>
            </a:p>
            <a:p>
              <a:endParaRPr lang="en-GB" altLang="en-US" sz="1800" b="1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endPara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endParaRPr>
            </a:p>
            <a:p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test_temporary_paths.py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170152-3B3F-4719-9B43-BD0A3C6175A6}"/>
              </a:ext>
            </a:extLst>
          </p:cNvPr>
          <p:cNvGrpSpPr/>
          <p:nvPr/>
        </p:nvGrpSpPr>
        <p:grpSpPr>
          <a:xfrm>
            <a:off x="10294200" y="3693058"/>
            <a:ext cx="9291600" cy="4881451"/>
            <a:chOff x="1532447" y="1869273"/>
            <a:chExt cx="7560000" cy="488145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D7A986-767B-4ED5-A8F0-100289837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4524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├──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src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├── data.py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└── model.py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├── tests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├──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pytest_base</a:t>
              </a:r>
              <a:r>
                <a:rPr lang="en-US" altLang="en-US" sz="1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temp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└── test_write_file0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	     └── file.txt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└── test_temporary_paths.py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└──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pyproject.toml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CAE0E2-1E59-4C3E-8B7B-AAF651567129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Folder structure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4F695E-ACE2-46E5-9D69-565D1C989AC7}"/>
              </a:ext>
            </a:extLst>
          </p:cNvPr>
          <p:cNvGrpSpPr/>
          <p:nvPr/>
        </p:nvGrpSpPr>
        <p:grpSpPr>
          <a:xfrm>
            <a:off x="374851" y="8140519"/>
            <a:ext cx="9291600" cy="1834464"/>
            <a:chOff x="1532447" y="1869273"/>
            <a:chExt cx="7560000" cy="18344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2B04E13-DEDE-45D6-AAB8-2882F432F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14773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tool.pytest.ini_options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markers = [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"slow: marks tests as slow (deselect with '-m </a:t>
              </a:r>
              <a:r>
                <a:rPr lang="en-GB" sz="1800" b="1" i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\"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not slow</a:t>
              </a:r>
              <a:r>
                <a:rPr lang="en-GB" sz="1800" b="1" i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\"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')"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addopts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"--</a:t>
              </a:r>
              <a:r>
                <a:rPr lang="en-GB" sz="1800" b="1" i="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basetemp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tests/</a:t>
              </a:r>
              <a:r>
                <a:rPr lang="en-GB" sz="1800" b="1" i="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pytest_basetemp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</a:t>
              </a: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A51A50-5B29-4D13-8B09-78EB40E66424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 err="1">
                  <a:latin typeface="Quicksand" panose="020B0604020202020204" charset="0"/>
                </a:rPr>
                <a:t>pyproject.toml</a:t>
              </a:r>
              <a:endParaRPr lang="en-GB" sz="1600" i="1" dirty="0">
                <a:latin typeface="Quicksand" panose="020B060402020202020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3B4D4B3-9562-4CFC-A1FC-304391A9C6BD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C79B5B-83B8-468C-A03C-2EA9F71EA760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C90D41-3EB6-4EEE-A468-629FD287AB08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A6D8AA-2817-4DF7-992F-25AB393D673E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90C2AC-6A06-4AA4-9B33-6C941000FB28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4E8307-D23D-4D2E-8A36-C001853FD8AC}"/>
              </a:ext>
            </a:extLst>
          </p:cNvPr>
          <p:cNvGrpSpPr/>
          <p:nvPr/>
        </p:nvGrpSpPr>
        <p:grpSpPr>
          <a:xfrm>
            <a:off x="14876780" y="990600"/>
            <a:ext cx="3060000" cy="69850"/>
            <a:chOff x="1485900" y="2038350"/>
            <a:chExt cx="2266950" cy="762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FFAD3E-1318-487E-9B73-008FD3CBE319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B6EB753-5BA3-4D01-91F3-E598A1F41CB3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8A2A46-AAEF-46E6-88C7-C63A1AEB037F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8907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9E323-87D3-4292-B306-713B618839DE}"/>
              </a:ext>
            </a:extLst>
          </p:cNvPr>
          <p:cNvSpPr txBox="1"/>
          <p:nvPr/>
        </p:nvSpPr>
        <p:spPr>
          <a:xfrm>
            <a:off x="4781087" y="549703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3ACA8-03B6-494A-97AF-3C564956DE23}"/>
              </a:ext>
            </a:extLst>
          </p:cNvPr>
          <p:cNvSpPr txBox="1"/>
          <p:nvPr/>
        </p:nvSpPr>
        <p:spPr>
          <a:xfrm>
            <a:off x="2148797" y="528909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B4ABE-B03A-4C08-98C3-0F1292B582C5}"/>
              </a:ext>
            </a:extLst>
          </p:cNvPr>
          <p:cNvSpPr txBox="1"/>
          <p:nvPr/>
        </p:nvSpPr>
        <p:spPr>
          <a:xfrm>
            <a:off x="7625445" y="549703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97BA1-74C3-4CB3-B6E1-96E27A746EC9}"/>
              </a:ext>
            </a:extLst>
          </p:cNvPr>
          <p:cNvSpPr txBox="1"/>
          <p:nvPr/>
        </p:nvSpPr>
        <p:spPr>
          <a:xfrm>
            <a:off x="11316269" y="528909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0BF3D-CBFA-489D-AAAF-CBEF3CE987A1}"/>
              </a:ext>
            </a:extLst>
          </p:cNvPr>
          <p:cNvSpPr txBox="1"/>
          <p:nvPr/>
        </p:nvSpPr>
        <p:spPr>
          <a:xfrm>
            <a:off x="14778492" y="528909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D1A305-2E0D-4BAD-9860-911FA76E78D8}"/>
              </a:ext>
            </a:extLst>
          </p:cNvPr>
          <p:cNvGrpSpPr/>
          <p:nvPr/>
        </p:nvGrpSpPr>
        <p:grpSpPr>
          <a:xfrm>
            <a:off x="-355600" y="990600"/>
            <a:ext cx="184150" cy="69850"/>
            <a:chOff x="1485900" y="2038350"/>
            <a:chExt cx="2266950" cy="76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79F39A-2F4D-441D-B8D0-9C1F4022BC05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47B3CB0-5528-445B-9CDB-210F96E1E913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2B1023-7083-49C6-8884-CFDBEE751939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1315D7-1865-4BAD-AA15-8348B60E42CA}"/>
              </a:ext>
            </a:extLst>
          </p:cNvPr>
          <p:cNvGrpSpPr/>
          <p:nvPr/>
        </p:nvGrpSpPr>
        <p:grpSpPr>
          <a:xfrm>
            <a:off x="6795471" y="1166796"/>
            <a:ext cx="6845880" cy="3662853"/>
            <a:chOff x="6192228" y="915292"/>
            <a:chExt cx="6845880" cy="3662853"/>
          </a:xfrm>
        </p:grpSpPr>
        <p:pic>
          <p:nvPicPr>
            <p:cNvPr id="1028" name="Picture 4" descr="BigData Republic">
              <a:extLst>
                <a:ext uri="{FF2B5EF4-FFF2-40B4-BE49-F238E27FC236}">
                  <a16:creationId xmlns:a16="http://schemas.microsoft.com/office/drawing/2014/main" id="{E5E299CF-86D4-4BA2-8230-698F9C5C8B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59775"/>
            <a:stretch/>
          </p:blipFill>
          <p:spPr bwMode="auto">
            <a:xfrm>
              <a:off x="6192228" y="2095366"/>
              <a:ext cx="2866433" cy="2482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DB3312-1846-42C3-930C-AAF177837FDB}"/>
                </a:ext>
              </a:extLst>
            </p:cNvPr>
            <p:cNvSpPr txBox="1"/>
            <p:nvPr/>
          </p:nvSpPr>
          <p:spPr>
            <a:xfrm>
              <a:off x="9052773" y="915292"/>
              <a:ext cx="3985335" cy="3240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5" indent="0" rtl="0">
                <a:lnSpc>
                  <a:spcPct val="17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C2749"/>
                </a:buClr>
                <a:buSzPts val="1820"/>
                <a:buNone/>
              </a:pPr>
              <a:r>
                <a:rPr lang="en-GB" sz="13800" b="1" dirty="0">
                  <a:solidFill>
                    <a:schemeClr val="bg2"/>
                  </a:solidFill>
                  <a:latin typeface="Quicksand"/>
                  <a:sym typeface="Quicksand"/>
                </a:rPr>
                <a:t>five</a:t>
              </a:r>
              <a:endParaRPr lang="en-GB" sz="4000" b="1" dirty="0">
                <a:solidFill>
                  <a:schemeClr val="bg2"/>
                </a:solidFill>
                <a:latin typeface="Quicksand"/>
                <a:sym typeface="Quicksan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3684955"/>
            <a:ext cx="9291600" cy="4327454"/>
            <a:chOff x="1532447" y="1869273"/>
            <a:chExt cx="7560000" cy="43274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39703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GB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test_write_file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(tmp_path):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GB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open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os.path.join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(tmp_path,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"file.txt"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"w"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f.write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"contents"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len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list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tmp_path.iterdir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())) ==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GB" sz="1800" dirty="0">
                  <a:solidFill>
                    <a:srgbClr val="000000"/>
                  </a:solidFill>
                </a:rPr>
              </a:b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test_write_files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(tmp_path_factory):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for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char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"a"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"b"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"c"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path =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tmp_path_factory.mktemp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1800" b="1" i="0" dirty="0" err="1">
                  <a:solidFill>
                    <a:srgbClr val="008080"/>
                  </a:solidFill>
                  <a:latin typeface="Consolas" panose="020B0609020204030204" pitchFamily="49" charset="0"/>
                </a:rPr>
                <a:t>factory_output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GB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open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os.path.join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(path,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f"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{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char*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}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.txt"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"w"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f.write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"contents"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f"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{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char*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}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.txt"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listdir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(path)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test_temporary_paths.py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170152-3B3F-4719-9B43-BD0A3C6175A6}"/>
              </a:ext>
            </a:extLst>
          </p:cNvPr>
          <p:cNvGrpSpPr/>
          <p:nvPr/>
        </p:nvGrpSpPr>
        <p:grpSpPr>
          <a:xfrm>
            <a:off x="10294200" y="3693058"/>
            <a:ext cx="9291600" cy="4881451"/>
            <a:chOff x="1532447" y="1869273"/>
            <a:chExt cx="7560000" cy="488145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D7A986-767B-4ED5-A8F0-100289837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4524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├──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src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├── data.py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└── model.py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├── tests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├──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pytest_base</a:t>
              </a:r>
              <a:r>
                <a:rPr lang="en-US" altLang="en-US" sz="1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temp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├── factory_output</a:t>
              </a:r>
              <a:r>
                <a:rPr lang="en-US" altLang="en-US" sz="1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│   └── aaa.txt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├── factory_output1</a:t>
              </a: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│   └── bbb.txt </a:t>
              </a: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├── factory_output2</a:t>
              </a: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│   └── ccc.txt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└── test_write_file0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	     └── file.txt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└── test_temporary_paths.py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└──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pyproject.toml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CAE0E2-1E59-4C3E-8B7B-AAF651567129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Folder structure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4F695E-ACE2-46E5-9D69-565D1C989AC7}"/>
              </a:ext>
            </a:extLst>
          </p:cNvPr>
          <p:cNvGrpSpPr/>
          <p:nvPr/>
        </p:nvGrpSpPr>
        <p:grpSpPr>
          <a:xfrm>
            <a:off x="374851" y="8140519"/>
            <a:ext cx="9291600" cy="1834464"/>
            <a:chOff x="1532447" y="1869273"/>
            <a:chExt cx="7560000" cy="18344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2B04E13-DEDE-45D6-AAB8-2882F432F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14773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tool.pytest.ini_options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markers = [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"slow: marks tests as slow (deselect with '-m </a:t>
              </a:r>
              <a:r>
                <a:rPr lang="en-GB" sz="1800" b="1" i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\"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not slow</a:t>
              </a:r>
              <a:r>
                <a:rPr lang="en-GB" sz="1800" b="1" i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\"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')"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addopts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"--</a:t>
              </a:r>
              <a:r>
                <a:rPr lang="en-GB" sz="1800" b="1" i="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basetemp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tests/</a:t>
              </a:r>
              <a:r>
                <a:rPr lang="en-GB" sz="1800" b="1" i="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pytest_basetemp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</a:t>
              </a: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A51A50-5B29-4D13-8B09-78EB40E66424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 err="1">
                  <a:latin typeface="Quicksand" panose="020B0604020202020204" charset="0"/>
                </a:rPr>
                <a:t>pyproject.toml</a:t>
              </a:r>
              <a:endParaRPr lang="en-GB" sz="1600" i="1" dirty="0">
                <a:latin typeface="Quicksand" panose="020B060402020202020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3B4D4B3-9562-4CFC-A1FC-304391A9C6BD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C79B5B-83B8-468C-A03C-2EA9F71EA760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C90D41-3EB6-4EEE-A468-629FD287AB08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A6D8AA-2817-4DF7-992F-25AB393D673E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90C2AC-6A06-4AA4-9B33-6C941000FB28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4E8307-D23D-4D2E-8A36-C001853FD8AC}"/>
              </a:ext>
            </a:extLst>
          </p:cNvPr>
          <p:cNvGrpSpPr/>
          <p:nvPr/>
        </p:nvGrpSpPr>
        <p:grpSpPr>
          <a:xfrm>
            <a:off x="14876780" y="990600"/>
            <a:ext cx="3060000" cy="69850"/>
            <a:chOff x="1485900" y="2038350"/>
            <a:chExt cx="2266950" cy="762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FFAD3E-1318-487E-9B73-008FD3CBE319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B6EB753-5BA3-4D01-91F3-E598A1F41CB3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8A2A46-AAEF-46E6-88C7-C63A1AEB037F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CEAB902-7932-404D-BCD9-8F1F71469E82}"/>
              </a:ext>
            </a:extLst>
          </p:cNvPr>
          <p:cNvSpPr txBox="1"/>
          <p:nvPr/>
        </p:nvSpPr>
        <p:spPr>
          <a:xfrm>
            <a:off x="1046842" y="1377013"/>
            <a:ext cx="18682407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 dirty="0">
                <a:latin typeface="Quicksand" panose="020B0604020202020204" charset="0"/>
              </a:rPr>
              <a:t>tmp_path &amp; tmp_path_factory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latin typeface="Quicksand" panose="020B0604020202020204" charset="0"/>
              </a:rPr>
              <a:t>Are fixtures of scope “function”.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latin typeface="Quicksand" panose="020B0604020202020204" charset="0"/>
              </a:rPr>
              <a:t>Generate temporary paths for tests.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latin typeface="Quicksand" panose="020B0604020202020204" charset="0"/>
              </a:rPr>
              <a:t>The last 3 versions of these paths are stored in your systems temporary directory.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latin typeface="Quicksand" panose="020B0604020202020204" charset="0"/>
              </a:rPr>
              <a:t>Unless you specify the location with ```</a:t>
            </a:r>
            <a:r>
              <a:rPr lang="en-GB" sz="20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addopts</a:t>
            </a:r>
            <a:r>
              <a:rPr lang="en-GB" sz="20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"--</a:t>
            </a:r>
            <a:r>
              <a:rPr lang="en-GB" sz="2000" b="1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basetemp</a:t>
            </a:r>
            <a:r>
              <a:rPr lang="en-GB" sz="20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 tests/</a:t>
            </a:r>
            <a:r>
              <a:rPr lang="en-GB" sz="2000" b="1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pytest_basetemp</a:t>
            </a:r>
            <a:r>
              <a:rPr lang="en-GB" sz="20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latin typeface="Quicksand" panose="020B0604020202020204" charset="0"/>
              </a:rPr>
              <a:t>``` (then only the last version is stored).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latin typeface="Quicksand" panose="020B0604020202020204" charset="0"/>
              </a:rPr>
              <a:t>tmp_dir</a:t>
            </a:r>
            <a:r>
              <a:rPr lang="en-GB" sz="2000" dirty="0">
                <a:latin typeface="Quicksand" panose="020B0604020202020204" charset="0"/>
              </a:rPr>
              <a:t> &amp; </a:t>
            </a:r>
            <a:r>
              <a:rPr lang="en-GB" sz="2000" dirty="0" err="1">
                <a:latin typeface="Quicksand" panose="020B0604020202020204" charset="0"/>
              </a:rPr>
              <a:t>tmp_dir_factory</a:t>
            </a:r>
            <a:r>
              <a:rPr lang="en-GB" sz="2000" dirty="0">
                <a:latin typeface="Quicksand" panose="020B0604020202020204" charset="0"/>
              </a:rPr>
              <a:t> are deprecated.  </a:t>
            </a:r>
          </a:p>
        </p:txBody>
      </p:sp>
    </p:spTree>
    <p:extLst>
      <p:ext uri="{BB962C8B-B14F-4D97-AF65-F5344CB8AC3E}">
        <p14:creationId xmlns:p14="http://schemas.microsoft.com/office/powerpoint/2010/main" val="122230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7129FE-1180-44B3-90EA-65F23F6F6D2A}"/>
              </a:ext>
            </a:extLst>
          </p:cNvPr>
          <p:cNvGrpSpPr/>
          <p:nvPr/>
        </p:nvGrpSpPr>
        <p:grpSpPr>
          <a:xfrm>
            <a:off x="20462191" y="974901"/>
            <a:ext cx="144000" cy="63006"/>
            <a:chOff x="1485900" y="2038350"/>
            <a:chExt cx="2266950" cy="762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3B3202E-4648-445C-90F8-A05DEC460EF5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D05794-AFFD-42EF-934C-5B4CF447316A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E49A9B-C602-49EC-BD08-EC256825DB71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1264B48-189D-4EC8-AEC2-E14631200F78}"/>
              </a:ext>
            </a:extLst>
          </p:cNvPr>
          <p:cNvSpPr txBox="1"/>
          <p:nvPr/>
        </p:nvSpPr>
        <p:spPr>
          <a:xfrm>
            <a:off x="7529616" y="9865802"/>
            <a:ext cx="4724024" cy="1096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algn="ct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4400" dirty="0">
                <a:solidFill>
                  <a:schemeClr val="accent2"/>
                </a:solidFill>
                <a:latin typeface="Quicksand"/>
                <a:sym typeface="Quicksand"/>
              </a:rPr>
              <a:t>CHEATSHEET</a:t>
            </a:r>
            <a:endParaRPr lang="en-GB" sz="2800" dirty="0">
              <a:solidFill>
                <a:schemeClr val="accent2"/>
              </a:solidFill>
              <a:latin typeface="Quicksand"/>
              <a:sym typeface="Quicksand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5145BC-B17B-4680-B48E-61819F422DAA}"/>
              </a:ext>
            </a:extLst>
          </p:cNvPr>
          <p:cNvGrpSpPr/>
          <p:nvPr/>
        </p:nvGrpSpPr>
        <p:grpSpPr>
          <a:xfrm>
            <a:off x="492838" y="1077692"/>
            <a:ext cx="9291600" cy="2388461"/>
            <a:chOff x="1532447" y="1869273"/>
            <a:chExt cx="7560000" cy="23884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F50CC1-B153-428D-B912-DA3653648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031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fr-FR" sz="1800" b="0" i="0" u="none" strike="noStrike" baseline="0" dirty="0">
                  <a:solidFill>
                    <a:srgbClr val="0000B2"/>
                  </a:solidFill>
                  <a:latin typeface="Consolas" panose="020B0609020204030204" pitchFamily="49" charset="0"/>
                </a:rPr>
                <a:t>@pytest.fixture</a:t>
              </a:r>
              <a:r>
                <a:rPr lang="fr-FR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fr-FR" sz="1800" b="0" i="0" u="none" strike="noStrike" baseline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scope</a:t>
              </a:r>
              <a:r>
                <a:rPr lang="fr-FR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fr-FR" sz="1800" b="1" i="0" u="none" strike="noStrike" baseline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"session"</a:t>
              </a:r>
              <a:r>
                <a:rPr lang="fr-FR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fr-FR" sz="1800" b="0" i="0" u="none" strike="noStrike" baseline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autouse</a:t>
              </a:r>
              <a:r>
                <a:rPr lang="fr-FR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fr-FR" sz="1800" b="1" i="0" u="none" strike="noStrike" baseline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True</a:t>
              </a:r>
              <a:r>
                <a:rPr lang="fr-FR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# Try to avoid </a:t>
              </a:r>
              <a:r>
                <a:rPr lang="en-US" sz="1800" b="0" i="1" u="none" strike="noStrike" baseline="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autouse</a:t>
              </a:r>
              <a: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.</a:t>
              </a:r>
              <a:br>
                <a:rPr lang="fr-FR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u="none" strike="noStrike" baseline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u="none" strike="noStrike" baseline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summary_fixture</a:t>
              </a:r>
              <a:r>
                <a:rPr lang="en-US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():</a:t>
              </a:r>
              <a:br>
                <a:rPr lang="en-US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0" i="1" u="none" strike="noStrike" baseline="0" dirty="0">
                  <a:solidFill>
                    <a:srgbClr val="00B050"/>
                  </a:solidFill>
                  <a:latin typeface="Consolas" panose="020B0609020204030204" pitchFamily="49" charset="0"/>
                </a:rPr>
                <a:t>"""Add a docstring. Shows up with ```</a:t>
              </a:r>
              <a:r>
                <a:rPr lang="en-US" sz="1800" b="0" i="1" u="none" strike="noStrike" baseline="0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pytest</a:t>
              </a:r>
              <a:r>
                <a:rPr lang="en-US" sz="1800" b="0" i="1" u="none" strike="noStrike" baseline="0" dirty="0">
                  <a:solidFill>
                    <a:srgbClr val="00B050"/>
                  </a:solidFill>
                  <a:latin typeface="Consolas" panose="020B0609020204030204" pitchFamily="49" charset="0"/>
                </a:rPr>
                <a:t> --fixtures```."""</a:t>
              </a:r>
              <a:br>
                <a:rPr lang="en-US" sz="1800" b="0" i="1" u="none" strike="noStrike" baseline="0" dirty="0">
                  <a:solidFill>
                    <a:srgbClr val="00B050"/>
                  </a:solidFill>
                  <a:latin typeface="Consolas" panose="020B0609020204030204" pitchFamily="49" charset="0"/>
                </a:rPr>
              </a:br>
              <a: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# Put fixture setup here.</a:t>
              </a:r>
              <a:b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u="none" strike="noStrike" baseline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yield </a:t>
              </a:r>
              <a:r>
                <a:rPr lang="en-US" sz="1800" b="1" i="0" u="none" strike="noStrike" baseline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"string_0"</a:t>
              </a:r>
              <a:br>
                <a:rPr lang="en-US" sz="1800" b="1" i="0" u="none" strike="noStrike" baseline="0" dirty="0">
                  <a:solidFill>
                    <a:srgbClr val="008080"/>
                  </a:solidFill>
                  <a:latin typeface="Consolas" panose="020B0609020204030204" pitchFamily="49" charset="0"/>
                </a:rPr>
              </a:br>
              <a:r>
                <a:rPr lang="en-US" sz="1800" b="1" i="0" u="none" strike="noStrike" baseline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# Put fixture teardown here.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4FED59-6B87-4F5C-AE7F-ACBCA58CDAC0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fixtures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EF781A-8F6C-4CA6-86AB-A998FFA9A768}"/>
              </a:ext>
            </a:extLst>
          </p:cNvPr>
          <p:cNvGrpSpPr/>
          <p:nvPr/>
        </p:nvGrpSpPr>
        <p:grpSpPr>
          <a:xfrm>
            <a:off x="492839" y="3635316"/>
            <a:ext cx="9291600" cy="5158450"/>
            <a:chOff x="1532447" y="1869273"/>
            <a:chExt cx="7560000" cy="51584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6F9885-3143-483A-BA13-1C44D36F1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48013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Filter tests on marks with ```pytest –m </a:t>
              </a:r>
              <a:r>
                <a:rPr lang="en-US" alt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slow</a:t>
              </a:r>
              <a:r>
                <a:rPr lang="en-US" alt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```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Display all registerd markers with ```pytest ––markers</a:t>
              </a: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```</a:t>
              </a:r>
              <a:endParaRPr lang="se-FI" sz="1800" b="0" i="0" noProof="1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se-FI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@pytest.mark.slow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se-FI" sz="1800" noProof="1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i="1" noProof="1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Markers with additional functionality</a:t>
              </a:r>
              <a:endParaRPr lang="se-FI" sz="1800" i="1" noProof="1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@pytest.mark.skip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@pytest.mark.skipif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condition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...,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kumimoji="0" lang="se-FI" altLang="en-US" sz="180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@pytest.mark.xfail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"Not implemented"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                   raises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NameError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run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strict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@pytest.mark.usefixtures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"clean_dir"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On module level</a:t>
              </a:r>
              <a:b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pytestmark = pytest.mark.skipif(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condition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pytestmark = pytest.mark.usefixtures(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"clean_dir", "another_fixture"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endPara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7DC95A-CF47-4BF8-B414-E33CA6F9553D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marks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C946B0-A678-4AC0-9298-79549DBC1916}"/>
              </a:ext>
            </a:extLst>
          </p:cNvPr>
          <p:cNvGrpSpPr/>
          <p:nvPr/>
        </p:nvGrpSpPr>
        <p:grpSpPr>
          <a:xfrm>
            <a:off x="10319664" y="1077692"/>
            <a:ext cx="9291600" cy="3219458"/>
            <a:chOff x="1532447" y="1869273"/>
            <a:chExt cx="7560000" cy="321945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11F00C-53EA-471C-A902-5F9ECC1BF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8623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"n, expected"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[(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), (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)])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test_simple_case(n, expected):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 +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== expected</a:t>
              </a:r>
            </a:p>
            <a:p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@pytest.fixture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params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=[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"smtp.gmail.com"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"mail.python.org"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smtp_connection(request):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smtp_connection = smtplib.SMTP(request.param,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587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timeout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5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yield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smtp_connection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smtp_connection.close()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1E52B4-C15A-4226-BB06-614EEC9206F5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GB" sz="1600" i="1" dirty="0">
                  <a:latin typeface="Quicksand" panose="020B0604020202020204" charset="0"/>
                </a:rPr>
                <a:t>parametrize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2457C1-2959-4ACA-9295-8850771CEBC3}"/>
              </a:ext>
            </a:extLst>
          </p:cNvPr>
          <p:cNvGrpSpPr/>
          <p:nvPr/>
        </p:nvGrpSpPr>
        <p:grpSpPr>
          <a:xfrm>
            <a:off x="10344952" y="4327969"/>
            <a:ext cx="9291600" cy="4317900"/>
            <a:chOff x="10294200" y="2565958"/>
            <a:chExt cx="9291600" cy="431790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0C8D4B-5883-4D04-A4C9-64A3770B817B}"/>
                </a:ext>
              </a:extLst>
            </p:cNvPr>
            <p:cNvSpPr txBox="1"/>
            <p:nvPr/>
          </p:nvSpPr>
          <p:spPr>
            <a:xfrm>
              <a:off x="10294200" y="2565958"/>
              <a:ext cx="92916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GB" sz="1600" i="1" dirty="0">
                  <a:latin typeface="Quicksand" panose="020B0604020202020204" charset="0"/>
                </a:rPr>
                <a:t>error handling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AE05B89-72AB-48B9-97C7-702828C36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200" y="2913540"/>
              <a:ext cx="9291600" cy="39703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test_factorial_recursionerror():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pytest.raises(</a:t>
              </a:r>
              <a:r>
                <a:rPr lang="en-US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expected_exception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RecursionError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factorial(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40000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800" b="0" i="0" dirty="0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[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0.4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"hallo"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test_factorial_type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pytest.raises(</a:t>
              </a:r>
              <a:r>
                <a:rPr lang="en-US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expected_exception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TypeError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exception_info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factorial(n)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"int"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exception_info.value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 </a:t>
              </a:r>
              <a: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# Access exception info</a:t>
              </a:r>
              <a:endParaRPr lang="en-US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GB" sz="1800" b="0" i="0" dirty="0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range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(-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-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20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-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2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test_factorial_negative_int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(n): 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pytest.raises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ValueError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factorial, **{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n})  </a:t>
              </a:r>
              <a: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# Avoid </a:t>
              </a:r>
              <a:r>
                <a:rPr lang="en-US" sz="1800" i="1" dirty="0">
                  <a:solidFill>
                    <a:srgbClr val="808080"/>
                  </a:solidFill>
                  <a:latin typeface="Consolas" panose="020B0609020204030204" pitchFamily="49" charset="0"/>
                </a:rPr>
                <a:t>this</a:t>
              </a: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780352-3A87-4C3B-852F-D838C44E67EA}"/>
              </a:ext>
            </a:extLst>
          </p:cNvPr>
          <p:cNvGrpSpPr/>
          <p:nvPr/>
        </p:nvGrpSpPr>
        <p:grpSpPr>
          <a:xfrm>
            <a:off x="10344952" y="8711485"/>
            <a:ext cx="9291600" cy="1274913"/>
            <a:chOff x="1532447" y="3539062"/>
            <a:chExt cx="7560000" cy="127491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EF1CD5A-6601-4909-A8D4-D77CE3C70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3890645"/>
              <a:ext cx="7560000" cy="923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test_temporary_paths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tmp_path_factory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tmp_path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0" i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t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tmp_path_factory.mktemp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800" b="1" i="0" dirty="0" err="1">
                  <a:solidFill>
                    <a:srgbClr val="008080"/>
                  </a:solidFill>
                  <a:latin typeface="Consolas" panose="020B0609020204030204" pitchFamily="49" charset="0"/>
                </a:rPr>
                <a:t>extra_path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tmp_path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).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endswith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"test_temporary_paths0"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126F07-F278-4550-9C0C-E82941E3E4ED}"/>
                </a:ext>
              </a:extLst>
            </p:cNvPr>
            <p:cNvSpPr txBox="1"/>
            <p:nvPr/>
          </p:nvSpPr>
          <p:spPr>
            <a:xfrm>
              <a:off x="1532447" y="3539062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GB" sz="1600" i="1" dirty="0">
                  <a:latin typeface="Quicksand" panose="020B0604020202020204" charset="0"/>
                </a:rPr>
                <a:t>temporary paths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BB68D6A-BE58-4071-A193-B9DD37CB0BB3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BC5C90-4E66-47B2-B8CA-28A1962DC764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412891-39D1-4C4F-90D8-C9282685DE6C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6C5DB3-084A-48CF-AE0B-E9AA7347BC85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8A208-23F6-41A0-99BA-89238B3793CC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</p:spTree>
    <p:extLst>
      <p:ext uri="{BB962C8B-B14F-4D97-AF65-F5344CB8AC3E}">
        <p14:creationId xmlns:p14="http://schemas.microsoft.com/office/powerpoint/2010/main" val="149674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951334-2930-4D1C-B24D-01DABC9264DA}"/>
              </a:ext>
            </a:extLst>
          </p:cNvPr>
          <p:cNvGrpSpPr/>
          <p:nvPr/>
        </p:nvGrpSpPr>
        <p:grpSpPr>
          <a:xfrm>
            <a:off x="5251129" y="3677548"/>
            <a:ext cx="4326129" cy="3806133"/>
            <a:chOff x="6334920" y="2874386"/>
            <a:chExt cx="6177412" cy="5434894"/>
          </a:xfrm>
        </p:grpSpPr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AE8A5951-D5D0-40B0-ADFB-9B8139CC88C9}"/>
                </a:ext>
              </a:extLst>
            </p:cNvPr>
            <p:cNvSpPr/>
            <p:nvPr/>
          </p:nvSpPr>
          <p:spPr>
            <a:xfrm>
              <a:off x="6723625" y="3280036"/>
              <a:ext cx="5393505" cy="4649573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3CBE4DF-65F2-4F91-B603-982C58AF7490}"/>
                </a:ext>
              </a:extLst>
            </p:cNvPr>
            <p:cNvGrpSpPr/>
            <p:nvPr/>
          </p:nvGrpSpPr>
          <p:grpSpPr>
            <a:xfrm>
              <a:off x="8130624" y="2874386"/>
              <a:ext cx="2581050" cy="2337962"/>
              <a:chOff x="2816793" y="2630172"/>
              <a:chExt cx="2581050" cy="2337962"/>
            </a:xfrm>
          </p:grpSpPr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9880215B-0532-4398-9D62-68D5A2A360A6}"/>
                  </a:ext>
                </a:extLst>
              </p:cNvPr>
              <p:cNvSpPr/>
              <p:nvPr/>
            </p:nvSpPr>
            <p:spPr>
              <a:xfrm>
                <a:off x="3207318" y="3025885"/>
                <a:ext cx="1800000" cy="1551724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DCC3020-93E9-4D9E-AF18-423BB7EE564C}"/>
                  </a:ext>
                </a:extLst>
              </p:cNvPr>
              <p:cNvSpPr/>
              <p:nvPr/>
            </p:nvSpPr>
            <p:spPr>
              <a:xfrm>
                <a:off x="3716793" y="2630172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/>
                  <a:t>aa</a:t>
                </a:r>
                <a:endParaRPr lang="en-GB" sz="1000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E6553C5-FA9B-48A5-8998-AD0992FB8133}"/>
                  </a:ext>
                </a:extLst>
              </p:cNvPr>
              <p:cNvSpPr/>
              <p:nvPr/>
            </p:nvSpPr>
            <p:spPr>
              <a:xfrm>
                <a:off x="2816793" y="4187084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/>
                  <a:t>ac</a:t>
                </a:r>
                <a:endParaRPr lang="en-GB" sz="1000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8156493-CF76-4B59-B49A-CC48311C71C8}"/>
                  </a:ext>
                </a:extLst>
              </p:cNvPr>
              <p:cNvSpPr/>
              <p:nvPr/>
            </p:nvSpPr>
            <p:spPr>
              <a:xfrm>
                <a:off x="4616793" y="4187084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/>
                  <a:t>ab</a:t>
                </a:r>
                <a:endParaRPr lang="en-GB" sz="1000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02FA59B-7878-4D0A-BF98-55BE428E69F0}"/>
                </a:ext>
              </a:extLst>
            </p:cNvPr>
            <p:cNvGrpSpPr/>
            <p:nvPr/>
          </p:nvGrpSpPr>
          <p:grpSpPr>
            <a:xfrm>
              <a:off x="6334920" y="5971318"/>
              <a:ext cx="2581050" cy="2337962"/>
              <a:chOff x="2816793" y="2630172"/>
              <a:chExt cx="2581050" cy="2337962"/>
            </a:xfrm>
          </p:grpSpPr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938876CF-35BC-4E3A-8A7C-695988F51C57}"/>
                  </a:ext>
                </a:extLst>
              </p:cNvPr>
              <p:cNvSpPr/>
              <p:nvPr/>
            </p:nvSpPr>
            <p:spPr>
              <a:xfrm>
                <a:off x="3207318" y="3044019"/>
                <a:ext cx="1800001" cy="1551723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960CC01-7FF6-4EBD-810D-254FDD46CE9A}"/>
                  </a:ext>
                </a:extLst>
              </p:cNvPr>
              <p:cNvSpPr/>
              <p:nvPr/>
            </p:nvSpPr>
            <p:spPr>
              <a:xfrm>
                <a:off x="3716793" y="2630172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 err="1"/>
                  <a:t>bc</a:t>
                </a:r>
                <a:endParaRPr lang="en-GB" sz="10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80FCFC7-BC64-4E3B-9492-5119BB5AD3EA}"/>
                  </a:ext>
                </a:extLst>
              </p:cNvPr>
              <p:cNvSpPr/>
              <p:nvPr/>
            </p:nvSpPr>
            <p:spPr>
              <a:xfrm>
                <a:off x="2816793" y="4187084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/>
                  <a:t>bb</a:t>
                </a:r>
                <a:endParaRPr lang="en-GB" sz="10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15C7898-51E0-4A62-AF37-8A853E567CB5}"/>
                  </a:ext>
                </a:extLst>
              </p:cNvPr>
              <p:cNvSpPr/>
              <p:nvPr/>
            </p:nvSpPr>
            <p:spPr>
              <a:xfrm>
                <a:off x="4616793" y="4187084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 err="1"/>
                  <a:t>ba</a:t>
                </a:r>
                <a:endParaRPr lang="en-GB" sz="1000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860AF89-38E0-4BF4-B61D-CFD9BD933C8B}"/>
                </a:ext>
              </a:extLst>
            </p:cNvPr>
            <p:cNvGrpSpPr/>
            <p:nvPr/>
          </p:nvGrpSpPr>
          <p:grpSpPr>
            <a:xfrm>
              <a:off x="9931282" y="5971318"/>
              <a:ext cx="2581050" cy="2337962"/>
              <a:chOff x="2816793" y="2630172"/>
              <a:chExt cx="2581050" cy="2337962"/>
            </a:xfrm>
          </p:grpSpPr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A21B2C24-7216-49B5-B87C-C08F47B71AC9}"/>
                  </a:ext>
                </a:extLst>
              </p:cNvPr>
              <p:cNvSpPr/>
              <p:nvPr/>
            </p:nvSpPr>
            <p:spPr>
              <a:xfrm>
                <a:off x="3207318" y="3044019"/>
                <a:ext cx="1800001" cy="1551723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190A9D-AA86-40DA-B2D3-84D8DAC960F2}"/>
                  </a:ext>
                </a:extLst>
              </p:cNvPr>
              <p:cNvSpPr/>
              <p:nvPr/>
            </p:nvSpPr>
            <p:spPr>
              <a:xfrm>
                <a:off x="3716793" y="2630172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 err="1"/>
                  <a:t>cb</a:t>
                </a:r>
                <a:endParaRPr lang="en-GB" sz="1000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71273CE-8BBF-4855-963D-00B09B0A3C94}"/>
                  </a:ext>
                </a:extLst>
              </p:cNvPr>
              <p:cNvSpPr/>
              <p:nvPr/>
            </p:nvSpPr>
            <p:spPr>
              <a:xfrm>
                <a:off x="2816793" y="4187084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/>
                  <a:t>ca</a:t>
                </a:r>
                <a:endParaRPr lang="en-GB" sz="1000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0F0BD91-35F9-484E-8200-986AE93B1D41}"/>
                  </a:ext>
                </a:extLst>
              </p:cNvPr>
              <p:cNvSpPr/>
              <p:nvPr/>
            </p:nvSpPr>
            <p:spPr>
              <a:xfrm>
                <a:off x="4616793" y="4187084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/>
                  <a:t>cc</a:t>
                </a:r>
                <a:endParaRPr lang="en-GB" sz="1000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0513E9-8C86-4F26-8834-F23033ADF178}"/>
              </a:ext>
            </a:extLst>
          </p:cNvPr>
          <p:cNvGrpSpPr/>
          <p:nvPr/>
        </p:nvGrpSpPr>
        <p:grpSpPr>
          <a:xfrm>
            <a:off x="1691117" y="5085594"/>
            <a:ext cx="1807546" cy="1637308"/>
            <a:chOff x="2020768" y="5107695"/>
            <a:chExt cx="1807546" cy="1637308"/>
          </a:xfrm>
        </p:grpSpPr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35C94AF3-7386-4C12-AC88-FDE3987937B1}"/>
                </a:ext>
              </a:extLst>
            </p:cNvPr>
            <p:cNvSpPr/>
            <p:nvPr/>
          </p:nvSpPr>
          <p:spPr>
            <a:xfrm>
              <a:off x="2294258" y="5384818"/>
              <a:ext cx="1260566" cy="1086694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E9701F-1C49-4C33-8DB0-8ACFF999C8A4}"/>
                </a:ext>
              </a:extLst>
            </p:cNvPr>
            <p:cNvSpPr/>
            <p:nvPr/>
          </p:nvSpPr>
          <p:spPr>
            <a:xfrm>
              <a:off x="2651051" y="5107695"/>
              <a:ext cx="546980" cy="54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>
              <a:noAutofit/>
            </a:bodyPr>
            <a:lstStyle/>
            <a:p>
              <a:pPr algn="ctr"/>
              <a:r>
                <a:rPr lang="en-GB" sz="2000" dirty="0"/>
                <a:t>a</a:t>
              </a:r>
              <a:endParaRPr lang="en-GB" sz="10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9CEA519-2E01-428C-AFC7-5837E09C8316}"/>
                </a:ext>
              </a:extLst>
            </p:cNvPr>
            <p:cNvSpPr/>
            <p:nvPr/>
          </p:nvSpPr>
          <p:spPr>
            <a:xfrm>
              <a:off x="2020768" y="6198023"/>
              <a:ext cx="546980" cy="54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>
              <a:noAutofit/>
            </a:bodyPr>
            <a:lstStyle/>
            <a:p>
              <a:pPr algn="ctr"/>
              <a:r>
                <a:rPr lang="en-GB" sz="2000" dirty="0"/>
                <a:t>b</a:t>
              </a:r>
              <a:endParaRPr lang="en-GB" sz="10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0E4B610-BDC8-4662-9C1D-486C38AF3523}"/>
                </a:ext>
              </a:extLst>
            </p:cNvPr>
            <p:cNvSpPr/>
            <p:nvPr/>
          </p:nvSpPr>
          <p:spPr>
            <a:xfrm>
              <a:off x="3281334" y="6198023"/>
              <a:ext cx="546980" cy="54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>
              <a:noAutofit/>
            </a:bodyPr>
            <a:lstStyle/>
            <a:p>
              <a:pPr algn="ctr"/>
              <a:r>
                <a:rPr lang="en-GB" sz="2000" dirty="0"/>
                <a:t>c</a:t>
              </a:r>
              <a:endParaRPr lang="en-GB" sz="1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B05CE1-9E13-4F22-A709-1CF5712EB6E4}"/>
              </a:ext>
            </a:extLst>
          </p:cNvPr>
          <p:cNvGrpSpPr/>
          <p:nvPr/>
        </p:nvGrpSpPr>
        <p:grpSpPr>
          <a:xfrm>
            <a:off x="9986585" y="1790329"/>
            <a:ext cx="9345039" cy="8135668"/>
            <a:chOff x="9986585" y="1790329"/>
            <a:chExt cx="9345039" cy="8135668"/>
          </a:xfrm>
        </p:grpSpPr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7ECDE59B-9D82-496C-82A0-48F5B5BD6FA9}"/>
                </a:ext>
              </a:extLst>
            </p:cNvPr>
            <p:cNvSpPr/>
            <p:nvPr/>
          </p:nvSpPr>
          <p:spPr>
            <a:xfrm>
              <a:off x="10257448" y="2074634"/>
              <a:ext cx="8798317" cy="7584756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50" dirty="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2EC76A6-6116-4EE7-8A57-66645F74C876}"/>
                </a:ext>
              </a:extLst>
            </p:cNvPr>
            <p:cNvGrpSpPr/>
            <p:nvPr/>
          </p:nvGrpSpPr>
          <p:grpSpPr>
            <a:xfrm>
              <a:off x="12499266" y="1790329"/>
              <a:ext cx="4326129" cy="3806133"/>
              <a:chOff x="6334920" y="2874386"/>
              <a:chExt cx="6177412" cy="5434894"/>
            </a:xfrm>
          </p:grpSpPr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05BBFFDA-0108-45D3-B661-CE50116E4307}"/>
                  </a:ext>
                </a:extLst>
              </p:cNvPr>
              <p:cNvSpPr/>
              <p:nvPr/>
            </p:nvSpPr>
            <p:spPr>
              <a:xfrm>
                <a:off x="6723625" y="3280036"/>
                <a:ext cx="5393505" cy="4649573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50" dirty="0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D94C81B-031B-4828-8797-1C3E744BC2E5}"/>
                  </a:ext>
                </a:extLst>
              </p:cNvPr>
              <p:cNvGrpSpPr/>
              <p:nvPr/>
            </p:nvGrpSpPr>
            <p:grpSpPr>
              <a:xfrm>
                <a:off x="8130624" y="2874386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13" name="Isosceles Triangle 112">
                  <a:extLst>
                    <a:ext uri="{FF2B5EF4-FFF2-40B4-BE49-F238E27FC236}">
                      <a16:creationId xmlns:a16="http://schemas.microsoft.com/office/drawing/2014/main" id="{F617F61F-04F3-4BC0-B7CD-AD7A35F75713}"/>
                    </a:ext>
                  </a:extLst>
                </p:cNvPr>
                <p:cNvSpPr/>
                <p:nvPr/>
              </p:nvSpPr>
              <p:spPr>
                <a:xfrm>
                  <a:off x="3207318" y="3025884"/>
                  <a:ext cx="1800001" cy="1551723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8AAEE08A-EA1C-4B1F-8088-EB33DC5E57B1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aaa</a:t>
                  </a:r>
                  <a:endParaRPr lang="en-GB" sz="1450" dirty="0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E09AAD7B-4FFC-414E-8BB0-F44D7755035A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aab</a:t>
                  </a:r>
                  <a:endParaRPr lang="en-GB" sz="1450" dirty="0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EF6145F9-B8AB-41C1-82AD-978815497254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aac</a:t>
                  </a:r>
                  <a:endParaRPr lang="en-GB" sz="1450" dirty="0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50D0EDB3-88F2-43E9-8C55-16569C34FD0D}"/>
                  </a:ext>
                </a:extLst>
              </p:cNvPr>
              <p:cNvGrpSpPr/>
              <p:nvPr/>
            </p:nvGrpSpPr>
            <p:grpSpPr>
              <a:xfrm>
                <a:off x="6334920" y="5971318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09" name="Isosceles Triangle 108">
                  <a:extLst>
                    <a:ext uri="{FF2B5EF4-FFF2-40B4-BE49-F238E27FC236}">
                      <a16:creationId xmlns:a16="http://schemas.microsoft.com/office/drawing/2014/main" id="{A9D5CA52-D974-41CD-B642-01CC81897B48}"/>
                    </a:ext>
                  </a:extLst>
                </p:cNvPr>
                <p:cNvSpPr/>
                <p:nvPr/>
              </p:nvSpPr>
              <p:spPr>
                <a:xfrm>
                  <a:off x="3207318" y="3025884"/>
                  <a:ext cx="1800001" cy="1551723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A05D3384-1B4A-45A3-B454-7D8AE4B07107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acb</a:t>
                  </a:r>
                  <a:endParaRPr lang="en-GB" sz="1450" dirty="0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E28AAA32-89AF-4BB9-A8B5-AFE8DA67E71E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acc</a:t>
                  </a:r>
                  <a:endParaRPr lang="en-GB" sz="1450" dirty="0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6E89ABFA-A583-4D78-863B-22029059D069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aca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B2EF8453-A1C6-4D1A-9900-8643531E72FA}"/>
                  </a:ext>
                </a:extLst>
              </p:cNvPr>
              <p:cNvGrpSpPr/>
              <p:nvPr/>
            </p:nvGrpSpPr>
            <p:grpSpPr>
              <a:xfrm>
                <a:off x="9931282" y="5971318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D5CA5F8C-6635-4D78-97A4-DEAD93BBF48C}"/>
                    </a:ext>
                  </a:extLst>
                </p:cNvPr>
                <p:cNvSpPr/>
                <p:nvPr/>
              </p:nvSpPr>
              <p:spPr>
                <a:xfrm>
                  <a:off x="3207318" y="3025884"/>
                  <a:ext cx="1800001" cy="1551723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2DF5B645-148C-4B2F-BE6D-E4B33F1F780B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abc</a:t>
                  </a:r>
                  <a:endParaRPr lang="en-GB" sz="1450" dirty="0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C50CE46A-54CB-426A-B35D-45EB12362F03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aba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493200FA-C175-42F2-A762-A15F1343FE79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abb</a:t>
                  </a:r>
                </a:p>
              </p:txBody>
            </p:sp>
          </p:grp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2F2BE5D-FF24-4496-A1CF-532876D9F72C}"/>
                </a:ext>
              </a:extLst>
            </p:cNvPr>
            <p:cNvGrpSpPr/>
            <p:nvPr/>
          </p:nvGrpSpPr>
          <p:grpSpPr>
            <a:xfrm>
              <a:off x="9986585" y="6119864"/>
              <a:ext cx="4326129" cy="3806133"/>
              <a:chOff x="6334920" y="2874386"/>
              <a:chExt cx="6177412" cy="5434894"/>
            </a:xfrm>
          </p:grpSpPr>
          <p:sp>
            <p:nvSpPr>
              <p:cNvPr id="118" name="Isosceles Triangle 117">
                <a:extLst>
                  <a:ext uri="{FF2B5EF4-FFF2-40B4-BE49-F238E27FC236}">
                    <a16:creationId xmlns:a16="http://schemas.microsoft.com/office/drawing/2014/main" id="{24283DC2-CFBA-467C-BF48-BACE40B97E83}"/>
                  </a:ext>
                </a:extLst>
              </p:cNvPr>
              <p:cNvSpPr/>
              <p:nvPr/>
            </p:nvSpPr>
            <p:spPr>
              <a:xfrm>
                <a:off x="6723626" y="3280035"/>
                <a:ext cx="5393505" cy="4649574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50" dirty="0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A415A6A5-D232-418B-9404-B4CEDDF8E5A4}"/>
                  </a:ext>
                </a:extLst>
              </p:cNvPr>
              <p:cNvGrpSpPr/>
              <p:nvPr/>
            </p:nvGrpSpPr>
            <p:grpSpPr>
              <a:xfrm>
                <a:off x="8130624" y="2874386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30" name="Isosceles Triangle 129">
                  <a:extLst>
                    <a:ext uri="{FF2B5EF4-FFF2-40B4-BE49-F238E27FC236}">
                      <a16:creationId xmlns:a16="http://schemas.microsoft.com/office/drawing/2014/main" id="{4C8A0F78-1F16-4557-9F46-EDA819FC8D4C}"/>
                    </a:ext>
                  </a:extLst>
                </p:cNvPr>
                <p:cNvSpPr/>
                <p:nvPr/>
              </p:nvSpPr>
              <p:spPr>
                <a:xfrm>
                  <a:off x="3207318" y="3025885"/>
                  <a:ext cx="1800000" cy="1551724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5F7593E1-B4FB-48AB-97C9-8EA9294C91FA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bcc</a:t>
                  </a: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BA3572C1-E210-45FC-9B3B-19EE1A2AB251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bca</a:t>
                  </a:r>
                  <a:endParaRPr lang="en-GB" sz="1450" dirty="0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AF05F2E0-40B8-46C0-A307-B8F2E6A37501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bcb</a:t>
                  </a:r>
                  <a:endParaRPr lang="en-GB" sz="1450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0175F61D-2C85-4848-B2B8-C30B2E1E8B54}"/>
                  </a:ext>
                </a:extLst>
              </p:cNvPr>
              <p:cNvGrpSpPr/>
              <p:nvPr/>
            </p:nvGrpSpPr>
            <p:grpSpPr>
              <a:xfrm>
                <a:off x="6334920" y="5971318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26" name="Isosceles Triangle 125">
                  <a:extLst>
                    <a:ext uri="{FF2B5EF4-FFF2-40B4-BE49-F238E27FC236}">
                      <a16:creationId xmlns:a16="http://schemas.microsoft.com/office/drawing/2014/main" id="{66C85A5D-785B-48A3-899E-D4F6C641E89E}"/>
                    </a:ext>
                  </a:extLst>
                </p:cNvPr>
                <p:cNvSpPr/>
                <p:nvPr/>
              </p:nvSpPr>
              <p:spPr>
                <a:xfrm>
                  <a:off x="3207318" y="3039485"/>
                  <a:ext cx="1800001" cy="1551723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177BE1F6-24E6-46DE-B98B-20948FC74794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bba</a:t>
                  </a:r>
                  <a:endParaRPr lang="en-GB" sz="1450" dirty="0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FC4A7D78-357D-4BE7-867D-155F20EE1E93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bbb</a:t>
                  </a:r>
                  <a:endParaRPr lang="en-GB" sz="1450" dirty="0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4AD43EE3-E3F1-4FE4-A17B-9A3371B22D0B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bbc</a:t>
                  </a:r>
                  <a:endParaRPr lang="en-GB" sz="1450" dirty="0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6F570DB7-AFA9-413B-8384-DEFF81BF5359}"/>
                  </a:ext>
                </a:extLst>
              </p:cNvPr>
              <p:cNvGrpSpPr/>
              <p:nvPr/>
            </p:nvGrpSpPr>
            <p:grpSpPr>
              <a:xfrm>
                <a:off x="9931282" y="5971318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22" name="Isosceles Triangle 121">
                  <a:extLst>
                    <a:ext uri="{FF2B5EF4-FFF2-40B4-BE49-F238E27FC236}">
                      <a16:creationId xmlns:a16="http://schemas.microsoft.com/office/drawing/2014/main" id="{D7C529DC-4BFA-4774-B183-04B6E8C358A4}"/>
                    </a:ext>
                  </a:extLst>
                </p:cNvPr>
                <p:cNvSpPr/>
                <p:nvPr/>
              </p:nvSpPr>
              <p:spPr>
                <a:xfrm>
                  <a:off x="3207318" y="3039485"/>
                  <a:ext cx="1800001" cy="1551723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A50DD6A5-B54E-48C4-B295-D7BA6D0B8E45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bab</a:t>
                  </a:r>
                  <a:endParaRPr lang="en-GB" sz="1450" dirty="0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481CDAC0-CDCD-4D01-B9BE-A3BD3035C352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bac</a:t>
                  </a: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D36ACCD4-A2D4-4B41-B2E8-AA9BD8E18031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bab</a:t>
                  </a:r>
                  <a:endParaRPr lang="en-GB" sz="1450" dirty="0"/>
                </a:p>
              </p:txBody>
            </p:sp>
          </p:grp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A9AC68ED-47A4-4EE1-A90B-1D72B21D53C6}"/>
                </a:ext>
              </a:extLst>
            </p:cNvPr>
            <p:cNvGrpSpPr/>
            <p:nvPr/>
          </p:nvGrpSpPr>
          <p:grpSpPr>
            <a:xfrm>
              <a:off x="15005495" y="6119864"/>
              <a:ext cx="4326129" cy="3806133"/>
              <a:chOff x="6334920" y="2874386"/>
              <a:chExt cx="6177412" cy="5434894"/>
            </a:xfrm>
          </p:grpSpPr>
          <p:sp>
            <p:nvSpPr>
              <p:cNvPr id="135" name="Isosceles Triangle 134">
                <a:extLst>
                  <a:ext uri="{FF2B5EF4-FFF2-40B4-BE49-F238E27FC236}">
                    <a16:creationId xmlns:a16="http://schemas.microsoft.com/office/drawing/2014/main" id="{01F1F370-AD1B-4380-804C-03D244F209E8}"/>
                  </a:ext>
                </a:extLst>
              </p:cNvPr>
              <p:cNvSpPr/>
              <p:nvPr/>
            </p:nvSpPr>
            <p:spPr>
              <a:xfrm>
                <a:off x="6723625" y="3280036"/>
                <a:ext cx="5393505" cy="4649573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50" dirty="0"/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81E990F-AD75-4C43-A047-BC26D33FB1B2}"/>
                  </a:ext>
                </a:extLst>
              </p:cNvPr>
              <p:cNvGrpSpPr/>
              <p:nvPr/>
            </p:nvGrpSpPr>
            <p:grpSpPr>
              <a:xfrm>
                <a:off x="8130624" y="2874386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47" name="Isosceles Triangle 146">
                  <a:extLst>
                    <a:ext uri="{FF2B5EF4-FFF2-40B4-BE49-F238E27FC236}">
                      <a16:creationId xmlns:a16="http://schemas.microsoft.com/office/drawing/2014/main" id="{515D35AF-7712-43EF-9960-1FF878DA4F2D}"/>
                    </a:ext>
                  </a:extLst>
                </p:cNvPr>
                <p:cNvSpPr/>
                <p:nvPr/>
              </p:nvSpPr>
              <p:spPr>
                <a:xfrm>
                  <a:off x="3207318" y="3025885"/>
                  <a:ext cx="1800000" cy="1551724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A2E7CD07-7438-4BCF-AB49-1DB9FADEB557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cbb</a:t>
                  </a:r>
                  <a:endParaRPr lang="en-GB" sz="1450" dirty="0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C8E4343E-8323-4108-8480-C233EDA87273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cbc</a:t>
                  </a:r>
                  <a:endParaRPr lang="en-GB" sz="1450" dirty="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7BE2CABA-8E5D-47FA-88AD-247298DB5069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cba</a:t>
                  </a: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01C64B19-7EA4-4CF0-8A31-8BD2484BA58A}"/>
                  </a:ext>
                </a:extLst>
              </p:cNvPr>
              <p:cNvGrpSpPr/>
              <p:nvPr/>
            </p:nvGrpSpPr>
            <p:grpSpPr>
              <a:xfrm>
                <a:off x="6334920" y="5971318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43" name="Isosceles Triangle 142">
                  <a:extLst>
                    <a:ext uri="{FF2B5EF4-FFF2-40B4-BE49-F238E27FC236}">
                      <a16:creationId xmlns:a16="http://schemas.microsoft.com/office/drawing/2014/main" id="{0DD933CD-D5A9-4FF5-9291-BA23A228A182}"/>
                    </a:ext>
                  </a:extLst>
                </p:cNvPr>
                <p:cNvSpPr/>
                <p:nvPr/>
              </p:nvSpPr>
              <p:spPr>
                <a:xfrm>
                  <a:off x="3207318" y="3044019"/>
                  <a:ext cx="1800001" cy="1551723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BC3F72BF-F166-4AE9-AF54-F50708B164DF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cac</a:t>
                  </a:r>
                  <a:endParaRPr lang="en-GB" sz="1450" dirty="0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F4D775BF-3584-4704-8F54-4C35D9FBE781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caa</a:t>
                  </a:r>
                  <a:endParaRPr lang="en-GB" sz="1450" dirty="0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2FD2D707-A45F-46D8-94FB-AAF91F427DAD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cab</a:t>
                  </a:r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4D78CF5F-3B7C-4AA7-83FD-7E134386653F}"/>
                  </a:ext>
                </a:extLst>
              </p:cNvPr>
              <p:cNvGrpSpPr/>
              <p:nvPr/>
            </p:nvGrpSpPr>
            <p:grpSpPr>
              <a:xfrm>
                <a:off x="9931282" y="5971318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39" name="Isosceles Triangle 138">
                  <a:extLst>
                    <a:ext uri="{FF2B5EF4-FFF2-40B4-BE49-F238E27FC236}">
                      <a16:creationId xmlns:a16="http://schemas.microsoft.com/office/drawing/2014/main" id="{CCE6CF67-F976-4BFF-B3BE-BBE49141C105}"/>
                    </a:ext>
                  </a:extLst>
                </p:cNvPr>
                <p:cNvSpPr/>
                <p:nvPr/>
              </p:nvSpPr>
              <p:spPr>
                <a:xfrm>
                  <a:off x="3207318" y="3044019"/>
                  <a:ext cx="1800001" cy="1551723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7718A48E-9EAD-4829-989C-ADA60A8E838E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cca</a:t>
                  </a:r>
                  <a:endParaRPr lang="en-GB" sz="1450" dirty="0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8D6D5FE9-7B6C-4826-915E-A3237541C4F4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ccb</a:t>
                  </a:r>
                  <a:endParaRPr lang="en-GB" sz="1450" dirty="0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F625CF67-A906-4AB1-B097-669BA3824949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18000" b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ccc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2946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pytest: helps you write better programs — pytest documentation">
            <a:extLst>
              <a:ext uri="{FF2B5EF4-FFF2-40B4-BE49-F238E27FC236}">
                <a16:creationId xmlns:a16="http://schemas.microsoft.com/office/drawing/2014/main" id="{688262CB-431C-448C-8C44-2FBE1E5CE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546" y="1780674"/>
            <a:ext cx="8010374" cy="801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A3E37-2EE4-4F0A-924E-7C2671ADA698}"/>
              </a:ext>
            </a:extLst>
          </p:cNvPr>
          <p:cNvSpPr txBox="1"/>
          <p:nvPr/>
        </p:nvSpPr>
        <p:spPr>
          <a:xfrm>
            <a:off x="6474546" y="1484507"/>
            <a:ext cx="7914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chemeClr val="bg2"/>
                </a:solidFill>
                <a:latin typeface="Quicksand"/>
                <a:sym typeface="Quicksand"/>
              </a:rPr>
              <a:t>What have we covered today?</a:t>
            </a:r>
            <a:endParaRPr lang="en-GB" sz="4000" dirty="0">
              <a:solidFill>
                <a:schemeClr val="bg2"/>
              </a:solidFill>
            </a:endParaRPr>
          </a:p>
        </p:txBody>
      </p:sp>
      <p:pic>
        <p:nvPicPr>
          <p:cNvPr id="23554" name="Picture 2" descr="pytest: helps you write better programs — pytest documentation">
            <a:extLst>
              <a:ext uri="{FF2B5EF4-FFF2-40B4-BE49-F238E27FC236}">
                <a16:creationId xmlns:a16="http://schemas.microsoft.com/office/drawing/2014/main" id="{F6B4A3E9-DBC1-47BD-BA7C-9350045D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36" y="432600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ytest: helps you write better programs — pytest documentation">
            <a:extLst>
              <a:ext uri="{FF2B5EF4-FFF2-40B4-BE49-F238E27FC236}">
                <a16:creationId xmlns:a16="http://schemas.microsoft.com/office/drawing/2014/main" id="{85EFB742-38D6-413D-A54C-32A3DFF22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10" y="4281569"/>
            <a:ext cx="1304421" cy="130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A98E3C-E597-4A06-84C7-8E1D98902DAD}"/>
              </a:ext>
            </a:extLst>
          </p:cNvPr>
          <p:cNvSpPr txBox="1"/>
          <p:nvPr/>
        </p:nvSpPr>
        <p:spPr>
          <a:xfrm>
            <a:off x="6905785" y="3081887"/>
            <a:ext cx="1666568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2800" b="1" dirty="0">
                <a:latin typeface="Quicksand" panose="020B0604020202020204" charset="0"/>
              </a:rPr>
              <a:t>Fixtures</a:t>
            </a:r>
            <a:endParaRPr lang="en-GB" sz="1600" b="1" dirty="0">
              <a:latin typeface="Quicksand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F673E-8B0C-4252-B741-48A816C8FD6B}"/>
              </a:ext>
            </a:extLst>
          </p:cNvPr>
          <p:cNvSpPr txBox="1"/>
          <p:nvPr/>
        </p:nvSpPr>
        <p:spPr>
          <a:xfrm>
            <a:off x="7093210" y="3758672"/>
            <a:ext cx="129171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1800" b="1" dirty="0">
                <a:latin typeface="Quicksand" panose="020B0604020202020204" charset="0"/>
              </a:rPr>
              <a:t>in</a:t>
            </a:r>
          </a:p>
        </p:txBody>
      </p:sp>
      <p:pic>
        <p:nvPicPr>
          <p:cNvPr id="9" name="Picture 2" descr="pytest: helps you write better programs — pytest documentation">
            <a:extLst>
              <a:ext uri="{FF2B5EF4-FFF2-40B4-BE49-F238E27FC236}">
                <a16:creationId xmlns:a16="http://schemas.microsoft.com/office/drawing/2014/main" id="{D5DC6936-46C5-4F76-82D2-01F32E33F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7" t="8395" r="33423" b="49938"/>
          <a:stretch/>
        </p:blipFill>
        <p:spPr bwMode="auto">
          <a:xfrm>
            <a:off x="13756554" y="5415328"/>
            <a:ext cx="2739522" cy="246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04F8C8-0F9D-40DD-A378-304AFB6EEC9B}"/>
              </a:ext>
            </a:extLst>
          </p:cNvPr>
          <p:cNvSpPr txBox="1"/>
          <p:nvPr/>
        </p:nvSpPr>
        <p:spPr>
          <a:xfrm>
            <a:off x="13574010" y="4281569"/>
            <a:ext cx="3521420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8000" b="1" dirty="0">
                <a:solidFill>
                  <a:srgbClr val="009FE3"/>
                </a:solidFill>
                <a:latin typeface="Quicksand" panose="020B0604020202020204" charset="0"/>
              </a:rPr>
              <a:t>M</a:t>
            </a:r>
            <a:r>
              <a:rPr lang="en-GB" sz="8000" b="1" dirty="0">
                <a:solidFill>
                  <a:srgbClr val="C7D302"/>
                </a:solidFill>
                <a:latin typeface="Quicksand" panose="020B0604020202020204" charset="0"/>
              </a:rPr>
              <a:t>a</a:t>
            </a:r>
            <a:r>
              <a:rPr lang="en-GB" sz="8000" b="1" dirty="0">
                <a:solidFill>
                  <a:srgbClr val="F07E16"/>
                </a:solidFill>
                <a:latin typeface="Quicksand" panose="020B0604020202020204" charset="0"/>
              </a:rPr>
              <a:t>r</a:t>
            </a:r>
            <a:r>
              <a:rPr lang="en-GB" sz="8000" b="1" dirty="0">
                <a:solidFill>
                  <a:srgbClr val="DF2815"/>
                </a:solidFill>
                <a:latin typeface="Quicksand" panose="020B0604020202020204" charset="0"/>
              </a:rPr>
              <a:t>k</a:t>
            </a:r>
            <a:r>
              <a:rPr lang="en-GB" sz="8000" b="1" dirty="0">
                <a:solidFill>
                  <a:srgbClr val="696969"/>
                </a:solidFill>
                <a:latin typeface="Quicksand" panose="020B0604020202020204" charset="0"/>
              </a:rPr>
              <a:t>s</a:t>
            </a:r>
            <a:endParaRPr lang="en-GB" sz="1600" b="1" dirty="0">
              <a:solidFill>
                <a:srgbClr val="696969"/>
              </a:solidFill>
              <a:latin typeface="Quicksand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B75757-C8ED-40FC-BFB9-E45EC4D1C23F}"/>
              </a:ext>
            </a:extLst>
          </p:cNvPr>
          <p:cNvSpPr txBox="1"/>
          <p:nvPr/>
        </p:nvSpPr>
        <p:spPr>
          <a:xfrm>
            <a:off x="3935695" y="9496901"/>
            <a:ext cx="158570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Quicksand" panose="020B0604020202020204" charset="0"/>
              </a:rPr>
              <a:t>in </a:t>
            </a:r>
            <a:r>
              <a:rPr lang="en-GB" sz="2400" b="1" dirty="0" err="1">
                <a:latin typeface="Quicksand" panose="020B0604020202020204" charset="0"/>
              </a:rPr>
              <a:t>pytest</a:t>
            </a:r>
            <a:endParaRPr lang="en-GB" sz="2400" b="1" dirty="0">
              <a:latin typeface="Quicksand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35C1E8-5BCD-4250-8E6F-08834ED61694}"/>
              </a:ext>
            </a:extLst>
          </p:cNvPr>
          <p:cNvSpPr/>
          <p:nvPr/>
        </p:nvSpPr>
        <p:spPr>
          <a:xfrm>
            <a:off x="3773613" y="8573571"/>
            <a:ext cx="7669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How to handle errors?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D3DF3B-275E-47DC-BDD2-C783739D5AB5}"/>
              </a:ext>
            </a:extLst>
          </p:cNvPr>
          <p:cNvCxnSpPr>
            <a:cxnSpLocks/>
          </p:cNvCxnSpPr>
          <p:nvPr/>
        </p:nvCxnSpPr>
        <p:spPr>
          <a:xfrm>
            <a:off x="8572353" y="2382893"/>
            <a:ext cx="3479800" cy="0"/>
          </a:xfrm>
          <a:prstGeom prst="line">
            <a:avLst/>
          </a:prstGeom>
          <a:ln w="635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5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2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6" presetClass="emph" presetSubtype="0" repeatCount="10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0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6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A3E37-2EE4-4F0A-924E-7C2671ADA698}"/>
              </a:ext>
            </a:extLst>
          </p:cNvPr>
          <p:cNvSpPr txBox="1"/>
          <p:nvPr/>
        </p:nvSpPr>
        <p:spPr>
          <a:xfrm>
            <a:off x="1033116" y="1484507"/>
            <a:ext cx="7914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chemeClr val="bg2"/>
                </a:solidFill>
                <a:latin typeface="Quicksand"/>
                <a:sym typeface="Quicksand"/>
              </a:rPr>
              <a:t>What have we covered today?</a:t>
            </a:r>
            <a:endParaRPr lang="en-GB" sz="4000" dirty="0">
              <a:solidFill>
                <a:schemeClr val="bg2"/>
              </a:solidFill>
            </a:endParaRPr>
          </a:p>
        </p:txBody>
      </p:sp>
      <p:pic>
        <p:nvPicPr>
          <p:cNvPr id="23554" name="Picture 2" descr="pytest: helps you write better programs — pytest documentation">
            <a:extLst>
              <a:ext uri="{FF2B5EF4-FFF2-40B4-BE49-F238E27FC236}">
                <a16:creationId xmlns:a16="http://schemas.microsoft.com/office/drawing/2014/main" id="{F6B4A3E9-DBC1-47BD-BA7C-9350045D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006" y="5244196"/>
            <a:ext cx="1440895" cy="144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D3DF3B-275E-47DC-BDD2-C783739D5AB5}"/>
              </a:ext>
            </a:extLst>
          </p:cNvPr>
          <p:cNvCxnSpPr>
            <a:cxnSpLocks/>
          </p:cNvCxnSpPr>
          <p:nvPr/>
        </p:nvCxnSpPr>
        <p:spPr>
          <a:xfrm>
            <a:off x="13425297" y="2382893"/>
            <a:ext cx="3479800" cy="0"/>
          </a:xfrm>
          <a:prstGeom prst="line">
            <a:avLst/>
          </a:prstGeom>
          <a:ln w="635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40CD17-B978-4D22-8FBE-CE034ADFEFC0}"/>
              </a:ext>
            </a:extLst>
          </p:cNvPr>
          <p:cNvSpPr txBox="1"/>
          <p:nvPr/>
        </p:nvSpPr>
        <p:spPr>
          <a:xfrm>
            <a:off x="11156430" y="1484507"/>
            <a:ext cx="7914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chemeClr val="bg2"/>
                </a:solidFill>
                <a:latin typeface="Quicksand"/>
                <a:sym typeface="Quicksand"/>
              </a:rPr>
              <a:t>What about next week?</a:t>
            </a:r>
            <a:endParaRPr lang="en-GB" sz="4000" dirty="0">
              <a:solidFill>
                <a:schemeClr val="bg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0AC112-CE64-42D6-BD03-278CCAF89FC3}"/>
              </a:ext>
            </a:extLst>
          </p:cNvPr>
          <p:cNvCxnSpPr>
            <a:cxnSpLocks/>
          </p:cNvCxnSpPr>
          <p:nvPr/>
        </p:nvCxnSpPr>
        <p:spPr>
          <a:xfrm>
            <a:off x="3166338" y="2382893"/>
            <a:ext cx="3479800" cy="0"/>
          </a:xfrm>
          <a:prstGeom prst="line">
            <a:avLst/>
          </a:prstGeom>
          <a:ln w="635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Google Shape;172;p23">
            <a:extLst>
              <a:ext uri="{FF2B5EF4-FFF2-40B4-BE49-F238E27FC236}">
                <a16:creationId xmlns:a16="http://schemas.microsoft.com/office/drawing/2014/main" id="{9355312E-99E7-4055-95B5-A4FF6315E4D6}"/>
              </a:ext>
            </a:extLst>
          </p:cNvPr>
          <p:cNvSpPr txBox="1">
            <a:spLocks/>
          </p:cNvSpPr>
          <p:nvPr/>
        </p:nvSpPr>
        <p:spPr>
          <a:xfrm>
            <a:off x="11717463" y="3391952"/>
            <a:ext cx="7529907" cy="601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rtl="0">
              <a:buFontTx/>
              <a:buChar char="-"/>
            </a:pPr>
            <a:r>
              <a:rPr lang="en-US" sz="2800" b="0" i="0" u="none" strike="noStrike" baseline="0" dirty="0">
                <a:solidFill>
                  <a:srgbClr val="0C2749"/>
                </a:solidFill>
                <a:latin typeface="Quicksand" panose="020B0604020202020204" charset="0"/>
              </a:rPr>
              <a:t>What other testing platforms are there?</a:t>
            </a:r>
          </a:p>
          <a:p>
            <a:pPr marL="457200" indent="-457200" rtl="0">
              <a:buFontTx/>
              <a:buChar char="-"/>
            </a:pPr>
            <a:endParaRPr lang="en-US" sz="2800" dirty="0">
              <a:solidFill>
                <a:srgbClr val="0C2749"/>
              </a:solidFill>
              <a:latin typeface="Quicksand" panose="020B0604020202020204" charset="0"/>
            </a:endParaRPr>
          </a:p>
          <a:p>
            <a:pPr marL="457200" indent="-457200" rtl="0">
              <a:buFontTx/>
              <a:buChar char="-"/>
            </a:pPr>
            <a:r>
              <a:rPr lang="en-US" sz="2800" b="0" i="0" u="none" strike="noStrike" baseline="0" dirty="0">
                <a:solidFill>
                  <a:srgbClr val="0C2749"/>
                </a:solidFill>
                <a:latin typeface="Quicksand" panose="020B0604020202020204" charset="0"/>
              </a:rPr>
              <a:t>Python build-in </a:t>
            </a:r>
            <a:r>
              <a:rPr lang="en-US" sz="2800" b="0" i="0" u="none" strike="noStrike" baseline="0" dirty="0" err="1">
                <a:solidFill>
                  <a:srgbClr val="0C2749"/>
                </a:solidFill>
                <a:latin typeface="Quicksand" panose="020B0604020202020204" charset="0"/>
              </a:rPr>
              <a:t>UnitTest</a:t>
            </a:r>
            <a:r>
              <a:rPr lang="en-US" sz="2800" b="0" i="0" u="none" strike="noStrike" baseline="0" dirty="0">
                <a:solidFill>
                  <a:srgbClr val="0C2749"/>
                </a:solidFill>
                <a:latin typeface="Quicksand" panose="020B0604020202020204" charset="0"/>
              </a:rPr>
              <a:t>   VS   </a:t>
            </a:r>
            <a:r>
              <a:rPr lang="en-US" sz="2800" b="0" i="0" u="none" strike="noStrike" baseline="0" dirty="0" err="1">
                <a:solidFill>
                  <a:srgbClr val="0C2749"/>
                </a:solidFill>
                <a:latin typeface="Quicksand" panose="020B0604020202020204" charset="0"/>
              </a:rPr>
              <a:t>Pytest</a:t>
            </a:r>
            <a:endParaRPr lang="en-US" sz="2800" dirty="0">
              <a:solidFill>
                <a:srgbClr val="0C2749"/>
              </a:solidFill>
              <a:latin typeface="Quicksand" panose="020B0604020202020204" charset="0"/>
            </a:endParaRPr>
          </a:p>
          <a:p>
            <a:pPr marL="457200" indent="-457200" rtl="0">
              <a:buFontTx/>
              <a:buChar char="-"/>
            </a:pPr>
            <a:endParaRPr lang="en-US" sz="2800" b="0" i="0" u="none" strike="noStrike" baseline="0" dirty="0">
              <a:solidFill>
                <a:srgbClr val="0C2749"/>
              </a:solidFill>
              <a:latin typeface="Quicksand" panose="020B0604020202020204" charset="0"/>
            </a:endParaRPr>
          </a:p>
          <a:p>
            <a:pPr marL="457200" indent="-457200" rtl="0">
              <a:buFontTx/>
              <a:buChar char="-"/>
            </a:pPr>
            <a:r>
              <a:rPr lang="en-US" sz="2800" dirty="0">
                <a:solidFill>
                  <a:srgbClr val="0C2749"/>
                </a:solidFill>
                <a:latin typeface="Quicksand" panose="020B0604020202020204" charset="0"/>
              </a:rPr>
              <a:t>How many tests should you write?</a:t>
            </a:r>
          </a:p>
          <a:p>
            <a:pPr marL="457200" indent="-457200" rtl="0">
              <a:buFontTx/>
              <a:buChar char="-"/>
            </a:pPr>
            <a:endParaRPr lang="en-US" sz="2800" b="0" i="0" u="none" strike="noStrike" baseline="0" dirty="0">
              <a:solidFill>
                <a:srgbClr val="0C2749"/>
              </a:solidFill>
              <a:latin typeface="Quicksand" panose="020B0604020202020204" charset="0"/>
            </a:endParaRPr>
          </a:p>
          <a:p>
            <a:pPr marL="457200" indent="-457200" rtl="0">
              <a:buFontTx/>
              <a:buChar char="-"/>
            </a:pPr>
            <a:r>
              <a:rPr lang="en-US" sz="2800" dirty="0">
                <a:solidFill>
                  <a:srgbClr val="0C2749"/>
                </a:solidFill>
                <a:latin typeface="Quicksand" panose="020B0604020202020204" charset="0"/>
              </a:rPr>
              <a:t>How to make tests fast?</a:t>
            </a:r>
          </a:p>
          <a:p>
            <a:pPr marL="457200" indent="-457200" rtl="0">
              <a:buFontTx/>
              <a:buChar char="-"/>
            </a:pPr>
            <a:endParaRPr lang="en-US" sz="2800" b="0" i="0" u="none" strike="noStrike" baseline="0" dirty="0">
              <a:solidFill>
                <a:srgbClr val="0C2749"/>
              </a:solidFill>
              <a:latin typeface="Quicksand" panose="020B0604020202020204" charset="0"/>
            </a:endParaRPr>
          </a:p>
          <a:p>
            <a:pPr marL="457200" indent="-457200" rtl="0">
              <a:buFontTx/>
              <a:buChar char="-"/>
            </a:pPr>
            <a:r>
              <a:rPr lang="en-US" sz="2800" dirty="0">
                <a:solidFill>
                  <a:srgbClr val="0C2749"/>
                </a:solidFill>
                <a:latin typeface="Quicksand" panose="020B0604020202020204" charset="0"/>
              </a:rPr>
              <a:t>Try</a:t>
            </a:r>
            <a:r>
              <a:rPr lang="en-US" sz="2800" b="0" i="0" u="none" strike="noStrike" baseline="0" dirty="0">
                <a:solidFill>
                  <a:srgbClr val="0C2749"/>
                </a:solidFill>
                <a:latin typeface="Quicksand" panose="020B0604020202020204" charset="0"/>
              </a:rPr>
              <a:t> test driven development</a:t>
            </a:r>
          </a:p>
          <a:p>
            <a:pPr marL="457200" indent="-457200" rtl="0">
              <a:buFontTx/>
              <a:buChar char="-"/>
            </a:pPr>
            <a:endParaRPr lang="en-US" sz="2800" dirty="0">
              <a:solidFill>
                <a:srgbClr val="0C2749"/>
              </a:solidFill>
              <a:latin typeface="Quicksand" panose="020B0604020202020204" charset="0"/>
            </a:endParaRPr>
          </a:p>
          <a:p>
            <a:pPr marL="457200" indent="-457200" rtl="0">
              <a:buFontTx/>
              <a:buChar char="-"/>
            </a:pPr>
            <a:r>
              <a:rPr lang="en-US" sz="2800" b="0" i="0" u="none" strike="noStrike" baseline="0" dirty="0">
                <a:solidFill>
                  <a:srgbClr val="0C2749"/>
                </a:solidFill>
                <a:latin typeface="Quicksand" panose="020B0604020202020204" charset="0"/>
              </a:rPr>
              <a:t>How to integrate test in your CI/CD?</a:t>
            </a:r>
          </a:p>
          <a:p>
            <a:pPr marL="457200" indent="-457200" rtl="0">
              <a:buFontTx/>
              <a:buChar char="-"/>
            </a:pPr>
            <a:endParaRPr lang="en-US" sz="2800" dirty="0">
              <a:solidFill>
                <a:srgbClr val="0C2749"/>
              </a:solidFill>
              <a:latin typeface="Quicksand" panose="020B0604020202020204" charset="0"/>
            </a:endParaRPr>
          </a:p>
          <a:p>
            <a:pPr marL="457200" indent="-457200" rtl="0">
              <a:buFontTx/>
              <a:buChar char="-"/>
            </a:pPr>
            <a:r>
              <a:rPr lang="en-US" sz="2800" b="0" i="0" u="none" strike="noStrike" baseline="0" dirty="0">
                <a:solidFill>
                  <a:srgbClr val="0C2749"/>
                </a:solidFill>
                <a:latin typeface="Quicksand" panose="020B0604020202020204" charset="0"/>
              </a:rPr>
              <a:t>Testing for Data Science</a:t>
            </a:r>
          </a:p>
          <a:p>
            <a:pPr rtl="0"/>
            <a:endParaRPr lang="en-US" sz="2800" b="1" i="0" u="none" strike="noStrike" baseline="0" dirty="0">
              <a:solidFill>
                <a:srgbClr val="0C2749"/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654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ctrTitle"/>
          </p:nvPr>
        </p:nvSpPr>
        <p:spPr>
          <a:xfrm>
            <a:off x="900000" y="4266000"/>
            <a:ext cx="18306001" cy="106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last thing…</a:t>
            </a:r>
            <a:endParaRPr dirty="0"/>
          </a:p>
        </p:txBody>
      </p:sp>
      <p:sp>
        <p:nvSpPr>
          <p:cNvPr id="206" name="Google Shape;206;p27"/>
          <p:cNvSpPr txBox="1">
            <a:spLocks noGrp="1"/>
          </p:cNvSpPr>
          <p:nvPr>
            <p:ph type="dt" idx="10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November 8, 2019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8C1FC-E276-4EE7-8A76-E8836CFE6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pic>
        <p:nvPicPr>
          <p:cNvPr id="20482" name="Picture 2" descr="Debugging 101 : r/ProgrammerHumor">
            <a:extLst>
              <a:ext uri="{FF2B5EF4-FFF2-40B4-BE49-F238E27FC236}">
                <a16:creationId xmlns:a16="http://schemas.microsoft.com/office/drawing/2014/main" id="{B5508E2A-1A2B-4A30-B464-86F55D7D82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"/>
          <a:stretch/>
        </p:blipFill>
        <p:spPr bwMode="auto">
          <a:xfrm>
            <a:off x="5249571" y="1615904"/>
            <a:ext cx="8219563" cy="80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74;p23">
            <a:extLst>
              <a:ext uri="{FF2B5EF4-FFF2-40B4-BE49-F238E27FC236}">
                <a16:creationId xmlns:a16="http://schemas.microsoft.com/office/drawing/2014/main" id="{3BBCE8D4-774F-4FDB-B15E-5483CED73886}"/>
              </a:ext>
            </a:extLst>
          </p:cNvPr>
          <p:cNvSpPr txBox="1">
            <a:spLocks/>
          </p:cNvSpPr>
          <p:nvPr/>
        </p:nvSpPr>
        <p:spPr>
          <a:xfrm>
            <a:off x="1111239" y="2973164"/>
            <a:ext cx="3070800" cy="76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chemeClr val="tx1"/>
                </a:solidFill>
                <a:latin typeface="Quicksand" panose="020B0604020202020204" charset="0"/>
              </a:rPr>
              <a:t>We’ve all been there…</a:t>
            </a:r>
          </a:p>
        </p:txBody>
      </p:sp>
      <p:sp>
        <p:nvSpPr>
          <p:cNvPr id="5" name="Google Shape;174;p23">
            <a:extLst>
              <a:ext uri="{FF2B5EF4-FFF2-40B4-BE49-F238E27FC236}">
                <a16:creationId xmlns:a16="http://schemas.microsoft.com/office/drawing/2014/main" id="{24F931DC-98DD-4B11-8545-78C42506CAF8}"/>
              </a:ext>
            </a:extLst>
          </p:cNvPr>
          <p:cNvSpPr txBox="1">
            <a:spLocks/>
          </p:cNvSpPr>
          <p:nvPr/>
        </p:nvSpPr>
        <p:spPr>
          <a:xfrm>
            <a:off x="14597843" y="2973164"/>
            <a:ext cx="4395018" cy="153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chemeClr val="tx1"/>
                </a:solidFill>
                <a:latin typeface="Quicksand" panose="020B0604020202020204" charset="0"/>
              </a:rPr>
              <a:t>It will happen again…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4104B-9ED7-4758-A717-F0A2F3A70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7090" y="8713439"/>
            <a:ext cx="4543425" cy="723900"/>
          </a:xfrm>
          <a:prstGeom prst="rect">
            <a:avLst/>
          </a:prstGeom>
        </p:spPr>
      </p:pic>
      <p:sp>
        <p:nvSpPr>
          <p:cNvPr id="8" name="Google Shape;174;p23">
            <a:extLst>
              <a:ext uri="{FF2B5EF4-FFF2-40B4-BE49-F238E27FC236}">
                <a16:creationId xmlns:a16="http://schemas.microsoft.com/office/drawing/2014/main" id="{FEF32A78-A4D4-4394-AE14-ECB272459340}"/>
              </a:ext>
            </a:extLst>
          </p:cNvPr>
          <p:cNvSpPr txBox="1">
            <a:spLocks/>
          </p:cNvSpPr>
          <p:nvPr/>
        </p:nvSpPr>
        <p:spPr>
          <a:xfrm>
            <a:off x="14865497" y="7134880"/>
            <a:ext cx="4395018" cy="153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chemeClr val="tx1"/>
                </a:solidFill>
                <a:latin typeface="Quicksand" panose="020B0604020202020204" charset="0"/>
              </a:rPr>
              <a:t>A debugger, gets you here faster.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4B5BC678-68F5-4768-83CB-B5BB72AB0EC2}"/>
              </a:ext>
            </a:extLst>
          </p:cNvPr>
          <p:cNvSpPr/>
          <p:nvPr/>
        </p:nvSpPr>
        <p:spPr>
          <a:xfrm>
            <a:off x="10800793" y="6487394"/>
            <a:ext cx="5871989" cy="1969939"/>
          </a:xfrm>
          <a:prstGeom prst="arc">
            <a:avLst>
              <a:gd name="adj1" fmla="val 12988833"/>
              <a:gd name="adj2" fmla="val 21192318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9E323-87D3-4292-B306-713B618839DE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3ACA8-03B6-494A-97AF-3C564956DE23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B4ABE-B03A-4C08-98C3-0F1292B582C5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97BA1-74C3-4CB3-B6E1-96E27A746EC9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0BF3D-CBFA-489D-AAAF-CBEF3CE987A1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D1A305-2E0D-4BAD-9860-911FA76E78D8}"/>
              </a:ext>
            </a:extLst>
          </p:cNvPr>
          <p:cNvGrpSpPr/>
          <p:nvPr/>
        </p:nvGrpSpPr>
        <p:grpSpPr>
          <a:xfrm>
            <a:off x="2204720" y="990600"/>
            <a:ext cx="1116000" cy="69850"/>
            <a:chOff x="1485900" y="2038350"/>
            <a:chExt cx="2266950" cy="76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79F39A-2F4D-441D-B8D0-9C1F4022BC05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47B3CB0-5528-445B-9CDB-210F96E1E913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2B1023-7083-49C6-8884-CFDBEE751939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BF3F7FB-6F24-4A39-83FA-FA761F40C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056" y="1574448"/>
            <a:ext cx="9130333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0" i="1" noProof="1">
                <a:solidFill>
                  <a:srgbClr val="808080"/>
                </a:solidFill>
                <a:latin typeface="Consolas" panose="020B0609020204030204" pitchFamily="49" charset="0"/>
              </a:rPr>
              <a:t># Contents of pyproject.toml.</a:t>
            </a:r>
            <a:endParaRPr lang="en-US" sz="1800" b="0" i="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noProof="1">
              <a:latin typeface="Consolas" panose="020B0609020204030204" pitchFamily="49" charset="0"/>
            </a:endParaRPr>
          </a:p>
          <a:p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[tool.pytest.ini_options]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addopts = </a:t>
            </a:r>
            <a:r>
              <a:rPr lang="en-GB" sz="18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"--strict-markers"</a:t>
            </a:r>
            <a:endParaRPr lang="en-US" sz="1800" b="0" i="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markers = [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"slow: mark slow tests(deselect with '-m </a:t>
            </a:r>
            <a:r>
              <a:rPr lang="en-US" sz="1800" b="1" i="1" noProof="1">
                <a:solidFill>
                  <a:srgbClr val="008000"/>
                </a:solidFill>
                <a:latin typeface="Consolas" panose="020B0609020204030204" pitchFamily="49" charset="0"/>
              </a:rPr>
              <a:t>\"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not slow</a:t>
            </a:r>
            <a:r>
              <a:rPr lang="en-US" sz="1800" b="1" i="1" noProof="1">
                <a:solidFill>
                  <a:srgbClr val="008000"/>
                </a:solidFill>
                <a:latin typeface="Consolas" panose="020B0609020204030204" pitchFamily="49" charset="0"/>
              </a:rPr>
              <a:t>\"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')</a:t>
            </a:r>
            <a:r>
              <a:rPr lang="en-US" sz="1800" b="1" i="1" noProof="1">
                <a:solidFill>
                  <a:srgbClr val="008000"/>
                </a:solidFill>
                <a:latin typeface="Consolas" panose="020B0609020204030204" pitchFamily="49" charset="0"/>
              </a:rPr>
              <a:t> "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532B2E-D87F-4428-93B2-49C49E14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94" y="1590528"/>
            <a:ext cx="9130333" cy="258532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se-FI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pytest</a:t>
            </a:r>
            <a:b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e-FI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time</a:t>
            </a:r>
            <a:b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e-FI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  <a:t>@pytest.mark.slow</a:t>
            </a:r>
            <a:br>
              <a:rPr lang="se-FI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</a:br>
            <a:r>
              <a:rPr lang="se-FI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test_patience():</a:t>
            </a:r>
            <a:b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time.sleep(</a:t>
            </a:r>
            <a:r>
              <a:rPr lang="se-FI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e-FI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se-FI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"patience" </a:t>
            </a:r>
            <a:r>
              <a:rPr lang="se-FI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not in </a:t>
            </a:r>
            <a:r>
              <a:rPr lang="se-FI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"programmer"</a:t>
            </a:r>
            <a:br>
              <a:rPr lang="se-FI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</a:br>
            <a:endParaRPr lang="se-FI" sz="1800" b="1" i="0" noProof="1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BA5A16-5652-4EF0-9855-78F5D4F57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056" y="1570013"/>
            <a:ext cx="9130333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0" i="1" noProof="1">
                <a:solidFill>
                  <a:srgbClr val="808080"/>
                </a:solidFill>
                <a:latin typeface="Consolas" panose="020B0609020204030204" pitchFamily="49" charset="0"/>
              </a:rPr>
              <a:t># Contents of pyproject.toml.</a:t>
            </a:r>
            <a:endParaRPr lang="en-US" sz="1800" b="0" i="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noProof="1">
              <a:latin typeface="Consolas" panose="020B0609020204030204" pitchFamily="49" charset="0"/>
            </a:endParaRPr>
          </a:p>
          <a:p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[tool.pytest.ini_options]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markers = [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"slow: mark slow tests (deselect with '-m </a:t>
            </a:r>
            <a:r>
              <a:rPr lang="en-US" sz="1800" b="1" i="1" noProof="1">
                <a:solidFill>
                  <a:srgbClr val="008000"/>
                </a:solidFill>
                <a:latin typeface="Consolas" panose="020B0609020204030204" pitchFamily="49" charset="0"/>
              </a:rPr>
              <a:t>\"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not slow</a:t>
            </a:r>
            <a:r>
              <a:rPr lang="en-US" sz="1800" b="1" i="1" noProof="1">
                <a:solidFill>
                  <a:srgbClr val="008000"/>
                </a:solidFill>
                <a:latin typeface="Consolas" panose="020B0609020204030204" pitchFamily="49" charset="0"/>
              </a:rPr>
              <a:t>\"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')</a:t>
            </a:r>
            <a:r>
              <a:rPr lang="en-US" sz="1800" b="1" i="1" noProof="1">
                <a:solidFill>
                  <a:srgbClr val="008000"/>
                </a:solidFill>
                <a:latin typeface="Consolas" panose="020B0609020204030204" pitchFamily="49" charset="0"/>
              </a:rPr>
              <a:t> "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1800" b="0" i="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8F928-DB19-460A-9F59-5B87049BC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94" y="4293507"/>
            <a:ext cx="9130333" cy="618630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$ pytest -m "slow" tests/test_marks.py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========================= test session starts =========================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platform win32 -- Python 3.7.11, pytest-6.2.4, py-1.11.0, pluggy-0.13.1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cachedir: tests\.pytest_cache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rootdir: C:\Users\...\testing_for_data_science, configfile: pyproject.toml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plugins: cov-2.9.0, mock-3.6.1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collected 1 item                                             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tests\test_marks.py .                                            [100%]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========================== warnings summary ===========================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tests\test_marks.py:5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  C:\Users\jaspe\Documents\bdr\kennisbank\testing_for_data_science\tests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\test_marks.py:5: PytestUnknownMarkWarning: Unknown pytest.mark.slow - is this a typo?  You can register custom marks to avoid this warning - for details, see https://docs.pytest.org/en/stable/mark.html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    @pytest.mark.slow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-- Docs: https://docs.pytest.org/en/stable/warnings.html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==================== 1 passed, 1 warning in 10.04s ====================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C5875E-0B9B-483C-8F58-9A5B2335F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056" y="4310077"/>
            <a:ext cx="9130333" cy="258532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$ pytest -m "not slow" tests/test_marks.py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========================= test session starts 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platform win32 -- Python 3.7.11, pytest-6.2.4, py-1.11.0, pluggy-0.13.1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cachedir: tests\.pytest_cache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rootdir: C:\...\testing_for_data_science, configfile: pyproject.toml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plugins: cov-2.9.0, mock-3.6.1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collected 1 item / 1 deselected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======================== 1 deselected in 0.02s ========================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6D94D-E2A1-4CC0-BE39-CA2AB0126862}"/>
              </a:ext>
            </a:extLst>
          </p:cNvPr>
          <p:cNvSpPr txBox="1"/>
          <p:nvPr/>
        </p:nvSpPr>
        <p:spPr>
          <a:xfrm>
            <a:off x="10237056" y="1243934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Register marks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9FDDF4-4752-49A0-98B8-97D5C43E4452}"/>
              </a:ext>
            </a:extLst>
          </p:cNvPr>
          <p:cNvSpPr txBox="1"/>
          <p:nvPr/>
        </p:nvSpPr>
        <p:spPr>
          <a:xfrm>
            <a:off x="883194" y="1213802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The example</a:t>
            </a:r>
          </a:p>
        </p:txBody>
      </p:sp>
    </p:spTree>
    <p:extLst>
      <p:ext uri="{BB962C8B-B14F-4D97-AF65-F5344CB8AC3E}">
        <p14:creationId xmlns:p14="http://schemas.microsoft.com/office/powerpoint/2010/main" val="1590590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E29B91-3A39-44DC-93B7-3B74071AB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31" y="6196129"/>
            <a:ext cx="9290119" cy="369331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$ pytest -m "not slow" -rs tests/test_marks.py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========================= test session starts 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platform win32 -- Python 3.7.11, pytest-6.2.4, py-1.11.0, pluggy-0.13.1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cachedir: tests\.pytest_cache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rootdir: C:\...\testing_for_data_science, configfile: pyproject.toml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plugins: cov-2.9.0, mock-3.6.1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collected 2 items / 1 deselected / 1 selected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tests\test_marks.py s                             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======================= short test summary info 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SKIPPED [1] tests\test_marks.py:11: We are not patient.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================== 1 skipped, 1 deselected in 0.01s ===================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30FBDB-5300-41DC-806D-420257BB2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33" y="3753245"/>
            <a:ext cx="9290117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br>
              <a:rPr lang="en-US" sz="1800" noProof="1">
                <a:solidFill>
                  <a:srgbClr val="000000"/>
                </a:solidFill>
              </a:rPr>
            </a:br>
            <a:r>
              <a:rPr lang="en-US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  <a:t>@pytest.mark.skip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noProof="1">
                <a:solidFill>
                  <a:srgbClr val="660099"/>
                </a:solidFill>
                <a:latin typeface="Consolas" panose="020B0609020204030204" pitchFamily="49" charset="0"/>
              </a:rPr>
              <a:t>reason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"We are not patient."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test_patience_again():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time.sleep(</a:t>
            </a:r>
            <a:r>
              <a:rPr lang="en-US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US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"patience"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not in </a:t>
            </a:r>
            <a:r>
              <a:rPr lang="en-US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"programmer"</a:t>
            </a:r>
            <a:br>
              <a:rPr lang="en-US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</a:br>
            <a:endParaRPr lang="en-US" sz="1800" b="1" i="0" noProof="1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361BB8-9605-436B-9DFE-9C723EC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3205" y="3753245"/>
            <a:ext cx="9290117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br>
              <a:rPr lang="en-US" sz="1800" noProof="1">
                <a:solidFill>
                  <a:srgbClr val="000000"/>
                </a:solidFill>
              </a:rPr>
            </a:br>
            <a:r>
              <a:rPr lang="en-US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  <a:t>@pytest.mark.skipif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condition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sys.version_info &gt; (</a:t>
            </a:r>
            <a:r>
              <a:rPr lang="en-US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b="0" i="0" noProof="1">
                <a:solidFill>
                  <a:srgbClr val="660099"/>
                </a:solidFill>
                <a:latin typeface="Consolas" panose="020B0609020204030204" pitchFamily="49" charset="0"/>
              </a:rPr>
              <a:t>reason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"Tests for older python version."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test_for_python2_7():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sys.version_info &lt;= (</a:t>
            </a:r>
            <a:r>
              <a:rPr lang="en-US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800" b="0" i="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4F35EB-28C7-437C-BC2D-0EC6CD6B879F}"/>
              </a:ext>
            </a:extLst>
          </p:cNvPr>
          <p:cNvGrpSpPr/>
          <p:nvPr/>
        </p:nvGrpSpPr>
        <p:grpSpPr>
          <a:xfrm>
            <a:off x="10253205" y="5778989"/>
            <a:ext cx="9291600" cy="1280466"/>
            <a:chOff x="1532447" y="1869273"/>
            <a:chExt cx="7560000" cy="128046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D8A325C-9A92-4956-A114-91D5AFE16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923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test_module.py</a:t>
              </a:r>
              <a:b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pytestmark = pytest.mark.skipif(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condition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D1B4A7-BEDC-44F5-A2C9-E11CB65DD9B0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Skip all tests in a module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ECE8438-E3E9-4F00-A6ED-3F9C41256E4D}"/>
              </a:ext>
            </a:extLst>
          </p:cNvPr>
          <p:cNvSpPr txBox="1"/>
          <p:nvPr/>
        </p:nvSpPr>
        <p:spPr>
          <a:xfrm>
            <a:off x="10251722" y="3365609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Skip conditionally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EABA8-03D9-4D69-9FC6-AF55C5F86471}"/>
              </a:ext>
            </a:extLst>
          </p:cNvPr>
          <p:cNvSpPr txBox="1"/>
          <p:nvPr/>
        </p:nvSpPr>
        <p:spPr>
          <a:xfrm>
            <a:off x="760450" y="3336164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The example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D8DB31-A781-458B-BDF8-C76D4655E5FD}"/>
              </a:ext>
            </a:extLst>
          </p:cNvPr>
          <p:cNvSpPr txBox="1"/>
          <p:nvPr/>
        </p:nvSpPr>
        <p:spPr>
          <a:xfrm>
            <a:off x="760450" y="1961405"/>
            <a:ext cx="1868240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 dirty="0">
                <a:latin typeface="Quicksand" panose="020B0604020202020204" charset="0"/>
              </a:rPr>
              <a:t>skip</a:t>
            </a:r>
          </a:p>
          <a:p>
            <a:r>
              <a:rPr lang="en-GB" sz="2000" dirty="0">
                <a:latin typeface="Quicksand" panose="020B0604020202020204" charset="0"/>
              </a:rPr>
              <a:t>For whatever reason or based on some condition.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3532B7-BE81-499F-8998-4E93018A5536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2F91EF-6F88-45EE-BA82-0E3A1300A38F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79753B-1DAA-47C4-A68E-4C03DDFD7F92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3D8212-B9BF-47DA-A774-8D030C0F7AC5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B81344-C674-426E-9439-D858BB0BFE5B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E97B6F-D00B-4CAC-A8A2-D801DAA2F1A7}"/>
              </a:ext>
            </a:extLst>
          </p:cNvPr>
          <p:cNvGrpSpPr/>
          <p:nvPr/>
        </p:nvGrpSpPr>
        <p:grpSpPr>
          <a:xfrm>
            <a:off x="2204720" y="990600"/>
            <a:ext cx="1116000" cy="69850"/>
            <a:chOff x="1485900" y="2038350"/>
            <a:chExt cx="2266950" cy="762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2BF283-7DE8-41D4-9C6B-B47B5136F1AB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78263D0-C4BF-4909-8661-BF71F79C5C4D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8E2B6C6-B7B6-4BA1-97DD-63F5B9E0210C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82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6" grpId="0" animBg="1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4A40FA-0C57-4A98-8F3A-25425B418F1B}"/>
              </a:ext>
            </a:extLst>
          </p:cNvPr>
          <p:cNvGrpSpPr/>
          <p:nvPr/>
        </p:nvGrpSpPr>
        <p:grpSpPr>
          <a:xfrm>
            <a:off x="374851" y="3901272"/>
            <a:ext cx="9291600" cy="2665460"/>
            <a:chOff x="1532447" y="1869273"/>
            <a:chExt cx="7560000" cy="2665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E29B91-3A39-44DC-93B7-3B74071AB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308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@pytest.mark.xfail</a:t>
              </a:r>
              <a:b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</a:b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test_predict_fortune():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future = </a:t>
              </a:r>
              <a:r>
                <a:rPr lang="en-US" sz="1800" u="wavy" dirty="0" err="1">
                  <a:uFill>
                    <a:solidFill>
                      <a:schemeClr val="accent2"/>
                    </a:solidFill>
                  </a:uFill>
                  <a:latin typeface="Consolas" panose="020B0609020204030204" pitchFamily="49" charset="0"/>
                </a:rPr>
                <a:t>predict_future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person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"Jasper"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  </a:t>
              </a: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not implemented</a:t>
              </a:r>
              <a:b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future == 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"good"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2113BC-AD12-45E1-BA52-0A5721F451D5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example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A86E70-1B39-41E9-A209-84263A951FCF}"/>
              </a:ext>
            </a:extLst>
          </p:cNvPr>
          <p:cNvGrpSpPr/>
          <p:nvPr/>
        </p:nvGrpSpPr>
        <p:grpSpPr>
          <a:xfrm>
            <a:off x="10294200" y="3901272"/>
            <a:ext cx="9291600" cy="2665460"/>
            <a:chOff x="1532447" y="1869273"/>
            <a:chExt cx="7560000" cy="2665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5AACAA-E17F-439B-8AC7-DB5403B06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308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@pytest.mark.xfail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"Not implemented"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raises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NameError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run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strict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test_predict_fortune():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future = </a:t>
              </a:r>
              <a:r>
                <a:rPr lang="en-US" sz="1800" b="0" i="0" u="wavy" noProof="1">
                  <a:solidFill>
                    <a:srgbClr val="000000"/>
                  </a:solidFill>
                  <a:uFill>
                    <a:solidFill>
                      <a:schemeClr val="accent2"/>
                    </a:solidFill>
                  </a:uFill>
                  <a:latin typeface="Consolas" panose="020B0609020204030204" pitchFamily="49" charset="0"/>
                </a:rPr>
                <a:t>predict_future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person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"Jasper"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future == 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"good"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D1C436-A2CF-4594-AE23-EFE365389E7D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The example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90E0D9F-300F-41B4-AF78-BA2685423BF7}"/>
              </a:ext>
            </a:extLst>
          </p:cNvPr>
          <p:cNvSpPr txBox="1"/>
          <p:nvPr/>
        </p:nvSpPr>
        <p:spPr>
          <a:xfrm>
            <a:off x="374849" y="1962732"/>
            <a:ext cx="1868240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 dirty="0" err="1">
                <a:latin typeface="Quicksand" panose="020B0604020202020204" charset="0"/>
              </a:rPr>
              <a:t>Xfail</a:t>
            </a:r>
            <a:endParaRPr lang="en-GB" sz="2000" b="1" dirty="0">
              <a:latin typeface="Quicksand" panose="020B0604020202020204" charset="0"/>
            </a:endParaRPr>
          </a:p>
          <a:p>
            <a:r>
              <a:rPr lang="en-GB" sz="2000" dirty="0">
                <a:latin typeface="Quicksand" panose="020B0604020202020204" charset="0"/>
              </a:rPr>
              <a:t>Mark tests that are expected to fail, for instance if a feature isn’t implemented yet. If it passes nevertheless it’s called an </a:t>
            </a:r>
            <a:r>
              <a:rPr lang="en-GB" sz="2000" u="sng" dirty="0" err="1">
                <a:latin typeface="Quicksand" panose="020B0604020202020204" charset="0"/>
              </a:rPr>
              <a:t>xpass</a:t>
            </a:r>
            <a:r>
              <a:rPr lang="en-GB" sz="2000" dirty="0">
                <a:latin typeface="Quicksand" panose="020B0604020202020204" charset="0"/>
              </a:rPr>
              <a:t> but this is ignored by default.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6E5B05-EF26-448A-B7FE-F8F067CCD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49" y="6724468"/>
            <a:ext cx="9291600" cy="34163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$ pytest tests/test_marks_xfail.py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========================= test session starts ==========================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platform win32 -- Python 3.7.11, pytest-6.2.4, py-1.11.0, pluggy-0.13.1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cachedir: tests\.pytest_cache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rootdir: C:\...\testing_for_data_science, configfile: pyproject.toml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plugins: cov-2.9.0, mock-3.6.1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collected 1 item                                             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tests\test_marks_xfail.py x                                       [100%]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========================== 1 xfailed in 0.04s ==========================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F248E-A957-47D2-811D-C8EB7E48C728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744588-A766-43DB-9B07-2134C7C2D21B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023743-B985-4043-B9D6-96B10FC68A46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4C59C9-3AF9-4F39-8551-78750F69B085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E3C302-4732-424D-8A88-78EEBFFFEDDA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BCB005-51B6-4500-A831-4D9284BE10E1}"/>
              </a:ext>
            </a:extLst>
          </p:cNvPr>
          <p:cNvGrpSpPr/>
          <p:nvPr/>
        </p:nvGrpSpPr>
        <p:grpSpPr>
          <a:xfrm>
            <a:off x="2204720" y="990600"/>
            <a:ext cx="1116000" cy="69850"/>
            <a:chOff x="1485900" y="2038350"/>
            <a:chExt cx="2266950" cy="762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59B1A6-9BB2-4669-B8A4-8AF4E59E6A57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FCDE61-CC01-4B92-9303-7CDDE6AEF4D8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9B6C58-F472-4F81-9396-17D2C667B3E9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13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4A40FA-0C57-4A98-8F3A-25425B418F1B}"/>
              </a:ext>
            </a:extLst>
          </p:cNvPr>
          <p:cNvGrpSpPr/>
          <p:nvPr/>
        </p:nvGrpSpPr>
        <p:grpSpPr>
          <a:xfrm>
            <a:off x="810279" y="2145043"/>
            <a:ext cx="9291601" cy="4327454"/>
            <a:chOff x="1532446" y="1869273"/>
            <a:chExt cx="7560001" cy="43274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E29B91-3A39-44DC-93B7-3B74071AB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6" y="2226409"/>
              <a:ext cx="7214628" cy="39703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Filter tests on marks with ```pytest –m </a:t>
              </a:r>
              <a:r>
                <a:rPr lang="en-US" alt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slow</a:t>
              </a:r>
              <a:r>
                <a:rPr lang="en-US" alt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```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Display all registerd markers with ```pytest ––markers</a:t>
              </a: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```</a:t>
              </a:r>
              <a:endParaRPr lang="se-FI" sz="1800" b="0" i="0" noProof="1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se-FI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@pytest.mark.slow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se-FI" sz="1800" noProof="1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i="1" noProof="1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Markers with additional functionality</a:t>
              </a:r>
              <a:endParaRPr lang="se-FI" sz="1800" i="1" noProof="1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@pytest.mark.skip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@pytest.mark.skipif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condition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...,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kumimoji="0" lang="se-FI" altLang="en-US" sz="180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@pytest.mark.xfail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"Not implemented"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noProof="1">
                  <a:latin typeface="Consolas" panose="020B0609020204030204" pitchFamily="49" charset="0"/>
                </a:rPr>
                <a:t>		   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raises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NameError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run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strict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On module level</a:t>
              </a:r>
              <a:b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pytestmark = pytest.mark.skipif(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condition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2113BC-AD12-45E1-BA52-0A5721F451D5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Marks summary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B249DD3-9C55-4F02-A87E-337F581DAE3A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F9C62A-D342-4542-9E1A-FC9DA2831C1B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555FB1-2EFE-4077-809A-45AA60A3AC27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D07877-89E5-4D21-A75C-DBDC0372E2F0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63597-628E-4873-8060-709E47EBDC8E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26775E-83F3-4A1D-AFCF-56357F10C7D6}"/>
              </a:ext>
            </a:extLst>
          </p:cNvPr>
          <p:cNvGrpSpPr/>
          <p:nvPr/>
        </p:nvGrpSpPr>
        <p:grpSpPr>
          <a:xfrm>
            <a:off x="2204720" y="990600"/>
            <a:ext cx="1116000" cy="69850"/>
            <a:chOff x="1485900" y="2038350"/>
            <a:chExt cx="2266950" cy="762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14B550-8C96-4CE8-B058-42F43807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3435DE8-A668-46F5-A685-ED18B3A22662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A4BAF0-2F70-4725-B1D7-407D5DDC4B2A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310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B216FD82-96E6-4680-A405-B8A0240E9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474" y="3129041"/>
            <a:ext cx="7560000" cy="5355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contents of test_employee.py</a:t>
            </a:r>
            <a:b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src.data_model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pytest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  <a:t>@pytest.fixture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"session"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test_employee_name(employee_anna):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employee_anna.name ==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test_employee_give_birthday(employee_anna):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initial_age = employee_anna.age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employee_anna.give_birthday()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employee_anna.age == initial_age +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7E69138-6CD9-4D22-9B29-5BE4C336E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474" y="3129041"/>
            <a:ext cx="7560000" cy="5355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contents of test_employee.py</a:t>
            </a:r>
            <a:b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src.data_model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pytest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  <a:t>@pytest.fixture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"session"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autouse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test_employee_name():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employee_anna.name ==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test_employee_give_birthday():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initial_age = employee_anna.age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employee_anna.give_birthday()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employee_anna.age == initial_age +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B4CBDDE-AC13-48BB-800F-58819AF1C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474" y="3136673"/>
            <a:ext cx="7560000" cy="5355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contents of test_employee.py</a:t>
            </a:r>
            <a:b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src.data_model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pytest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  <a:t>@pytest.fixture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test_employee_name(employee_anna):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employee_anna.name ==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test_employee_give_birthday(employee_anna):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initial_age = employee_anna.age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employee_anna.give_birthday()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employee_anna.age == initial_age +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7A345E9-6FB7-47D4-9A50-E356F3A13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3129041"/>
            <a:ext cx="7560000" cy="452431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contents of test_employee.py</a:t>
            </a:r>
            <a:b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src.data_model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pytest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test_employee_name():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employee_anna = Employee(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employee_anna.name ==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test_employee_give_birthday():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age =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37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 = Employee(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=age)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employee_anna.give_birthday()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employee_anna.age == age +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noProof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08FE1D-2BC2-4C0C-9A1C-058CA6350A64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14D8D-8CE8-4AB9-8E0B-C30C5AF28A59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BB4050-5BC6-47AA-B758-8CAFA31D30B0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D3F741-6B58-4017-9F3C-C78E5E3EA301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D8A969-B0F1-4382-A223-DF9C6C73BBE1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A47B9F-CECE-4141-9181-4D6382465863}"/>
              </a:ext>
            </a:extLst>
          </p:cNvPr>
          <p:cNvGrpSpPr/>
          <p:nvPr/>
        </p:nvGrpSpPr>
        <p:grpSpPr>
          <a:xfrm>
            <a:off x="4795520" y="990600"/>
            <a:ext cx="1476000" cy="69850"/>
            <a:chOff x="1485900" y="2038350"/>
            <a:chExt cx="2266950" cy="762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1D433A-6194-4452-8103-BF02AF5BB9DA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594D0A-DFD3-46BA-B281-73122C0FB144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DE2238-CD9A-4294-80F5-42ED5B278DCB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75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4" grpId="0" animBg="1"/>
      <p:bldP spid="14" grpId="1" animBg="1"/>
      <p:bldP spid="12" grpId="0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1629DD-AA78-4322-927A-A0AF7E214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527" y="2219821"/>
            <a:ext cx="7560000" cy="64633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contents of test_append.py</a:t>
            </a:r>
            <a:b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pytest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  <a:t>@pytest.fixture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first_entry():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"a"</a:t>
            </a: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  <a:t>@pytest.fixture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  <a:t>@pytest.fixture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append_first(order, first_entry):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order.append(first_entry)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test_append(append_first, order, first_entry):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append_first == [first_entry]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 == [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 == []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7FA49E-33F4-4498-9F12-8F0561ADE1C6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FB04DC-B7D7-4FD8-9EA1-F4F095794BBF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82CAF0-DB57-4FE0-9D29-BE3D8EC28B04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8C079-1C79-4486-9CDE-98F1C14A920D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9F9242-D04B-4B3F-AA56-3E9DB0D33DAF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5582E5-5036-4E55-81BE-F06ED331334E}"/>
              </a:ext>
            </a:extLst>
          </p:cNvPr>
          <p:cNvGrpSpPr/>
          <p:nvPr/>
        </p:nvGrpSpPr>
        <p:grpSpPr>
          <a:xfrm>
            <a:off x="4795520" y="990600"/>
            <a:ext cx="1476000" cy="69850"/>
            <a:chOff x="1485900" y="2038350"/>
            <a:chExt cx="2266950" cy="762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0B6C57E-F3DC-4DDA-8964-E51234BF6A3B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BAB9CAA-356E-47EF-B9FF-25DACC351DAB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7F79FE-B860-41BF-A51B-B0A5118D59E3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0FBEE1-2C51-4D6B-9096-30C4F6544A6D}"/>
              </a:ext>
            </a:extLst>
          </p:cNvPr>
          <p:cNvSpPr txBox="1"/>
          <p:nvPr/>
        </p:nvSpPr>
        <p:spPr>
          <a:xfrm>
            <a:off x="2172527" y="1850608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Fixtures requesting (same) fixtures</a:t>
            </a:r>
          </a:p>
        </p:txBody>
      </p:sp>
    </p:spTree>
    <p:extLst>
      <p:ext uri="{BB962C8B-B14F-4D97-AF65-F5344CB8AC3E}">
        <p14:creationId xmlns:p14="http://schemas.microsoft.com/office/powerpoint/2010/main" val="94408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BFBD6A-28D3-425B-B59F-78472911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216" y="1521700"/>
            <a:ext cx="9542014" cy="563231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$ pytest -s tests/test_setup_teardown.py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========================== test session starts 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platform win32 -- Python 3.7.11, pytest-6.2.4, py-1.11.0, pluggy-0.13.1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cachedir: tests\.pytest_cache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rootdir: C:\...\testing_for_data_science, configfile: pyproject.toml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plugins: cov-2.9.0, mock-3.6.1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collected 3 items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tests\test_fixtures.py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SETUP fixture_0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RUN test0 with fixture_0: string_0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TEARDOWN fixture_0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SETUP fixture_1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RUN test1 with fixture_1: string_1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SETUP fixture_0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RUN test2 with fixture_0: string_0 and fixture_1: string_1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TEARDOWN fixture_0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TEARDOWN fixture_1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=========================== 3 passed in 0.04s ============================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13508B-25A3-44A6-B4B1-CDFC68DD1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182" y="1975442"/>
            <a:ext cx="7759263" cy="8402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0" i="1" noProof="1">
                <a:solidFill>
                  <a:srgbClr val="808080"/>
                </a:solidFill>
                <a:latin typeface="Consolas" panose="020B0609020204030204" pitchFamily="49" charset="0"/>
              </a:rPr>
              <a:t># contents of test_setup_teardown.py</a:t>
            </a:r>
            <a:br>
              <a:rPr lang="en-GB" sz="1800" b="0" i="1" noProof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pytest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  <a:t>@pytest.fixture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noProof="1">
                <a:solidFill>
                  <a:srgbClr val="660099"/>
                </a:solidFill>
                <a:latin typeface="Consolas" panose="020B0609020204030204" pitchFamily="49" charset="0"/>
              </a:rPr>
              <a:t>scope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"function"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fixture_0():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"SETUP fixture_0"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yield 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"string_0"</a:t>
            </a:r>
            <a:b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"TEARDOWN fixture_0"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  <a:t>@pytest.fixture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noProof="1">
                <a:solidFill>
                  <a:srgbClr val="660099"/>
                </a:solidFill>
                <a:latin typeface="Consolas" panose="020B0609020204030204" pitchFamily="49" charset="0"/>
              </a:rPr>
              <a:t>scope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"module"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fixture_1():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"SETUP fixture_1"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yield 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"string_1"</a:t>
            </a:r>
            <a:b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"TEARDOWN fixture_1"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test_0(fixture_0):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f"RUN test0, f_0: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fixture_0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test_1(fixture_1):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f"RUN test1, f_1: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fixture_1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test_2(fixture_0, fixture_1):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f"RUN test2, f_0: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fixture_0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, f_1: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fixture_1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1800" noProof="1">
              <a:latin typeface="Consolas" panose="020B0609020204030204" pitchFamily="49" charset="0"/>
            </a:endParaRPr>
          </a:p>
          <a:p>
            <a:endParaRPr lang="en-GB" sz="1800" b="0" i="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DC257-E0FD-4D9C-9F9C-6C8F76FC0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2050" y="7799197"/>
            <a:ext cx="7395292" cy="258532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  <a:t>@pytest.fixture</a:t>
            </a:r>
            <a:br>
              <a:rPr lang="en-US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</a:b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receiving_user(mail_admin, request):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user = mail_admin.create_user()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delete_user():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    mail_admin.delete_user(user)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request.addfinalizer(delete_user)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C4DC7-A857-4B2E-A76D-E8050344C76F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AE55D2-1728-4B01-A2FD-E7777C938A01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4C812F-9C71-4A17-9D51-79F5FC5DCBCE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C3FF5-C3E5-489C-AE83-4DE70BF18C05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12829-5102-42A5-93DE-E9A38E66FFC1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0BBBBC-38D5-41B2-BF04-E947ED712C60}"/>
              </a:ext>
            </a:extLst>
          </p:cNvPr>
          <p:cNvGrpSpPr/>
          <p:nvPr/>
        </p:nvGrpSpPr>
        <p:grpSpPr>
          <a:xfrm>
            <a:off x="4795520" y="990600"/>
            <a:ext cx="1476000" cy="69850"/>
            <a:chOff x="1485900" y="2038350"/>
            <a:chExt cx="2266950" cy="762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3ACE5A4-6D58-47BA-8A74-938CF505DAF3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C94D04-8513-40BD-BD65-9665B9A46C65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6819213-3E40-4589-BA75-F9F9190EC316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24F437A-E94B-41C1-9D82-B7B8E86B406D}"/>
              </a:ext>
            </a:extLst>
          </p:cNvPr>
          <p:cNvSpPr txBox="1"/>
          <p:nvPr/>
        </p:nvSpPr>
        <p:spPr>
          <a:xfrm>
            <a:off x="10031216" y="7427188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Possible but not desirable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7AE5A6-D90C-4623-B6C3-9A39F457BDB7}"/>
              </a:ext>
            </a:extLst>
          </p:cNvPr>
          <p:cNvSpPr txBox="1"/>
          <p:nvPr/>
        </p:nvSpPr>
        <p:spPr>
          <a:xfrm>
            <a:off x="1625720" y="1606334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Dependency tree</a:t>
            </a:r>
          </a:p>
        </p:txBody>
      </p:sp>
    </p:spTree>
    <p:extLst>
      <p:ext uri="{BB962C8B-B14F-4D97-AF65-F5344CB8AC3E}">
        <p14:creationId xmlns:p14="http://schemas.microsoft.com/office/powerpoint/2010/main" val="98578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0" grpId="0"/>
    </p:bldLst>
  </p:timing>
</p:sld>
</file>

<file path=ppt/theme/theme1.xml><?xml version="1.0" encoding="utf-8"?>
<a:theme xmlns:a="http://schemas.openxmlformats.org/drawingml/2006/main" name="BDR Theme">
  <a:themeElements>
    <a:clrScheme name="Custom 1">
      <a:dk1>
        <a:srgbClr val="0C2749"/>
      </a:dk1>
      <a:lt1>
        <a:srgbClr val="FFFFFF"/>
      </a:lt1>
      <a:dk2>
        <a:srgbClr val="0C2749"/>
      </a:dk2>
      <a:lt2>
        <a:srgbClr val="ECF1F3"/>
      </a:lt2>
      <a:accent1>
        <a:srgbClr val="00B9AD"/>
      </a:accent1>
      <a:accent2>
        <a:srgbClr val="EE2F53"/>
      </a:accent2>
      <a:accent3>
        <a:srgbClr val="0C2749"/>
      </a:accent3>
      <a:accent4>
        <a:srgbClr val="00B9AD"/>
      </a:accent4>
      <a:accent5>
        <a:srgbClr val="EE2F53"/>
      </a:accent5>
      <a:accent6>
        <a:srgbClr val="0C2749"/>
      </a:accent6>
      <a:hlink>
        <a:srgbClr val="EE2F53"/>
      </a:hlink>
      <a:folHlink>
        <a:srgbClr val="BE24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14231</TotalTime>
  <Words>5553</Words>
  <Application>Microsoft Office PowerPoint</Application>
  <PresentationFormat>Custom</PresentationFormat>
  <Paragraphs>540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Abadi</vt:lpstr>
      <vt:lpstr>Consolas</vt:lpstr>
      <vt:lpstr>Quicksand</vt:lpstr>
      <vt:lpstr>Arial</vt:lpstr>
      <vt:lpstr>Calibri</vt:lpstr>
      <vt:lpstr>Muli</vt:lpstr>
      <vt:lpstr>BDR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last thing…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Jasper Derikx - External</cp:lastModifiedBy>
  <cp:revision>10</cp:revision>
  <dcterms:modified xsi:type="dcterms:W3CDTF">2022-03-24T22:26:06Z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c2282f-a952-4781-b943-52f7eb0fad02_Enabled">
    <vt:lpwstr>true</vt:lpwstr>
  </property>
  <property fmtid="{D5CDD505-2E9C-101B-9397-08002B2CF9AE}" pid="3" name="MSIP_Label_03c2282f-a952-4781-b943-52f7eb0fad02_SetDate">
    <vt:lpwstr>2022-03-01T14:08:18Z</vt:lpwstr>
  </property>
  <property fmtid="{D5CDD505-2E9C-101B-9397-08002B2CF9AE}" pid="4" name="MSIP_Label_03c2282f-a952-4781-b943-52f7eb0fad02_Method">
    <vt:lpwstr>Privileged</vt:lpwstr>
  </property>
  <property fmtid="{D5CDD505-2E9C-101B-9397-08002B2CF9AE}" pid="5" name="MSIP_Label_03c2282f-a952-4781-b943-52f7eb0fad02_Name">
    <vt:lpwstr>Public</vt:lpwstr>
  </property>
  <property fmtid="{D5CDD505-2E9C-101B-9397-08002B2CF9AE}" pid="6" name="MSIP_Label_03c2282f-a952-4781-b943-52f7eb0fad02_SiteId">
    <vt:lpwstr>a6b169f1-592b-4329-8f33-8db8903003c7</vt:lpwstr>
  </property>
  <property fmtid="{D5CDD505-2E9C-101B-9397-08002B2CF9AE}" pid="7" name="MSIP_Label_03c2282f-a952-4781-b943-52f7eb0fad02_ActionId">
    <vt:lpwstr>4fdf79fc-9003-48a3-9ad2-2db9e3f7ab1e</vt:lpwstr>
  </property>
  <property fmtid="{D5CDD505-2E9C-101B-9397-08002B2CF9AE}" pid="8" name="MSIP_Label_03c2282f-a952-4781-b943-52f7eb0fad02_ContentBits">
    <vt:lpwstr>0</vt:lpwstr>
  </property>
</Properties>
</file>