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4"/>
  </p:notesMasterIdLst>
  <p:handoutMasterIdLst>
    <p:handoutMasterId r:id="rId15"/>
  </p:handoutMasterIdLst>
  <p:sldIdLst>
    <p:sldId id="258" r:id="rId4"/>
    <p:sldId id="264" r:id="rId5"/>
    <p:sldId id="298" r:id="rId6"/>
    <p:sldId id="265" r:id="rId7"/>
    <p:sldId id="296" r:id="rId8"/>
    <p:sldId id="295" r:id="rId9"/>
    <p:sldId id="286" r:id="rId10"/>
    <p:sldId id="266" r:id="rId11"/>
    <p:sldId id="297" r:id="rId12"/>
    <p:sldId id="273" r:id="rId13"/>
  </p:sldIdLst>
  <p:sldSz cx="12192000" cy="6858000"/>
  <p:notesSz cx="6858000" cy="9144000"/>
  <p:custDataLst>
    <p:tags r:id="rId1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5759" autoAdjust="0"/>
  </p:normalViewPr>
  <p:slideViewPr>
    <p:cSldViewPr>
      <p:cViewPr>
        <p:scale>
          <a:sx n="81" d="100"/>
          <a:sy n="81" d="100"/>
        </p:scale>
        <p:origin x="451" y="11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12/09/2018</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12/09/2018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8"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4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2"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0"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7"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Molveno</a:t>
            </a:r>
            <a:r>
              <a:rPr lang="en-US" dirty="0"/>
              <a:t> Resort: Restaurant Application</a:t>
            </a:r>
            <a:br>
              <a:rPr lang="en-US" dirty="0"/>
            </a:br>
            <a:r>
              <a:rPr lang="en-US" dirty="0"/>
              <a:t>Project planning/approval</a:t>
            </a:r>
            <a:endParaRPr lang="en-GB" dirty="0"/>
          </a:p>
        </p:txBody>
      </p:sp>
      <p:sp>
        <p:nvSpPr>
          <p:cNvPr id="5" name="Subtitle 4"/>
          <p:cNvSpPr>
            <a:spLocks noGrp="1"/>
          </p:cNvSpPr>
          <p:nvPr>
            <p:ph type="subTitle" idx="1"/>
          </p:nvPr>
        </p:nvSpPr>
        <p:spPr/>
        <p:txBody>
          <a:bodyPr/>
          <a:lstStyle/>
          <a:p>
            <a:r>
              <a:rPr lang="nl-NL" dirty="0"/>
              <a:t>Reykjavikplein 1 Utrecht,</a:t>
            </a:r>
            <a:r>
              <a:rPr lang="en-US" dirty="0"/>
              <a:t> 14-09-2018, Team Capricornus</a:t>
            </a:r>
          </a:p>
          <a:p>
            <a:endParaRPr lang="en-GB"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Team Capricornus</a:t>
            </a:r>
            <a:br>
              <a:rPr lang="en-US" dirty="0"/>
            </a:br>
            <a:r>
              <a:rPr lang="en-US" i="1" dirty="0" err="1"/>
              <a:t>Voorstelronde</a:t>
            </a:r>
            <a:endParaRPr lang="en-GB" i="1" dirty="0"/>
          </a:p>
        </p:txBody>
      </p:sp>
      <p:sp>
        <p:nvSpPr>
          <p:cNvPr id="5" name="Text Placeholder 4"/>
          <p:cNvSpPr>
            <a:spLocks noGrp="1"/>
          </p:cNvSpPr>
          <p:nvPr>
            <p:ph type="body" sz="quarter" idx="10"/>
          </p:nvPr>
        </p:nvSpPr>
        <p:spPr/>
        <p:txBody>
          <a:bodyPr/>
          <a:lstStyle/>
          <a:p>
            <a:pPr lvl="1"/>
            <a:r>
              <a:rPr lang="en-US" dirty="0"/>
              <a:t>Remco De </a:t>
            </a:r>
            <a:r>
              <a:rPr lang="en-US" dirty="0" err="1"/>
              <a:t>Koeijer</a:t>
            </a:r>
            <a:endParaRPr lang="en-US" dirty="0"/>
          </a:p>
          <a:p>
            <a:pPr lvl="1"/>
            <a:r>
              <a:rPr lang="en-US" dirty="0"/>
              <a:t>Jeroen Hagen</a:t>
            </a:r>
          </a:p>
          <a:p>
            <a:pPr lvl="1"/>
            <a:r>
              <a:rPr lang="en-US" dirty="0"/>
              <a:t>Youssef Jabbar</a:t>
            </a:r>
          </a:p>
          <a:p>
            <a:pPr lvl="1"/>
            <a:r>
              <a:rPr lang="en-US" dirty="0"/>
              <a:t>Hans van </a:t>
            </a:r>
            <a:r>
              <a:rPr lang="en-US" dirty="0" err="1"/>
              <a:t>Os</a:t>
            </a:r>
            <a:r>
              <a:rPr lang="en-US" dirty="0"/>
              <a:t> </a:t>
            </a:r>
          </a:p>
          <a:p>
            <a:pPr lvl="1"/>
            <a:r>
              <a:rPr lang="en-US" dirty="0"/>
              <a:t>Jasper Fennet</a:t>
            </a:r>
          </a:p>
          <a:p>
            <a:endParaRPr lang="nl-NL" dirty="0"/>
          </a:p>
        </p:txBody>
      </p:sp>
      <p:sp>
        <p:nvSpPr>
          <p:cNvPr id="3" name="Flowchart: Process 2">
            <a:extLst>
              <a:ext uri="{FF2B5EF4-FFF2-40B4-BE49-F238E27FC236}">
                <a16:creationId xmlns:a16="http://schemas.microsoft.com/office/drawing/2014/main" id="{B0A7B2A8-3621-4A9D-9AA1-609CC0C6C8D6}"/>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nl-NL" dirty="0"/>
              <a:t>Inhoudsopgave</a:t>
            </a:r>
            <a:br>
              <a:rPr lang="en-US" dirty="0"/>
            </a:br>
            <a:endParaRPr lang="en-GB" dirty="0"/>
          </a:p>
        </p:txBody>
      </p:sp>
      <p:sp>
        <p:nvSpPr>
          <p:cNvPr id="5" name="Text Placeholder 4"/>
          <p:cNvSpPr>
            <a:spLocks noGrp="1"/>
          </p:cNvSpPr>
          <p:nvPr>
            <p:ph type="body" sz="quarter" idx="10"/>
          </p:nvPr>
        </p:nvSpPr>
        <p:spPr/>
        <p:txBody>
          <a:bodyPr/>
          <a:lstStyle/>
          <a:p>
            <a:pPr lvl="1"/>
            <a:r>
              <a:rPr lang="nl-NL" dirty="0"/>
              <a:t>Voorstelronde</a:t>
            </a:r>
          </a:p>
          <a:p>
            <a:pPr lvl="1"/>
            <a:r>
              <a:rPr lang="nl-NL" dirty="0"/>
              <a:t>Globale Scope project</a:t>
            </a:r>
          </a:p>
          <a:p>
            <a:pPr lvl="1"/>
            <a:r>
              <a:rPr lang="nl-NL" dirty="0"/>
              <a:t>Werkwijze software ontwikkeling Capgemini</a:t>
            </a:r>
          </a:p>
          <a:p>
            <a:pPr lvl="1"/>
            <a:r>
              <a:rPr lang="nl-NL" dirty="0"/>
              <a:t>Bespreken vervolgcontact.</a:t>
            </a:r>
          </a:p>
          <a:p>
            <a:pPr lvl="1"/>
            <a:r>
              <a:rPr lang="nl-NL" dirty="0"/>
              <a:t>Vragen</a:t>
            </a:r>
          </a:p>
          <a:p>
            <a:pPr lvl="1"/>
            <a:endParaRPr lang="en-US" dirty="0"/>
          </a:p>
          <a:p>
            <a:endParaRPr lang="nl-NL" dirty="0"/>
          </a:p>
        </p:txBody>
      </p:sp>
      <p:sp>
        <p:nvSpPr>
          <p:cNvPr id="6" name="Flowchart: Process 5">
            <a:extLst>
              <a:ext uri="{FF2B5EF4-FFF2-40B4-BE49-F238E27FC236}">
                <a16:creationId xmlns:a16="http://schemas.microsoft.com/office/drawing/2014/main" id="{EB125225-6102-462B-B8B0-18939214916E}"/>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012124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 project</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pic>
        <p:nvPicPr>
          <p:cNvPr id="12" name="Graphic 11">
            <a:extLst>
              <a:ext uri="{FF2B5EF4-FFF2-40B4-BE49-F238E27FC236}">
                <a16:creationId xmlns:a16="http://schemas.microsoft.com/office/drawing/2014/main" id="{1B28A998-0200-4A3F-9453-CFDF102B84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36712"/>
            <a:ext cx="8875059" cy="6858000"/>
          </a:xfrm>
          <a:prstGeom prst="rect">
            <a:avLst/>
          </a:prstGeom>
        </p:spPr>
      </p:pic>
      <p:sp>
        <p:nvSpPr>
          <p:cNvPr id="13" name="Flowchart: Process 12">
            <a:extLst>
              <a:ext uri="{FF2B5EF4-FFF2-40B4-BE49-F238E27FC236}">
                <a16:creationId xmlns:a16="http://schemas.microsoft.com/office/drawing/2014/main" id="{88FBA37E-DA59-4EAF-8908-B7217F00BDE0}"/>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pPr lvl="1">
              <a:buNone/>
            </a:pPr>
            <a:endParaRPr lang="en-US" dirty="0"/>
          </a:p>
          <a:p>
            <a:endParaRPr lang="en-GB" dirty="0"/>
          </a:p>
        </p:txBody>
      </p:sp>
      <p:pic>
        <p:nvPicPr>
          <p:cNvPr id="9" name="Graphic 8">
            <a:extLst>
              <a:ext uri="{FF2B5EF4-FFF2-40B4-BE49-F238E27FC236}">
                <a16:creationId xmlns:a16="http://schemas.microsoft.com/office/drawing/2014/main" id="{874CA690-1253-4734-A10E-8BB33077BB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36712"/>
            <a:ext cx="8875059" cy="6858000"/>
          </a:xfrm>
          <a:prstGeom prst="rect">
            <a:avLst/>
          </a:prstGeom>
        </p:spPr>
      </p:pic>
      <p:sp>
        <p:nvSpPr>
          <p:cNvPr id="10" name="Flowchart: Process 9">
            <a:extLst>
              <a:ext uri="{FF2B5EF4-FFF2-40B4-BE49-F238E27FC236}">
                <a16:creationId xmlns:a16="http://schemas.microsoft.com/office/drawing/2014/main" id="{9566D440-17C2-414A-BEA0-79F07854B25D}"/>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06051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project scope project</a:t>
            </a:r>
            <a:br>
              <a:rPr lang="en-US" dirty="0"/>
            </a:br>
            <a:r>
              <a:rPr lang="en-US" i="1" dirty="0"/>
              <a:t>Resort </a:t>
            </a:r>
            <a:r>
              <a:rPr lang="en-US" i="1" dirty="0" err="1"/>
              <a:t>Molvena</a:t>
            </a:r>
            <a:r>
              <a:rPr lang="en-US" i="1" dirty="0"/>
              <a:t>: Restaurant </a:t>
            </a:r>
            <a:r>
              <a:rPr lang="nl-NL" i="1" dirty="0"/>
              <a:t>Applicatie</a:t>
            </a:r>
            <a:r>
              <a:rPr lang="en-US" i="1" dirty="0"/>
              <a:t> </a:t>
            </a:r>
            <a:endParaRPr lang="en-GB" i="1" dirty="0"/>
          </a:p>
        </p:txBody>
      </p:sp>
      <p:sp>
        <p:nvSpPr>
          <p:cNvPr id="5" name="Text Placeholder 4"/>
          <p:cNvSpPr>
            <a:spLocks noGrp="1"/>
          </p:cNvSpPr>
          <p:nvPr>
            <p:ph type="body" sz="quarter" idx="10"/>
          </p:nvPr>
        </p:nvSpPr>
        <p:spPr/>
        <p:txBody>
          <a:bodyPr/>
          <a:lstStyle/>
          <a:p>
            <a:endParaRPr lang="en-US" dirty="0"/>
          </a:p>
          <a:p>
            <a:pPr lvl="1">
              <a:buNone/>
            </a:pPr>
            <a:endParaRPr lang="en-US" dirty="0"/>
          </a:p>
          <a:p>
            <a:endParaRPr lang="en-GB" dirty="0"/>
          </a:p>
        </p:txBody>
      </p:sp>
      <p:pic>
        <p:nvPicPr>
          <p:cNvPr id="8" name="Graphic 7">
            <a:extLst>
              <a:ext uri="{FF2B5EF4-FFF2-40B4-BE49-F238E27FC236}">
                <a16:creationId xmlns:a16="http://schemas.microsoft.com/office/drawing/2014/main" id="{5089F733-D20C-4B9C-A9D6-6C674EA3F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36712"/>
            <a:ext cx="8875059" cy="6858000"/>
          </a:xfrm>
          <a:prstGeom prst="rect">
            <a:avLst/>
          </a:prstGeom>
        </p:spPr>
      </p:pic>
    </p:spTree>
    <p:extLst>
      <p:ext uri="{BB962C8B-B14F-4D97-AF65-F5344CB8AC3E}">
        <p14:creationId xmlns:p14="http://schemas.microsoft.com/office/powerpoint/2010/main" val="11833356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Schatting</a:t>
            </a:r>
            <a:r>
              <a:rPr lang="en-US" dirty="0"/>
              <a:t> Restaurant Application</a:t>
            </a:r>
            <a:br>
              <a:rPr lang="en-US" dirty="0"/>
            </a:br>
            <a:r>
              <a:rPr lang="en-US" i="1" dirty="0"/>
              <a:t>Resort </a:t>
            </a:r>
            <a:r>
              <a:rPr lang="en-US" i="1" dirty="0" err="1"/>
              <a:t>Molvena</a:t>
            </a:r>
            <a:endParaRPr lang="en-GB" i="1" dirty="0"/>
          </a:p>
        </p:txBody>
      </p:sp>
      <p:grpSp>
        <p:nvGrpSpPr>
          <p:cNvPr id="21" name="Group 20"/>
          <p:cNvGrpSpPr/>
          <p:nvPr/>
        </p:nvGrpSpPr>
        <p:grpSpPr>
          <a:xfrm>
            <a:off x="1162807" y="1529120"/>
            <a:ext cx="9866387" cy="4780200"/>
            <a:chOff x="1167830" y="1529120"/>
            <a:chExt cx="9866387" cy="4780200"/>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3844021"/>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80873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808737"/>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4424412"/>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4424412"/>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28990" y="4424412"/>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60%</a:t>
              </a:r>
            </a:p>
          </p:txBody>
        </p:sp>
        <p:sp>
          <p:nvSpPr>
            <p:cNvPr id="13" name="Text Placeholder 3">
              <a:extLst>
                <a:ext uri="{FF2B5EF4-FFF2-40B4-BE49-F238E27FC236}">
                  <a16:creationId xmlns:a16="http://schemas.microsoft.com/office/drawing/2014/main"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30%</a:t>
              </a:r>
            </a:p>
          </p:txBody>
        </p:sp>
        <p:sp>
          <p:nvSpPr>
            <p:cNvPr id="14" name="Text Placeholder 4">
              <a:extLst>
                <a:ext uri="{FF2B5EF4-FFF2-40B4-BE49-F238E27FC236}">
                  <a16:creationId xmlns:a16="http://schemas.microsoft.com/office/drawing/2014/main" id="{17AAA994-6697-45F7-83CB-D8499F7079CD}"/>
                </a:ext>
              </a:extLst>
            </p:cNvPr>
            <p:cNvSpPr txBox="1">
              <a:spLocks/>
            </p:cNvSpPr>
            <p:nvPr/>
          </p:nvSpPr>
          <p:spPr>
            <a:xfrm>
              <a:off x="8724442" y="222215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10%</a:t>
              </a:r>
            </a:p>
          </p:txBody>
        </p: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1343149" y="3761567"/>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dirty="0">
                  <a:latin typeface="+mj-lt"/>
                </a:rPr>
                <a:t>Content management</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78215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2000" dirty="0">
                  <a:latin typeface="+mj-lt"/>
                </a:rPr>
                <a:t>Verwerken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183687" y="3761368"/>
              <a:ext cx="2736850"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2000" b="0" i="0" u="none" strike="noStrike" kern="1200" cap="none" spc="0" normalizeH="0" baseline="0" noProof="0" dirty="0">
                  <a:ln>
                    <a:noFill/>
                  </a:ln>
                  <a:solidFill>
                    <a:schemeClr val="tx1"/>
                  </a:solidFill>
                  <a:effectLst/>
                  <a:uLnTx/>
                  <a:uFillTx/>
                  <a:latin typeface="+mj-lt"/>
                  <a:ea typeface="+mn-ea"/>
                  <a:cs typeface="+mn-cs"/>
                </a:rPr>
                <a:t>Authenticatie</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687" y="4698192"/>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Login/</a:t>
              </a:r>
              <a:r>
                <a:rPr lang="en-US" sz="1400" dirty="0" err="1"/>
                <a:t>Registreren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err="1"/>
                <a:t>Rolemanagement</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Security</a:t>
              </a:r>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6952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err="1"/>
                <a:t>Marges</a:t>
              </a:r>
              <a:r>
                <a:rPr lang="en-US" sz="1400" dirty="0"/>
                <a:t>(</a:t>
              </a:r>
              <a:r>
                <a:rPr lang="en-US" sz="1400" dirty="0" err="1"/>
                <a:t>Kostprijs</a:t>
              </a:r>
              <a:r>
                <a:rPr lang="en-US" sz="1400" dirty="0"/>
                <a:t> </a:t>
              </a:r>
              <a:r>
                <a:rPr lang="en-US" sz="1200" dirty="0"/>
                <a:t>v </a:t>
              </a:r>
              <a:r>
                <a:rPr lang="en-US" sz="1400" dirty="0" err="1"/>
                <a:t>Omzet</a:t>
              </a:r>
              <a:r>
                <a:rPr lang="en-US" sz="1400" dirty="0"/>
                <a:t>)</a:t>
              </a:r>
            </a:p>
            <a:p>
              <a:pPr marL="173038" lvl="0" indent="-173038">
                <a:lnSpc>
                  <a:spcPct val="90000"/>
                </a:lnSpc>
                <a:spcBef>
                  <a:spcPts val="1000"/>
                </a:spcBef>
                <a:buClr>
                  <a:srgbClr val="0070AD"/>
                </a:buClr>
                <a:buFont typeface="Arial" panose="020B0604020202020204" pitchFamily="34" charset="0"/>
                <a:buChar char="•"/>
                <a:defRPr/>
              </a:pPr>
              <a:r>
                <a:rPr lang="en-US" sz="1400" dirty="0" err="1"/>
                <a:t>Wensen</a:t>
              </a:r>
              <a:r>
                <a:rPr lang="en-US" sz="1400" dirty="0"/>
                <a:t> </a:t>
              </a:r>
              <a:r>
                <a:rPr lang="en-US" sz="1400" dirty="0" err="1"/>
                <a:t>Gasten</a:t>
              </a:r>
              <a:endParaRPr lang="en-US" sz="1400" dirty="0"/>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281510" y="4675619"/>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err="1"/>
                <a:t>Tafels</a:t>
              </a:r>
              <a:r>
                <a:rPr lang="en-US" sz="1400" dirty="0"/>
                <a:t> </a:t>
              </a:r>
            </a:p>
            <a:p>
              <a:pPr marL="173038" lvl="0" indent="-173038">
                <a:lnSpc>
                  <a:spcPct val="90000"/>
                </a:lnSpc>
                <a:spcBef>
                  <a:spcPts val="1000"/>
                </a:spcBef>
                <a:buClr>
                  <a:srgbClr val="0070AD"/>
                </a:buClr>
                <a:buFont typeface="Arial" panose="020B0604020202020204" pitchFamily="34" charset="0"/>
                <a:buChar char="•"/>
                <a:defRPr/>
              </a:pPr>
              <a:r>
                <a:rPr lang="en-US" sz="1400" dirty="0" err="1"/>
                <a:t>Reserveringen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err="1"/>
                <a:t>Ingredienten</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Menu’s</a:t>
              </a:r>
            </a:p>
            <a:p>
              <a:pPr marL="173038" lvl="0" indent="-173038">
                <a:lnSpc>
                  <a:spcPct val="90000"/>
                </a:lnSpc>
                <a:spcBef>
                  <a:spcPts val="1000"/>
                </a:spcBef>
                <a:buClr>
                  <a:srgbClr val="0070AD"/>
                </a:buClr>
                <a:buFont typeface="Arial" panose="020B0604020202020204" pitchFamily="34" charset="0"/>
                <a:buChar char="•"/>
                <a:defRPr/>
              </a:pPr>
              <a:r>
                <a:rPr lang="en-US" sz="1400" dirty="0" err="1"/>
                <a:t>Gasten</a:t>
              </a:r>
              <a:endParaRPr lang="en-US" sz="1400" dirty="0"/>
            </a:p>
            <a:p>
              <a:pPr marL="173038" lvl="0" indent="-173038">
                <a:lnSpc>
                  <a:spcPct val="90000"/>
                </a:lnSpc>
                <a:spcBef>
                  <a:spcPts val="1000"/>
                </a:spcBef>
                <a:buClr>
                  <a:srgbClr val="0070AD"/>
                </a:buClr>
                <a:buFont typeface="Arial" panose="020B0604020202020204" pitchFamily="34" charset="0"/>
                <a:buChar char="•"/>
                <a:defRPr/>
              </a:pPr>
              <a:endParaRPr lang="en-US" sz="1400" dirty="0"/>
            </a:p>
          </p:txBody>
        </p:sp>
      </p:grpSp>
      <p:sp>
        <p:nvSpPr>
          <p:cNvPr id="22" name="Flowchart: Process 21">
            <a:extLst>
              <a:ext uri="{FF2B5EF4-FFF2-40B4-BE49-F238E27FC236}">
                <a16:creationId xmlns:a16="http://schemas.microsoft.com/office/drawing/2014/main" id="{4341DC01-9B9D-4641-91A7-32926602C8FD}"/>
              </a:ext>
            </a:extLst>
          </p:cNvPr>
          <p:cNvSpPr/>
          <p:nvPr/>
        </p:nvSpPr>
        <p:spPr>
          <a:xfrm>
            <a:off x="-84993" y="634620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4" name="Title 3"/>
          <p:cNvSpPr>
            <a:spLocks noGrp="1"/>
          </p:cNvSpPr>
          <p:nvPr>
            <p:ph type="title"/>
          </p:nvPr>
        </p:nvSpPr>
        <p:spPr/>
        <p:txBody>
          <a:bodyPr/>
          <a:lstStyle/>
          <a:p>
            <a:r>
              <a:rPr lang="en-US" dirty="0" err="1"/>
              <a:t>Projectmethode</a:t>
            </a:r>
            <a:r>
              <a:rPr lang="en-US" dirty="0"/>
              <a:t> Capgemini</a:t>
            </a:r>
            <a:br>
              <a:rPr lang="en-US" dirty="0"/>
            </a:br>
            <a:r>
              <a:rPr lang="en-US" i="1" dirty="0"/>
              <a:t>Agile</a:t>
            </a:r>
            <a:endParaRPr lang="en-GB" dirty="0"/>
          </a:p>
        </p:txBody>
      </p:sp>
      <p:pic>
        <p:nvPicPr>
          <p:cNvPr id="13" name="Graphic 12">
            <a:extLst>
              <a:ext uri="{FF2B5EF4-FFF2-40B4-BE49-F238E27FC236}">
                <a16:creationId xmlns:a16="http://schemas.microsoft.com/office/drawing/2014/main" id="{1E5F8033-9348-4B1D-874B-CCACA755A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500" y="1047750"/>
            <a:ext cx="9525000" cy="4762500"/>
          </a:xfrm>
          <a:prstGeom prst="rect">
            <a:avLst/>
          </a:prstGeom>
        </p:spPr>
      </p:pic>
      <p:sp>
        <p:nvSpPr>
          <p:cNvPr id="15" name="Flowchart: Process 14">
            <a:extLst>
              <a:ext uri="{FF2B5EF4-FFF2-40B4-BE49-F238E27FC236}">
                <a16:creationId xmlns:a16="http://schemas.microsoft.com/office/drawing/2014/main" id="{50634229-D0DF-4F68-9FB1-70A894A44807}"/>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1">
              <a:buNone/>
            </a:pPr>
            <a:endParaRPr lang="en-US" dirty="0"/>
          </a:p>
          <a:p>
            <a:endParaRPr lang="en-GB" dirty="0"/>
          </a:p>
        </p:txBody>
      </p:sp>
      <p:sp>
        <p:nvSpPr>
          <p:cNvPr id="4" name="Title 3"/>
          <p:cNvSpPr>
            <a:spLocks noGrp="1"/>
          </p:cNvSpPr>
          <p:nvPr>
            <p:ph type="title"/>
          </p:nvPr>
        </p:nvSpPr>
        <p:spPr>
          <a:xfrm>
            <a:off x="533382" y="2876550"/>
            <a:ext cx="11125236" cy="1104900"/>
          </a:xfrm>
        </p:spPr>
        <p:txBody>
          <a:bodyPr/>
          <a:lstStyle/>
          <a:p>
            <a:pPr algn="ctr"/>
            <a:r>
              <a:rPr lang="en-US" sz="5400" dirty="0" err="1"/>
              <a:t>Vervolgcontact</a:t>
            </a:r>
            <a:br>
              <a:rPr lang="en-US" dirty="0"/>
            </a:br>
            <a:endParaRPr lang="en-GB" dirty="0"/>
          </a:p>
        </p:txBody>
      </p:sp>
      <p:sp>
        <p:nvSpPr>
          <p:cNvPr id="6" name="Flowchart: Process 5">
            <a:extLst>
              <a:ext uri="{FF2B5EF4-FFF2-40B4-BE49-F238E27FC236}">
                <a16:creationId xmlns:a16="http://schemas.microsoft.com/office/drawing/2014/main" id="{A359C903-90C9-47BB-B059-AE9F0C6CA087}"/>
              </a:ext>
            </a:extLst>
          </p:cNvPr>
          <p:cNvSpPr/>
          <p:nvPr/>
        </p:nvSpPr>
        <p:spPr>
          <a:xfrm>
            <a:off x="0" y="6319331"/>
            <a:ext cx="2495600" cy="53866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48990815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1583</TotalTime>
  <Words>85</Words>
  <Application>Microsoft Office PowerPoint</Application>
  <PresentationFormat>Widescreen</PresentationFormat>
  <Paragraphs>37</Paragraphs>
  <Slides>10</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7" baseType="lpstr">
      <vt:lpstr>Arial</vt:lpstr>
      <vt:lpstr>Verdana</vt:lpstr>
      <vt:lpstr>Wingdings</vt:lpstr>
      <vt:lpstr>Capgemini Master</vt:lpstr>
      <vt:lpstr>Cover options</vt:lpstr>
      <vt:lpstr>Final slides</vt:lpstr>
      <vt:lpstr>think-cell Slide</vt:lpstr>
      <vt:lpstr>Molveno Resort: Restaurant Application Project planning/approval</vt:lpstr>
      <vt:lpstr>Team Capricornus Voorstelronde</vt:lpstr>
      <vt:lpstr>Inhoudsopgave </vt:lpstr>
      <vt:lpstr>Global project scope project Resort Molvena: Restaurant Applicatie </vt:lpstr>
      <vt:lpstr>Global project scope Resort Molvena: Restaurant Applicatie </vt:lpstr>
      <vt:lpstr>Global project scope project Resort Molvena: Restaurant Applicatie </vt:lpstr>
      <vt:lpstr>Schatting Restaurant Application Resort Molvena</vt:lpstr>
      <vt:lpstr>Projectmethode Capgemini Agile</vt:lpstr>
      <vt:lpstr>Vervolgcontact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Jasper Fennet</dc:creator>
  <cp:lastModifiedBy>Fennet, Jasper</cp:lastModifiedBy>
  <cp:revision>20</cp:revision>
  <dcterms:created xsi:type="dcterms:W3CDTF">2018-09-12T11:31:03Z</dcterms:created>
  <dcterms:modified xsi:type="dcterms:W3CDTF">2018-09-13T13:54:09Z</dcterms:modified>
</cp:coreProperties>
</file>