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sldIdLst>
    <p:sldId id="273" r:id="rId2"/>
    <p:sldId id="298" r:id="rId3"/>
    <p:sldId id="277" r:id="rId4"/>
    <p:sldId id="279" r:id="rId5"/>
    <p:sldId id="280" r:id="rId6"/>
    <p:sldId id="282" r:id="rId7"/>
    <p:sldId id="284" r:id="rId8"/>
    <p:sldId id="268" r:id="rId9"/>
    <p:sldId id="292" r:id="rId10"/>
    <p:sldId id="299" r:id="rId11"/>
    <p:sldId id="295" r:id="rId12"/>
    <p:sldId id="296" r:id="rId13"/>
    <p:sldId id="291" r:id="rId14"/>
    <p:sldId id="294" r:id="rId15"/>
    <p:sldId id="28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69B5F8"/>
    <a:srgbClr val="61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5906" autoAdjust="0"/>
  </p:normalViewPr>
  <p:slideViewPr>
    <p:cSldViewPr snapToGrid="0">
      <p:cViewPr varScale="1">
        <p:scale>
          <a:sx n="87" d="100"/>
          <a:sy n="87" d="100"/>
        </p:scale>
        <p:origin x="145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F71A1-D412-4CB8-B0EF-045DD5EA238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BAC3E80-97D3-49CE-A4DA-DD7FDA636B57}">
      <dgm:prSet phldrT="[Text]"/>
      <dgm:spPr/>
      <dgm:t>
        <a:bodyPr/>
        <a:lstStyle/>
        <a:p>
          <a:r>
            <a:rPr lang="de-DE" dirty="0"/>
            <a:t>Source</a:t>
          </a:r>
        </a:p>
      </dgm:t>
    </dgm:pt>
    <dgm:pt modelId="{C0CB9CC9-9853-4380-B160-40A46C687568}" type="parTrans" cxnId="{8C597B5E-0A29-475C-99C2-D639CC7FB532}">
      <dgm:prSet/>
      <dgm:spPr/>
      <dgm:t>
        <a:bodyPr/>
        <a:lstStyle/>
        <a:p>
          <a:endParaRPr lang="de-DE"/>
        </a:p>
      </dgm:t>
    </dgm:pt>
    <dgm:pt modelId="{7222D1BE-7EEE-49F6-AB80-BFEE9F6087B6}" type="sibTrans" cxnId="{8C597B5E-0A29-475C-99C2-D639CC7FB532}">
      <dgm:prSet/>
      <dgm:spPr/>
      <dgm:t>
        <a:bodyPr/>
        <a:lstStyle/>
        <a:p>
          <a:endParaRPr lang="de-DE"/>
        </a:p>
      </dgm:t>
    </dgm:pt>
    <dgm:pt modelId="{482BAF29-3B9C-430E-B9C6-3D5E786044DB}">
      <dgm:prSet phldrT="[Text]"/>
      <dgm:spPr/>
      <dgm:t>
        <a:bodyPr/>
        <a:lstStyle/>
        <a:p>
          <a:r>
            <a:rPr lang="de-DE" dirty="0" err="1"/>
            <a:t>Build</a:t>
          </a:r>
          <a:endParaRPr lang="de-DE" dirty="0"/>
        </a:p>
      </dgm:t>
    </dgm:pt>
    <dgm:pt modelId="{1D853694-60D2-43A4-9DD1-9DA5FE18EF1E}" type="parTrans" cxnId="{4CDCDA80-CCC9-40F0-B936-25768F842825}">
      <dgm:prSet/>
      <dgm:spPr/>
      <dgm:t>
        <a:bodyPr/>
        <a:lstStyle/>
        <a:p>
          <a:endParaRPr lang="de-DE"/>
        </a:p>
      </dgm:t>
    </dgm:pt>
    <dgm:pt modelId="{64C17FFA-8D13-4AB5-8BB4-618F6AB96F85}" type="sibTrans" cxnId="{4CDCDA80-CCC9-40F0-B936-25768F842825}">
      <dgm:prSet/>
      <dgm:spPr/>
      <dgm:t>
        <a:bodyPr/>
        <a:lstStyle/>
        <a:p>
          <a:endParaRPr lang="de-DE"/>
        </a:p>
      </dgm:t>
    </dgm:pt>
    <dgm:pt modelId="{4DE2D0BB-33CE-48B0-8F51-D6B14A20AFC4}">
      <dgm:prSet phldrT="[Text]"/>
      <dgm:spPr/>
      <dgm:t>
        <a:bodyPr/>
        <a:lstStyle/>
        <a:p>
          <a:r>
            <a:rPr lang="de-DE" dirty="0"/>
            <a:t>Test</a:t>
          </a:r>
        </a:p>
      </dgm:t>
    </dgm:pt>
    <dgm:pt modelId="{5D51488D-0EC7-4053-A41E-CB4B98C7DEB5}" type="parTrans" cxnId="{52C0BE17-D4CD-4E2E-A7E6-97D3D51B1882}">
      <dgm:prSet/>
      <dgm:spPr/>
      <dgm:t>
        <a:bodyPr/>
        <a:lstStyle/>
        <a:p>
          <a:endParaRPr lang="de-DE"/>
        </a:p>
      </dgm:t>
    </dgm:pt>
    <dgm:pt modelId="{4369D544-3108-42B8-A690-0B9876682C14}" type="sibTrans" cxnId="{52C0BE17-D4CD-4E2E-A7E6-97D3D51B1882}">
      <dgm:prSet/>
      <dgm:spPr/>
      <dgm:t>
        <a:bodyPr/>
        <a:lstStyle/>
        <a:p>
          <a:endParaRPr lang="de-DE"/>
        </a:p>
      </dgm:t>
    </dgm:pt>
    <dgm:pt modelId="{C8576F84-4F90-4C5B-A3FD-DB9454C6E99E}">
      <dgm:prSet phldrT="[Text]"/>
      <dgm:spPr/>
      <dgm:t>
        <a:bodyPr/>
        <a:lstStyle/>
        <a:p>
          <a:r>
            <a:rPr lang="de-DE" dirty="0" err="1"/>
            <a:t>Production</a:t>
          </a:r>
          <a:endParaRPr lang="de-DE" dirty="0"/>
        </a:p>
      </dgm:t>
    </dgm:pt>
    <dgm:pt modelId="{10325312-1D9A-412E-91B9-2DDDABB09141}" type="parTrans" cxnId="{E11F9CA4-646C-49BC-92F5-BFF6840471ED}">
      <dgm:prSet/>
      <dgm:spPr/>
      <dgm:t>
        <a:bodyPr/>
        <a:lstStyle/>
        <a:p>
          <a:endParaRPr lang="de-DE"/>
        </a:p>
      </dgm:t>
    </dgm:pt>
    <dgm:pt modelId="{59FF2186-82C8-40F1-8058-C9EF8E69CBF6}" type="sibTrans" cxnId="{E11F9CA4-646C-49BC-92F5-BFF6840471ED}">
      <dgm:prSet/>
      <dgm:spPr/>
      <dgm:t>
        <a:bodyPr/>
        <a:lstStyle/>
        <a:p>
          <a:endParaRPr lang="de-DE"/>
        </a:p>
      </dgm:t>
    </dgm:pt>
    <dgm:pt modelId="{F9D42A69-9067-49CD-8DB2-1F15C50983D3}" type="pres">
      <dgm:prSet presAssocID="{BD9F71A1-D412-4CB8-B0EF-045DD5EA2387}" presName="Name0" presStyleCnt="0">
        <dgm:presLayoutVars>
          <dgm:dir/>
          <dgm:resizeHandles val="exact"/>
        </dgm:presLayoutVars>
      </dgm:prSet>
      <dgm:spPr/>
    </dgm:pt>
    <dgm:pt modelId="{24E4A31F-0F88-4452-932B-212FD0B8D2F9}" type="pres">
      <dgm:prSet presAssocID="{6BAC3E80-97D3-49CE-A4DA-DD7FDA636B57}" presName="parTxOnly" presStyleLbl="node1" presStyleIdx="0" presStyleCnt="4">
        <dgm:presLayoutVars>
          <dgm:bulletEnabled val="1"/>
        </dgm:presLayoutVars>
      </dgm:prSet>
      <dgm:spPr/>
    </dgm:pt>
    <dgm:pt modelId="{0AC4747C-4A90-4885-A00E-9687B6C72C81}" type="pres">
      <dgm:prSet presAssocID="{7222D1BE-7EEE-49F6-AB80-BFEE9F6087B6}" presName="parSpace" presStyleCnt="0"/>
      <dgm:spPr/>
    </dgm:pt>
    <dgm:pt modelId="{3897035B-F7DC-4B51-A7CA-278011B50A78}" type="pres">
      <dgm:prSet presAssocID="{482BAF29-3B9C-430E-B9C6-3D5E786044DB}" presName="parTxOnly" presStyleLbl="node1" presStyleIdx="1" presStyleCnt="4">
        <dgm:presLayoutVars>
          <dgm:bulletEnabled val="1"/>
        </dgm:presLayoutVars>
      </dgm:prSet>
      <dgm:spPr/>
    </dgm:pt>
    <dgm:pt modelId="{058EB7D4-923A-449B-BCF8-3F4C951DBED8}" type="pres">
      <dgm:prSet presAssocID="{64C17FFA-8D13-4AB5-8BB4-618F6AB96F85}" presName="parSpace" presStyleCnt="0"/>
      <dgm:spPr/>
    </dgm:pt>
    <dgm:pt modelId="{4B44DEBC-4DBE-44B6-BE37-E32E3C131655}" type="pres">
      <dgm:prSet presAssocID="{4DE2D0BB-33CE-48B0-8F51-D6B14A20AFC4}" presName="parTxOnly" presStyleLbl="node1" presStyleIdx="2" presStyleCnt="4">
        <dgm:presLayoutVars>
          <dgm:bulletEnabled val="1"/>
        </dgm:presLayoutVars>
      </dgm:prSet>
      <dgm:spPr/>
    </dgm:pt>
    <dgm:pt modelId="{CCE525AC-0881-4804-AAB0-F63AEB51EB93}" type="pres">
      <dgm:prSet presAssocID="{4369D544-3108-42B8-A690-0B9876682C14}" presName="parSpace" presStyleCnt="0"/>
      <dgm:spPr/>
    </dgm:pt>
    <dgm:pt modelId="{094C51FE-13BD-4EC4-939B-EF7BCB7488B9}" type="pres">
      <dgm:prSet presAssocID="{C8576F84-4F90-4C5B-A3FD-DB9454C6E99E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3BCFF0B-4954-4F42-8D4D-6F33A0240D95}" type="presOf" srcId="{C8576F84-4F90-4C5B-A3FD-DB9454C6E99E}" destId="{094C51FE-13BD-4EC4-939B-EF7BCB7488B9}" srcOrd="0" destOrd="0" presId="urn:microsoft.com/office/officeart/2005/8/layout/hChevron3"/>
    <dgm:cxn modelId="{32E69E0C-F4CF-4FC1-BE66-CFC2B87F70F9}" type="presOf" srcId="{482BAF29-3B9C-430E-B9C6-3D5E786044DB}" destId="{3897035B-F7DC-4B51-A7CA-278011B50A78}" srcOrd="0" destOrd="0" presId="urn:microsoft.com/office/officeart/2005/8/layout/hChevron3"/>
    <dgm:cxn modelId="{52C0BE17-D4CD-4E2E-A7E6-97D3D51B1882}" srcId="{BD9F71A1-D412-4CB8-B0EF-045DD5EA2387}" destId="{4DE2D0BB-33CE-48B0-8F51-D6B14A20AFC4}" srcOrd="2" destOrd="0" parTransId="{5D51488D-0EC7-4053-A41E-CB4B98C7DEB5}" sibTransId="{4369D544-3108-42B8-A690-0B9876682C14}"/>
    <dgm:cxn modelId="{8C597B5E-0A29-475C-99C2-D639CC7FB532}" srcId="{BD9F71A1-D412-4CB8-B0EF-045DD5EA2387}" destId="{6BAC3E80-97D3-49CE-A4DA-DD7FDA636B57}" srcOrd="0" destOrd="0" parTransId="{C0CB9CC9-9853-4380-B160-40A46C687568}" sibTransId="{7222D1BE-7EEE-49F6-AB80-BFEE9F6087B6}"/>
    <dgm:cxn modelId="{9EB70642-09E6-4DB3-9552-6D1B1C91D11A}" type="presOf" srcId="{4DE2D0BB-33CE-48B0-8F51-D6B14A20AFC4}" destId="{4B44DEBC-4DBE-44B6-BE37-E32E3C131655}" srcOrd="0" destOrd="0" presId="urn:microsoft.com/office/officeart/2005/8/layout/hChevron3"/>
    <dgm:cxn modelId="{6D1C4643-73C2-40F3-857D-408695C72729}" type="presOf" srcId="{6BAC3E80-97D3-49CE-A4DA-DD7FDA636B57}" destId="{24E4A31F-0F88-4452-932B-212FD0B8D2F9}" srcOrd="0" destOrd="0" presId="urn:microsoft.com/office/officeart/2005/8/layout/hChevron3"/>
    <dgm:cxn modelId="{ED6E3F6C-BC2E-4A02-B00B-E87015C480FF}" type="presOf" srcId="{BD9F71A1-D412-4CB8-B0EF-045DD5EA2387}" destId="{F9D42A69-9067-49CD-8DB2-1F15C50983D3}" srcOrd="0" destOrd="0" presId="urn:microsoft.com/office/officeart/2005/8/layout/hChevron3"/>
    <dgm:cxn modelId="{4CDCDA80-CCC9-40F0-B936-25768F842825}" srcId="{BD9F71A1-D412-4CB8-B0EF-045DD5EA2387}" destId="{482BAF29-3B9C-430E-B9C6-3D5E786044DB}" srcOrd="1" destOrd="0" parTransId="{1D853694-60D2-43A4-9DD1-9DA5FE18EF1E}" sibTransId="{64C17FFA-8D13-4AB5-8BB4-618F6AB96F85}"/>
    <dgm:cxn modelId="{E11F9CA4-646C-49BC-92F5-BFF6840471ED}" srcId="{BD9F71A1-D412-4CB8-B0EF-045DD5EA2387}" destId="{C8576F84-4F90-4C5B-A3FD-DB9454C6E99E}" srcOrd="3" destOrd="0" parTransId="{10325312-1D9A-412E-91B9-2DDDABB09141}" sibTransId="{59FF2186-82C8-40F1-8058-C9EF8E69CBF6}"/>
    <dgm:cxn modelId="{0E25ED64-223A-4789-88EF-0CD36019A107}" type="presParOf" srcId="{F9D42A69-9067-49CD-8DB2-1F15C50983D3}" destId="{24E4A31F-0F88-4452-932B-212FD0B8D2F9}" srcOrd="0" destOrd="0" presId="urn:microsoft.com/office/officeart/2005/8/layout/hChevron3"/>
    <dgm:cxn modelId="{071478E0-4A0D-42A6-AD7F-9E4E3A250C33}" type="presParOf" srcId="{F9D42A69-9067-49CD-8DB2-1F15C50983D3}" destId="{0AC4747C-4A90-4885-A00E-9687B6C72C81}" srcOrd="1" destOrd="0" presId="urn:microsoft.com/office/officeart/2005/8/layout/hChevron3"/>
    <dgm:cxn modelId="{2064F6E6-E498-476C-B59A-1B4751E5C4C1}" type="presParOf" srcId="{F9D42A69-9067-49CD-8DB2-1F15C50983D3}" destId="{3897035B-F7DC-4B51-A7CA-278011B50A78}" srcOrd="2" destOrd="0" presId="urn:microsoft.com/office/officeart/2005/8/layout/hChevron3"/>
    <dgm:cxn modelId="{6CD17949-6093-47CC-9B1F-75AC3368AED9}" type="presParOf" srcId="{F9D42A69-9067-49CD-8DB2-1F15C50983D3}" destId="{058EB7D4-923A-449B-BCF8-3F4C951DBED8}" srcOrd="3" destOrd="0" presId="urn:microsoft.com/office/officeart/2005/8/layout/hChevron3"/>
    <dgm:cxn modelId="{493125F2-96DC-4399-AAB2-1CE0572C91C2}" type="presParOf" srcId="{F9D42A69-9067-49CD-8DB2-1F15C50983D3}" destId="{4B44DEBC-4DBE-44B6-BE37-E32E3C131655}" srcOrd="4" destOrd="0" presId="urn:microsoft.com/office/officeart/2005/8/layout/hChevron3"/>
    <dgm:cxn modelId="{03E70FBB-82FF-42B8-9F2A-ACCB1D50627E}" type="presParOf" srcId="{F9D42A69-9067-49CD-8DB2-1F15C50983D3}" destId="{CCE525AC-0881-4804-AAB0-F63AEB51EB93}" srcOrd="5" destOrd="0" presId="urn:microsoft.com/office/officeart/2005/8/layout/hChevron3"/>
    <dgm:cxn modelId="{3BBDE5AF-DF2F-49ED-B713-050096A4F36B}" type="presParOf" srcId="{F9D42A69-9067-49CD-8DB2-1F15C50983D3}" destId="{094C51FE-13BD-4EC4-939B-EF7BCB7488B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4A31F-0F88-4452-932B-212FD0B8D2F9}">
      <dsp:nvSpPr>
        <dsp:cNvPr id="0" name=""/>
        <dsp:cNvSpPr/>
      </dsp:nvSpPr>
      <dsp:spPr>
        <a:xfrm>
          <a:off x="1852" y="720912"/>
          <a:ext cx="1858631" cy="7434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Source</a:t>
          </a:r>
        </a:p>
      </dsp:txBody>
      <dsp:txXfrm>
        <a:off x="1852" y="720912"/>
        <a:ext cx="1672768" cy="743452"/>
      </dsp:txXfrm>
    </dsp:sp>
    <dsp:sp modelId="{3897035B-F7DC-4B51-A7CA-278011B50A78}">
      <dsp:nvSpPr>
        <dsp:cNvPr id="0" name=""/>
        <dsp:cNvSpPr/>
      </dsp:nvSpPr>
      <dsp:spPr>
        <a:xfrm>
          <a:off x="1488757" y="720912"/>
          <a:ext cx="1858631" cy="7434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Build</a:t>
          </a:r>
          <a:endParaRPr lang="de-DE" sz="1600" kern="1200" dirty="0"/>
        </a:p>
      </dsp:txBody>
      <dsp:txXfrm>
        <a:off x="1860483" y="720912"/>
        <a:ext cx="1115179" cy="743452"/>
      </dsp:txXfrm>
    </dsp:sp>
    <dsp:sp modelId="{4B44DEBC-4DBE-44B6-BE37-E32E3C131655}">
      <dsp:nvSpPr>
        <dsp:cNvPr id="0" name=""/>
        <dsp:cNvSpPr/>
      </dsp:nvSpPr>
      <dsp:spPr>
        <a:xfrm>
          <a:off x="2975662" y="720912"/>
          <a:ext cx="1858631" cy="7434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Test</a:t>
          </a:r>
        </a:p>
      </dsp:txBody>
      <dsp:txXfrm>
        <a:off x="3347388" y="720912"/>
        <a:ext cx="1115179" cy="743452"/>
      </dsp:txXfrm>
    </dsp:sp>
    <dsp:sp modelId="{094C51FE-13BD-4EC4-939B-EF7BCB7488B9}">
      <dsp:nvSpPr>
        <dsp:cNvPr id="0" name=""/>
        <dsp:cNvSpPr/>
      </dsp:nvSpPr>
      <dsp:spPr>
        <a:xfrm>
          <a:off x="4462567" y="720912"/>
          <a:ext cx="1858631" cy="7434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Production</a:t>
          </a:r>
          <a:endParaRPr lang="de-DE" sz="1600" kern="1200" dirty="0"/>
        </a:p>
      </dsp:txBody>
      <dsp:txXfrm>
        <a:off x="4834293" y="720912"/>
        <a:ext cx="1115179" cy="74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479C-8473-5649-B36A-750E7B20C633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2BE3-FDEB-B245-8AD9-FE155515E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Introduction</a:t>
            </a:r>
            <a:r>
              <a:rPr lang="de-DE"/>
              <a:t>: Entstehungsgeschichte von CI/CD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1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Presenting theoretical foundations of CI/CD for a better understanding what CI/CD pipelines even are and what makes dagger unique.</a:t>
            </a:r>
          </a:p>
          <a:p>
            <a:r>
              <a:rPr lang="en-US" sz="1200" dirty="0"/>
              <a:t>CI/CD Pipelines enable a more </a:t>
            </a:r>
            <a:r>
              <a:rPr lang="en-US" sz="1200" dirty="0" err="1"/>
              <a:t>effecicient</a:t>
            </a:r>
            <a:r>
              <a:rPr lang="en-US" sz="1200" dirty="0"/>
              <a:t> transition from development to production.</a:t>
            </a:r>
          </a:p>
          <a:p>
            <a:r>
              <a:rPr lang="en-US" sz="1200" dirty="0"/>
              <a:t>It does that by </a:t>
            </a:r>
            <a:r>
              <a:rPr lang="en-US" sz="1200" dirty="0" err="1"/>
              <a:t>automationg</a:t>
            </a:r>
            <a:r>
              <a:rPr lang="en-US" sz="1200" dirty="0"/>
              <a:t> the relevant steps, that had to be done manually before.</a:t>
            </a:r>
          </a:p>
          <a:p>
            <a:r>
              <a:rPr lang="en-US" sz="1200" dirty="0"/>
              <a:t>The Triggers on when the Pipeline should be executed can be self-defined. Can be for example on a push on the default branch.</a:t>
            </a:r>
          </a:p>
          <a:p>
            <a:r>
              <a:rPr lang="en-US" sz="1200" dirty="0" err="1"/>
              <a:t>Continous</a:t>
            </a:r>
            <a:r>
              <a:rPr lang="en-US" sz="1200" dirty="0"/>
              <a:t> Integration (CI): Automation of building and testing (Unit, integration, and other automated tests)</a:t>
            </a:r>
          </a:p>
          <a:p>
            <a:r>
              <a:rPr lang="en-US" sz="1200" dirty="0" err="1"/>
              <a:t>Continous</a:t>
            </a:r>
            <a:r>
              <a:rPr lang="en-US" sz="1200" dirty="0"/>
              <a:t> Deployment/Delivery (CD): </a:t>
            </a:r>
          </a:p>
          <a:p>
            <a:r>
              <a:rPr lang="en-US" sz="1200" dirty="0" err="1"/>
              <a:t>Continous</a:t>
            </a:r>
            <a:r>
              <a:rPr lang="en-US" sz="1200" dirty="0"/>
              <a:t> Deployment: Includes automated release into production upon successful testing</a:t>
            </a:r>
          </a:p>
          <a:p>
            <a:r>
              <a:rPr lang="en-US" sz="1200" dirty="0" err="1"/>
              <a:t>Continous</a:t>
            </a:r>
            <a:r>
              <a:rPr lang="en-US" sz="1200" dirty="0"/>
              <a:t> Delivery: typically has an Automated deployment to a production-like setting with optional manual quality assurance.</a:t>
            </a:r>
          </a:p>
          <a:p>
            <a:r>
              <a:rPr lang="en-US" sz="1200" dirty="0"/>
              <a:t>Also performance tests are popular to meet </a:t>
            </a:r>
            <a:r>
              <a:rPr lang="en-US" sz="1200" dirty="0" err="1"/>
              <a:t>disred</a:t>
            </a:r>
            <a:r>
              <a:rPr lang="en-US" sz="1200" dirty="0"/>
              <a:t> </a:t>
            </a:r>
            <a:r>
              <a:rPr lang="en-US" sz="1200" dirty="0" err="1"/>
              <a:t>efficency</a:t>
            </a:r>
            <a:r>
              <a:rPr lang="en-US" sz="1200" dirty="0"/>
              <a:t>, speed and resource usage.</a:t>
            </a:r>
          </a:p>
          <a:p>
            <a:r>
              <a:rPr lang="en-US" sz="1200" dirty="0"/>
              <a:t>Each Pipeline is tailored to the specific requirements of the project.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3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1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Promising 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 err="1"/>
              <a:t>Schaun</a:t>
            </a:r>
            <a:r>
              <a:rPr lang="de-DE" dirty="0"/>
              <a:t> wer mal was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1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BC67-9B79-EF75-0AF0-8F81DF93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26B7D-4039-F443-1E7D-319E5DF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EFF4086-B5CD-6DC4-32A3-4D9250AC99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Partnerlogo linksbündig platzieren. </a:t>
            </a:r>
            <a:br>
              <a:rPr lang="de-DE"/>
            </a:br>
            <a:r>
              <a:rPr lang="de-DE"/>
              <a:t>Die Höhe des Siegels darf nicht überschritten werden.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2AF2BB-2CD2-4D94-98F3-D812D58D6819}"/>
              </a:ext>
            </a:extLst>
          </p:cNvPr>
          <p:cNvSpPr/>
          <p:nvPr userDrawn="1"/>
        </p:nvSpPr>
        <p:spPr>
          <a:xfrm>
            <a:off x="436880" y="5786120"/>
            <a:ext cx="1686560" cy="107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0AAD-253B-4D87-9A9A-18D772FDF4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76228" y="6308734"/>
            <a:ext cx="1221711" cy="244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7AFE83-4F19-462B-9CDE-B0F73FB92808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0BD1182-8153-47B0-8C09-8B01CE0F6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17BBDAD-58CA-FBFC-962B-8788EF0E3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7465" y="565322"/>
            <a:ext cx="3033077" cy="13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  <p15:guide id="5" orient="horz" pos="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2846603"/>
            <a:ext cx="5210175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 </a:t>
            </a:r>
            <a:r>
              <a:rPr lang="de-DE" err="1"/>
              <a:t>format</a:t>
            </a:r>
            <a:r>
              <a:rPr lang="de-DE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640E49-9379-41A3-8ECE-DB18F4715D8E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DCBB7A7-D78F-49F8-BEF4-049208F8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marR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/>
              <a:t>Foto: Hier können Sie einen Bildnachweis einfügen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D148F8-63C5-46C5-A34B-F98FD4597797}"/>
              </a:ext>
            </a:extLst>
          </p:cNvPr>
          <p:cNvSpPr/>
          <p:nvPr userDrawn="1"/>
        </p:nvSpPr>
        <p:spPr>
          <a:xfrm>
            <a:off x="9571216" y="-1026339"/>
            <a:ext cx="4300683" cy="4300683"/>
          </a:xfrm>
          <a:prstGeom prst="ellipse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98EFC909-035C-4262-9908-EF1702D9EF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3212" y="968591"/>
            <a:ext cx="4730751" cy="47307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marR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/>
            </a:pPr>
            <a:r>
              <a:rPr lang="de-DE"/>
              <a:t>Hier können Sie ein 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54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F1BF0E-C4E2-4891-8B35-B665088FCB7D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7296B1F-1EC7-4DAF-8D74-B516413624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Partnerlogo linksbündig platzieren. </a:t>
            </a:r>
            <a:br>
              <a:rPr lang="de-DE"/>
            </a:br>
            <a:r>
              <a:rPr lang="de-DE"/>
              <a:t>Die Höhe des Siegels darf nicht überschritten werden.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03" y="568914"/>
            <a:ext cx="3016801" cy="13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bg>
      <p:bgPr>
        <a:solidFill>
          <a:srgbClr val="619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162475E-C213-438E-BB37-4F3ED8A69BD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C936E9E-59F5-471F-A631-941270C81F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52396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15E9D18-F2CB-4662-8EBA-659941955F9A}"/>
                </a:ext>
              </a:extLst>
            </p:cNvPr>
            <p:cNvSpPr/>
            <p:nvPr userDrawn="1"/>
          </p:nvSpPr>
          <p:spPr>
            <a:xfrm>
              <a:off x="0" y="2168872"/>
              <a:ext cx="12192000" cy="2695227"/>
            </a:xfrm>
            <a:prstGeom prst="rect">
              <a:avLst/>
            </a:prstGeom>
            <a:gradFill flip="none" rotWithShape="1">
              <a:gsLst>
                <a:gs pos="0">
                  <a:srgbClr val="619ECF">
                    <a:alpha val="0"/>
                  </a:srgbClr>
                </a:gs>
                <a:gs pos="86000">
                  <a:srgbClr val="619EC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0ABACE3-7650-415C-BEB6-3AC3C3EFBBC7}"/>
                </a:ext>
              </a:extLst>
            </p:cNvPr>
            <p:cNvSpPr/>
            <p:nvPr userDrawn="1"/>
          </p:nvSpPr>
          <p:spPr>
            <a:xfrm>
              <a:off x="0" y="4162772"/>
              <a:ext cx="6838950" cy="2695227"/>
            </a:xfrm>
            <a:prstGeom prst="rect">
              <a:avLst/>
            </a:prstGeom>
            <a:gradFill flip="none" rotWithShape="1">
              <a:gsLst>
                <a:gs pos="75000">
                  <a:srgbClr val="002060">
                    <a:alpha val="0"/>
                  </a:srgbClr>
                </a:gs>
                <a:gs pos="100000">
                  <a:schemeClr val="accent1">
                    <a:lumMod val="100000"/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24BC67-9B79-EF75-0AF0-8F81DF93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72" y="1925716"/>
            <a:ext cx="9561843" cy="2133473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26B7D-4039-F443-1E7D-319E5DF8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EFF4086-B5CD-6DC4-32A3-4D9250AC99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53353" y="692150"/>
            <a:ext cx="2109015" cy="10445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Partnerlogo linksbündig platzieren. </a:t>
            </a:r>
            <a:br>
              <a:rPr lang="de-DE"/>
            </a:br>
            <a:r>
              <a:rPr lang="de-DE"/>
              <a:t>Die Höhe des Siegels darf nicht überschritten werden.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A660AAD-253B-4D87-9A9A-18D772FDF4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676228" y="6308734"/>
            <a:ext cx="1221711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08A984-EFA6-4ABD-919A-A9FB76A14789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0BD1182-8153-47B0-8C09-8B01CE0F6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07571" y="6308734"/>
            <a:ext cx="5436284" cy="2448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CBD1EB-984B-43BE-9711-A80AE54FB0C1}"/>
              </a:ext>
            </a:extLst>
          </p:cNvPr>
          <p:cNvSpPr txBox="1"/>
          <p:nvPr userDrawn="1"/>
        </p:nvSpPr>
        <p:spPr>
          <a:xfrm rot="16200000">
            <a:off x="11150600" y="2184400"/>
            <a:ext cx="186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Foto: Gregor Hübl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03" y="568914"/>
            <a:ext cx="3016801" cy="13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913">
          <p15:clr>
            <a:srgbClr val="FBAE40"/>
          </p15:clr>
        </p15:guide>
        <p15:guide id="5" orient="horz" pos="6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3F2ED0D-59AA-1DCB-151E-733D18A5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0954833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B3FC9CDE-4414-3EAA-F594-B1C3BC6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64DA7-6C02-419E-8405-6BE9008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D87A2C-633B-4F9B-B395-7A4263E5FC92}" type="datetime1">
              <a:rPr lang="de-DE" smtClean="0"/>
              <a:pPr/>
              <a:t>17.01.2024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BD6E6C-07E6-4F88-B45C-2056E3E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Softwarequalität WS 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C6C7F-0833-4D5B-A2C2-173B6B3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401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2830F-D331-528E-5294-48095252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5202867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1D6858F6-5929-23CF-45F8-6B80487D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D947893-609E-4FD1-A221-D8EA9C77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85F5F7-FBF1-443B-9947-CF3918B31ED7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E977AD6-F42B-468B-AD89-A2B1DA6E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5764AD6-4554-4A6B-9E6D-4A131628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9DA8AEF-4502-44C8-BCAE-522C934A6EA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38271" y="1930624"/>
            <a:ext cx="5202867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385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2830F-D331-528E-5294-48095252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5181600" cy="4167393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CA0A4F3-F587-7736-0D65-8C49FA103C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925638"/>
            <a:ext cx="6096000" cy="4167187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Hier können Sie ein Bild einfügen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89688D5-31CC-8F2D-A204-458401BB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300D5A-2358-4BDE-8AD0-414C4ED611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16088A7-B90F-420A-8E66-8D0FF32A9A66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94070B-692A-47CC-9F84-5FC408B781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6F22E22-B305-4BA3-A40C-CD4F970AE3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5C21017-6096-429D-B5EA-A79AA139C5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indent="0" algn="r">
              <a:buNone/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/>
              <a:t>Foto: Bildnachweis</a:t>
            </a:r>
          </a:p>
        </p:txBody>
      </p:sp>
    </p:spTree>
    <p:extLst>
      <p:ext uri="{BB962C8B-B14F-4D97-AF65-F5344CB8AC3E}">
        <p14:creationId xmlns:p14="http://schemas.microsoft.com/office/powerpoint/2010/main" val="6582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846603"/>
            <a:ext cx="8202613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2E2233-BC02-4692-A2EE-F8906B800895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C29918-CB2F-4B95-8F78-CDB747560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825" y="6144225"/>
            <a:ext cx="1366153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2846603"/>
            <a:ext cx="8202612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 </a:t>
            </a:r>
            <a:r>
              <a:rPr lang="de-DE" err="1"/>
              <a:t>format</a:t>
            </a:r>
            <a:r>
              <a:rPr lang="de-DE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3F1B8E-C7B0-4BC0-A26F-A8AA52BED294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2A40-5F05-4D0F-A092-D8D65B262210}"/>
              </a:ext>
            </a:extLst>
          </p:cNvPr>
          <p:cNvSpPr/>
          <p:nvPr userDrawn="1"/>
        </p:nvSpPr>
        <p:spPr>
          <a:xfrm>
            <a:off x="9571216" y="-1026339"/>
            <a:ext cx="4300683" cy="4300683"/>
          </a:xfrm>
          <a:prstGeom prst="ellipse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 01.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587547-EC04-5499-1CC7-AF77F74DC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2846603"/>
            <a:ext cx="5210175" cy="2852737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 </a:t>
            </a:r>
            <a:r>
              <a:rPr lang="de-DE" err="1"/>
              <a:t>format</a:t>
            </a:r>
            <a:r>
              <a:rPr lang="de-DE"/>
              <a:t>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3C3C8B-B081-5C18-932E-69376A7990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151" y="331894"/>
            <a:ext cx="2608263" cy="1584219"/>
          </a:xfrm>
        </p:spPr>
        <p:txBody>
          <a:bodyPr>
            <a:noAutofit/>
          </a:bodyPr>
          <a:lstStyle>
            <a:lvl1pPr marL="0" indent="0">
              <a:buNone/>
              <a:defRPr sz="1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B3EA6A-073E-4897-BB13-6F337A8F6B33}" type="datetime1">
              <a:rPr lang="de-DE" smtClean="0"/>
              <a:pPr/>
              <a:t>17.01.2024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81FADA3-B9FE-4EDC-B2A6-FAD998CE6A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Institut / Lehrstuhl / Dezernat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98EFC909-035C-4262-9908-EF1702D9EF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3212" y="968591"/>
            <a:ext cx="4730751" cy="47307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marR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None/>
              <a:tabLst/>
              <a:defRPr/>
            </a:pPr>
            <a:r>
              <a:rPr lang="de-DE"/>
              <a:t>Hier können Sie ein Bild einfügen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DCBB7A7-D78F-49F8-BEF4-049208F8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97738" y="6092825"/>
            <a:ext cx="4343400" cy="215909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de-DE"/>
              <a:t>Foto: Hier können Sie einen Bildnachweis einfügen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9C29918-CB2F-4B95-8F78-CDB747560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825" y="6144225"/>
            <a:ext cx="1366153" cy="6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18.01.2024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Softwarequalität WS 23/24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3BDEE-35A9-44DE-B226-BF27396B4E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22141" y="6142599"/>
            <a:ext cx="1373522" cy="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50" r:id="rId4"/>
    <p:sldLayoutId id="2147483660" r:id="rId5"/>
    <p:sldLayoutId id="2147483652" r:id="rId6"/>
    <p:sldLayoutId id="2147483651" r:id="rId7"/>
    <p:sldLayoutId id="2147483664" r:id="rId8"/>
    <p:sldLayoutId id="2147483662" r:id="rId9"/>
    <p:sldLayoutId id="2147483665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EAE51378-69B7-44F4-8ECE-BCA4ABD71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Dagger.io for defining generic pipelines</a:t>
            </a:r>
          </a:p>
        </p:txBody>
      </p:sp>
      <p:sp>
        <p:nvSpPr>
          <p:cNvPr id="27" name="Untertitel 26">
            <a:extLst>
              <a:ext uri="{FF2B5EF4-FFF2-40B4-BE49-F238E27FC236}">
                <a16:creationId xmlns:a16="http://schemas.microsoft.com/office/drawing/2014/main" id="{46AD3451-7084-46D6-973E-DF93C21F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Jasper Fülle, Nico Guldin, Göktug Özdemir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204B9-F8F7-4E76-B171-106A0A4458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90DC0-EF79-408A-BE15-F38960398C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E352869-A936-A91C-D03F-E12062D0F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2" name="Grafik 11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A7E72873-EC4F-61D3-3E4B-123816AD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719" y="236670"/>
            <a:ext cx="1348910" cy="11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1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27926A9-FBC0-4654-A130-6EF634A4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746139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Dagger.io Pipeline </a:t>
            </a:r>
            <a:r>
              <a:rPr lang="de-DE" dirty="0" err="1">
                <a:latin typeface="Arial"/>
                <a:cs typeface="Arial"/>
              </a:rPr>
              <a:t>Example</a:t>
            </a:r>
            <a:r>
              <a:rPr lang="de-DE" dirty="0">
                <a:latin typeface="Arial"/>
                <a:cs typeface="Arial"/>
              </a:rPr>
              <a:t> in Python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3E6DC-BC2F-44EC-BE17-32B6483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517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ADDFA-B224-43DA-ABB9-60CD8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517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Softwarequalität WS 23/24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8CDF64-0054-4E03-8201-333B234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FA4B0-7731-EC49-88EA-B5E921ABE78A}" type="slidenum">
              <a:rPr kumimoji="0" lang="de-DE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17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1" i="0" u="none" strike="noStrike" kern="1200" cap="none" spc="0" normalizeH="0" baseline="0" noProof="0" dirty="0">
              <a:ln>
                <a:noFill/>
              </a:ln>
              <a:solidFill>
                <a:srgbClr val="00517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0326608-2C73-324A-5CFF-BC5B0C2592DD}"/>
              </a:ext>
            </a:extLst>
          </p:cNvPr>
          <p:cNvGrpSpPr/>
          <p:nvPr/>
        </p:nvGrpSpPr>
        <p:grpSpPr>
          <a:xfrm>
            <a:off x="745558" y="1908699"/>
            <a:ext cx="4305838" cy="4142116"/>
            <a:chOff x="745557" y="1908699"/>
            <a:chExt cx="4944299" cy="4142116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048F4C5-295F-76A1-251D-4932BEEDD214}"/>
                </a:ext>
              </a:extLst>
            </p:cNvPr>
            <p:cNvSpPr/>
            <p:nvPr/>
          </p:nvSpPr>
          <p:spPr>
            <a:xfrm>
              <a:off x="1020933" y="1908699"/>
              <a:ext cx="4492101" cy="4136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C2722293-26F2-6F9A-93A2-0765DCDAA2A5}"/>
                </a:ext>
              </a:extLst>
            </p:cNvPr>
            <p:cNvSpPr/>
            <p:nvPr/>
          </p:nvSpPr>
          <p:spPr>
            <a:xfrm rot="16200000">
              <a:off x="685807" y="5652682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68B8321-6317-69AA-CB0F-B69F05E8AB8F}"/>
                </a:ext>
              </a:extLst>
            </p:cNvPr>
            <p:cNvSpPr/>
            <p:nvPr/>
          </p:nvSpPr>
          <p:spPr>
            <a:xfrm>
              <a:off x="914400" y="2353605"/>
              <a:ext cx="164419" cy="32393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: obere Ecken abgerundet 53">
              <a:extLst>
                <a:ext uri="{FF2B5EF4-FFF2-40B4-BE49-F238E27FC236}">
                  <a16:creationId xmlns:a16="http://schemas.microsoft.com/office/drawing/2014/main" id="{E3F0DAB6-2EB6-EC40-721E-CD769B5B8AAB}"/>
                </a:ext>
              </a:extLst>
            </p:cNvPr>
            <p:cNvSpPr/>
            <p:nvPr/>
          </p:nvSpPr>
          <p:spPr>
            <a:xfrm rot="16200000">
              <a:off x="685808" y="1970488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F8930DC4-D53E-2708-F481-CE3486C809A6}"/>
                </a:ext>
              </a:extLst>
            </p:cNvPr>
            <p:cNvSpPr/>
            <p:nvPr/>
          </p:nvSpPr>
          <p:spPr>
            <a:xfrm rot="5400000" flipH="1">
              <a:off x="5286450" y="5657803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C413E97D-FE5E-1702-7068-DCEDF0C9CDC7}"/>
                </a:ext>
              </a:extLst>
            </p:cNvPr>
            <p:cNvSpPr/>
            <p:nvPr/>
          </p:nvSpPr>
          <p:spPr>
            <a:xfrm flipH="1">
              <a:off x="5348614" y="2349674"/>
              <a:ext cx="164419" cy="3239326"/>
            </a:xfrm>
            <a:prstGeom prst="rect">
              <a:avLst/>
            </a:prstGeom>
            <a:solidFill>
              <a:srgbClr val="00517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A8BD7A65-769A-34E3-2FEF-ED7AE40256CE}"/>
                </a:ext>
              </a:extLst>
            </p:cNvPr>
            <p:cNvSpPr/>
            <p:nvPr/>
          </p:nvSpPr>
          <p:spPr>
            <a:xfrm rot="5400000" flipH="1">
              <a:off x="5296845" y="1970489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6" name="Rechteck 75">
            <a:extLst>
              <a:ext uri="{FF2B5EF4-FFF2-40B4-BE49-F238E27FC236}">
                <a16:creationId xmlns:a16="http://schemas.microsoft.com/office/drawing/2014/main" id="{6273B0E2-09CD-57D8-ED6A-D33BD8E988DF}"/>
              </a:ext>
            </a:extLst>
          </p:cNvPr>
          <p:cNvSpPr/>
          <p:nvPr/>
        </p:nvSpPr>
        <p:spPr>
          <a:xfrm>
            <a:off x="6399320" y="1900840"/>
            <a:ext cx="3886691" cy="4136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Rechteck: obere Ecken abgerundet 76">
            <a:extLst>
              <a:ext uri="{FF2B5EF4-FFF2-40B4-BE49-F238E27FC236}">
                <a16:creationId xmlns:a16="http://schemas.microsoft.com/office/drawing/2014/main" id="{54D34AB2-0549-D9D4-5FE1-E4D85A75F5E6}"/>
              </a:ext>
            </a:extLst>
          </p:cNvPr>
          <p:cNvSpPr/>
          <p:nvPr/>
        </p:nvSpPr>
        <p:spPr>
          <a:xfrm rot="16200000">
            <a:off x="6052896" y="5665321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ADA343C-82DE-4213-1E62-BB3E39DBE3E1}"/>
              </a:ext>
            </a:extLst>
          </p:cNvPr>
          <p:cNvSpPr/>
          <p:nvPr/>
        </p:nvSpPr>
        <p:spPr>
          <a:xfrm>
            <a:off x="6281203" y="2353605"/>
            <a:ext cx="143187" cy="3239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Rechteck: obere Ecken abgerundet 78">
            <a:extLst>
              <a:ext uri="{FF2B5EF4-FFF2-40B4-BE49-F238E27FC236}">
                <a16:creationId xmlns:a16="http://schemas.microsoft.com/office/drawing/2014/main" id="{657847EA-917B-C3DB-987E-851AB8C4C3FC}"/>
              </a:ext>
            </a:extLst>
          </p:cNvPr>
          <p:cNvSpPr/>
          <p:nvPr/>
        </p:nvSpPr>
        <p:spPr>
          <a:xfrm rot="16200000">
            <a:off x="6052897" y="1983127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Rechteck: obere Ecken abgerundet 79">
            <a:extLst>
              <a:ext uri="{FF2B5EF4-FFF2-40B4-BE49-F238E27FC236}">
                <a16:creationId xmlns:a16="http://schemas.microsoft.com/office/drawing/2014/main" id="{833190A7-1D97-3567-4C73-321384E33267}"/>
              </a:ext>
            </a:extLst>
          </p:cNvPr>
          <p:cNvSpPr/>
          <p:nvPr/>
        </p:nvSpPr>
        <p:spPr>
          <a:xfrm rot="5400000" flipH="1">
            <a:off x="10059454" y="5661564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B69BA976-378D-766C-9C1F-8F4326C1D1C2}"/>
              </a:ext>
            </a:extLst>
          </p:cNvPr>
          <p:cNvSpPr/>
          <p:nvPr/>
        </p:nvSpPr>
        <p:spPr>
          <a:xfrm flipH="1">
            <a:off x="10142824" y="2349674"/>
            <a:ext cx="143187" cy="3239326"/>
          </a:xfrm>
          <a:prstGeom prst="rect">
            <a:avLst/>
          </a:prstGeom>
          <a:solidFill>
            <a:srgbClr val="0051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Rechteck: obere Ecken abgerundet 81">
            <a:extLst>
              <a:ext uri="{FF2B5EF4-FFF2-40B4-BE49-F238E27FC236}">
                <a16:creationId xmlns:a16="http://schemas.microsoft.com/office/drawing/2014/main" id="{481FD607-E027-9935-4014-E7104407FD56}"/>
              </a:ext>
            </a:extLst>
          </p:cNvPr>
          <p:cNvSpPr/>
          <p:nvPr/>
        </p:nvSpPr>
        <p:spPr>
          <a:xfrm rot="5400000" flipH="1">
            <a:off x="10068507" y="1983128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0AE3593-D534-E795-F364-0B81679E27DF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4177008" y="4292534"/>
            <a:ext cx="996324" cy="19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DEB219F8-54F0-BE24-E134-08A434B8BE41}"/>
              </a:ext>
            </a:extLst>
          </p:cNvPr>
          <p:cNvSpPr txBox="1"/>
          <p:nvPr/>
        </p:nvSpPr>
        <p:spPr>
          <a:xfrm>
            <a:off x="5173332" y="4206444"/>
            <a:ext cx="1093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nitialize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container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from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base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image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6E863B-CF80-2FAF-07AC-F9406AFF1333}"/>
              </a:ext>
            </a:extLst>
          </p:cNvPr>
          <p:cNvSpPr txBox="1"/>
          <p:nvPr/>
        </p:nvSpPr>
        <p:spPr>
          <a:xfrm>
            <a:off x="1128561" y="2180612"/>
            <a:ext cx="344485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anyio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dagger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async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config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dagger.Config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log_output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sys.stdout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async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dagger.Connection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config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#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node:16-slim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container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# mount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source code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directory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host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# at /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src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container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source = (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client.container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.from_("node:16-slim")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.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with_directory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"/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src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client.host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().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directory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".",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exclude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=["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node_modules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/", "ci/",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"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/"]),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)</a:t>
            </a:r>
            <a:endParaRPr kumimoji="0" lang="de-DE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217C2A-6EF4-81C5-4E3A-81ED91D47EEE}"/>
              </a:ext>
            </a:extLst>
          </p:cNvPr>
          <p:cNvSpPr txBox="1"/>
          <p:nvPr/>
        </p:nvSpPr>
        <p:spPr>
          <a:xfrm>
            <a:off x="6588381" y="2072122"/>
            <a:ext cx="344485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set the working directory in the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install application dependencies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runner =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source.with_workdir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("/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src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").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with_exec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(["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npm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"install"])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run application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test =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runner.with_exec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(["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npm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"test", "--", "--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watchAll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=false"])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build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# write the build output to the 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build_dir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test.with_exec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(["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npm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"run", "build"])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.directory("./build")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await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build_dir.export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("./build")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e = await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build_dir.entries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print(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f"build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contents:\n{e}")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anyio.run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(main)</a:t>
            </a:r>
            <a:endParaRPr kumimoji="0" lang="de-DE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0170ED-C14E-E7EE-9E33-41DA89F54607}"/>
              </a:ext>
            </a:extLst>
          </p:cNvPr>
          <p:cNvSpPr txBox="1"/>
          <p:nvPr/>
        </p:nvSpPr>
        <p:spPr>
          <a:xfrm>
            <a:off x="2499360" y="1384353"/>
            <a:ext cx="7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1/2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8C317F7-7DC0-1B31-0F29-ECF4F26AEA66}"/>
              </a:ext>
            </a:extLst>
          </p:cNvPr>
          <p:cNvSpPr txBox="1"/>
          <p:nvPr/>
        </p:nvSpPr>
        <p:spPr>
          <a:xfrm>
            <a:off x="8148071" y="1430642"/>
            <a:ext cx="7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2/2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680CBCE-5120-B2DD-0B68-0FBBC1C3D62A}"/>
              </a:ext>
            </a:extLst>
          </p:cNvPr>
          <p:cNvSpPr/>
          <p:nvPr/>
        </p:nvSpPr>
        <p:spPr>
          <a:xfrm flipH="1" flipV="1">
            <a:off x="1100977" y="2814680"/>
            <a:ext cx="3222445" cy="11812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8C0A04B-B060-A992-D9BE-78A0521C6BA7}"/>
              </a:ext>
            </a:extLst>
          </p:cNvPr>
          <p:cNvCxnSpPr>
            <a:cxnSpLocks/>
          </p:cNvCxnSpPr>
          <p:nvPr/>
        </p:nvCxnSpPr>
        <p:spPr>
          <a:xfrm>
            <a:off x="4299580" y="3414658"/>
            <a:ext cx="8417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58C08C6-FEEA-0175-2B5C-6D569360AE30}"/>
              </a:ext>
            </a:extLst>
          </p:cNvPr>
          <p:cNvSpPr txBox="1"/>
          <p:nvPr/>
        </p:nvSpPr>
        <p:spPr>
          <a:xfrm>
            <a:off x="5183725" y="3228945"/>
            <a:ext cx="109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c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reate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Dagger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connection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EF029C-280A-0EC7-42DF-02B6F6EB0B30}"/>
              </a:ext>
            </a:extLst>
          </p:cNvPr>
          <p:cNvSpPr/>
          <p:nvPr/>
        </p:nvSpPr>
        <p:spPr>
          <a:xfrm flipH="1" flipV="1">
            <a:off x="1100974" y="4001055"/>
            <a:ext cx="3222445" cy="4785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F774CBA-2DC2-6AD1-6726-29945939E0C3}"/>
              </a:ext>
            </a:extLst>
          </p:cNvPr>
          <p:cNvSpPr/>
          <p:nvPr/>
        </p:nvSpPr>
        <p:spPr>
          <a:xfrm flipH="1" flipV="1">
            <a:off x="1100973" y="4497622"/>
            <a:ext cx="3222445" cy="10944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7A54BB3-2587-2520-7AC6-77AD3AC447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23418" y="5072514"/>
            <a:ext cx="692106" cy="19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C706B43-D7AF-BA32-A1E7-5E50CF89957B}"/>
              </a:ext>
            </a:extLst>
          </p:cNvPr>
          <p:cNvSpPr txBox="1"/>
          <p:nvPr/>
        </p:nvSpPr>
        <p:spPr>
          <a:xfrm>
            <a:off x="5015524" y="4986424"/>
            <a:ext cx="1093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mount source code directory on the host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786308C-E134-D010-530E-BD1F22AFD186}"/>
              </a:ext>
            </a:extLst>
          </p:cNvPr>
          <p:cNvSpPr/>
          <p:nvPr/>
        </p:nvSpPr>
        <p:spPr>
          <a:xfrm flipH="1" flipV="1">
            <a:off x="6615011" y="2036548"/>
            <a:ext cx="3380771" cy="7781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96B6014-88A2-8758-A2A7-5D35A3EF98B6}"/>
              </a:ext>
            </a:extLst>
          </p:cNvPr>
          <p:cNvCxnSpPr>
            <a:cxnSpLocks/>
          </p:cNvCxnSpPr>
          <p:nvPr/>
        </p:nvCxnSpPr>
        <p:spPr>
          <a:xfrm>
            <a:off x="9964540" y="2636526"/>
            <a:ext cx="8417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883E7B9-B746-B7A9-2E19-82DD9CDD613B}"/>
              </a:ext>
            </a:extLst>
          </p:cNvPr>
          <p:cNvSpPr txBox="1"/>
          <p:nvPr/>
        </p:nvSpPr>
        <p:spPr>
          <a:xfrm>
            <a:off x="10768785" y="2450813"/>
            <a:ext cx="134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orking</a:t>
            </a: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directory</a:t>
            </a: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 to mount 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point</a:t>
            </a: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 &amp; 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install</a:t>
            </a: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dependencies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B57E5E7-8069-D7DD-55DC-894511E77425}"/>
              </a:ext>
            </a:extLst>
          </p:cNvPr>
          <p:cNvSpPr/>
          <p:nvPr/>
        </p:nvSpPr>
        <p:spPr>
          <a:xfrm flipH="1" flipV="1">
            <a:off x="6615130" y="2908607"/>
            <a:ext cx="3380771" cy="5697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80613-F08B-BBA8-248B-925A87043AF2}"/>
              </a:ext>
            </a:extLst>
          </p:cNvPr>
          <p:cNvSpPr/>
          <p:nvPr/>
        </p:nvSpPr>
        <p:spPr>
          <a:xfrm flipH="1" flipV="1">
            <a:off x="6615008" y="3550365"/>
            <a:ext cx="3380771" cy="20417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3D7C239-941B-1313-4FC0-F7449648452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948452" y="3280927"/>
            <a:ext cx="857844" cy="1592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4E1409F-94EC-D484-1569-9F38BA43334E}"/>
              </a:ext>
            </a:extLst>
          </p:cNvPr>
          <p:cNvSpPr txBox="1"/>
          <p:nvPr/>
        </p:nvSpPr>
        <p:spPr>
          <a:xfrm>
            <a:off x="10806296" y="3317017"/>
            <a:ext cx="109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run</a:t>
            </a:r>
            <a:r>
              <a:rPr lang="de-DE" sz="1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Arial" panose="020B0604020202020204"/>
              </a:rPr>
              <a:t>tests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9219D2C-3BA1-F85D-BC1B-8DA8F61E5B71}"/>
              </a:ext>
            </a:extLst>
          </p:cNvPr>
          <p:cNvCxnSpPr>
            <a:cxnSpLocks/>
          </p:cNvCxnSpPr>
          <p:nvPr/>
        </p:nvCxnSpPr>
        <p:spPr>
          <a:xfrm>
            <a:off x="9855676" y="4553299"/>
            <a:ext cx="8417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A19F34E-A10A-183C-7962-CF8AB8DB0259}"/>
              </a:ext>
            </a:extLst>
          </p:cNvPr>
          <p:cNvSpPr txBox="1"/>
          <p:nvPr/>
        </p:nvSpPr>
        <p:spPr>
          <a:xfrm>
            <a:off x="10659921" y="4367586"/>
            <a:ext cx="109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application &amp;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output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 host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directory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26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27926A9-FBC0-4654-A130-6EF634A4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746139"/>
          </a:xfrm>
        </p:spPr>
        <p:txBody>
          <a:bodyPr/>
          <a:lstStyle/>
          <a:p>
            <a:r>
              <a:rPr lang="de-DE" dirty="0" err="1">
                <a:latin typeface="Arial"/>
                <a:cs typeface="Arial"/>
              </a:rPr>
              <a:t>Integrating</a:t>
            </a:r>
            <a:r>
              <a:rPr lang="de-DE" dirty="0">
                <a:latin typeface="Arial"/>
                <a:cs typeface="Arial"/>
              </a:rPr>
              <a:t> Dagger.io </a:t>
            </a:r>
            <a:r>
              <a:rPr lang="de-DE" dirty="0" err="1">
                <a:latin typeface="Arial"/>
                <a:cs typeface="Arial"/>
              </a:rPr>
              <a:t>into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other</a:t>
            </a:r>
            <a:r>
              <a:rPr lang="de-DE" dirty="0">
                <a:latin typeface="Arial"/>
                <a:cs typeface="Arial"/>
              </a:rPr>
              <a:t> CI/CD </a:t>
            </a:r>
            <a:r>
              <a:rPr lang="de-DE" dirty="0" err="1">
                <a:latin typeface="Arial"/>
                <a:cs typeface="Arial"/>
              </a:rPr>
              <a:t>tools</a:t>
            </a:r>
            <a:r>
              <a:rPr lang="de-DE" dirty="0">
                <a:latin typeface="Arial"/>
                <a:cs typeface="Arial"/>
              </a:rPr>
              <a:t> 1/2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3E6DC-BC2F-44EC-BE17-32B6483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ADDFA-B224-43DA-ABB9-60CD8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8CDF64-0054-4E03-8201-333B234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AE0C207-CDD9-844C-EECD-E4185BBE4472}"/>
              </a:ext>
            </a:extLst>
          </p:cNvPr>
          <p:cNvSpPr txBox="1"/>
          <p:nvPr/>
        </p:nvSpPr>
        <p:spPr>
          <a:xfrm>
            <a:off x="1695635" y="1403722"/>
            <a:ext cx="18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Github</a:t>
            </a:r>
            <a:r>
              <a:rPr lang="de-DE" b="1" dirty="0"/>
              <a:t> Actions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5EBECE-E2D9-5887-BB23-7A4F4B743320}"/>
              </a:ext>
            </a:extLst>
          </p:cNvPr>
          <p:cNvSpPr txBox="1"/>
          <p:nvPr/>
        </p:nvSpPr>
        <p:spPr>
          <a:xfrm>
            <a:off x="6795502" y="1403722"/>
            <a:ext cx="11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Gitlab</a:t>
            </a:r>
            <a:r>
              <a:rPr lang="de-DE" b="1" dirty="0"/>
              <a:t> CI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0326608-2C73-324A-5CFF-BC5B0C2592DD}"/>
              </a:ext>
            </a:extLst>
          </p:cNvPr>
          <p:cNvGrpSpPr/>
          <p:nvPr/>
        </p:nvGrpSpPr>
        <p:grpSpPr>
          <a:xfrm>
            <a:off x="745558" y="1908699"/>
            <a:ext cx="4305838" cy="4142116"/>
            <a:chOff x="745557" y="1908699"/>
            <a:chExt cx="4944299" cy="4142116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048F4C5-295F-76A1-251D-4932BEEDD214}"/>
                </a:ext>
              </a:extLst>
            </p:cNvPr>
            <p:cNvSpPr/>
            <p:nvPr/>
          </p:nvSpPr>
          <p:spPr>
            <a:xfrm>
              <a:off x="1020933" y="1908699"/>
              <a:ext cx="4492101" cy="4136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C2722293-26F2-6F9A-93A2-0765DCDAA2A5}"/>
                </a:ext>
              </a:extLst>
            </p:cNvPr>
            <p:cNvSpPr/>
            <p:nvPr/>
          </p:nvSpPr>
          <p:spPr>
            <a:xfrm rot="16200000">
              <a:off x="685807" y="5652682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68B8321-6317-69AA-CB0F-B69F05E8AB8F}"/>
                </a:ext>
              </a:extLst>
            </p:cNvPr>
            <p:cNvSpPr/>
            <p:nvPr/>
          </p:nvSpPr>
          <p:spPr>
            <a:xfrm>
              <a:off x="914400" y="2353605"/>
              <a:ext cx="164419" cy="32393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Rechteck: obere Ecken abgerundet 53">
              <a:extLst>
                <a:ext uri="{FF2B5EF4-FFF2-40B4-BE49-F238E27FC236}">
                  <a16:creationId xmlns:a16="http://schemas.microsoft.com/office/drawing/2014/main" id="{E3F0DAB6-2EB6-EC40-721E-CD769B5B8AAB}"/>
                </a:ext>
              </a:extLst>
            </p:cNvPr>
            <p:cNvSpPr/>
            <p:nvPr/>
          </p:nvSpPr>
          <p:spPr>
            <a:xfrm rot="16200000">
              <a:off x="685808" y="1970488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F8930DC4-D53E-2708-F481-CE3486C809A6}"/>
                </a:ext>
              </a:extLst>
            </p:cNvPr>
            <p:cNvSpPr/>
            <p:nvPr/>
          </p:nvSpPr>
          <p:spPr>
            <a:xfrm rot="5400000" flipH="1">
              <a:off x="5286450" y="5657803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C413E97D-FE5E-1702-7068-DCEDF0C9CDC7}"/>
                </a:ext>
              </a:extLst>
            </p:cNvPr>
            <p:cNvSpPr/>
            <p:nvPr/>
          </p:nvSpPr>
          <p:spPr>
            <a:xfrm flipH="1">
              <a:off x="5348614" y="2349674"/>
              <a:ext cx="164419" cy="3239326"/>
            </a:xfrm>
            <a:prstGeom prst="rect">
              <a:avLst/>
            </a:prstGeom>
            <a:solidFill>
              <a:srgbClr val="00517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A8BD7A65-769A-34E3-2FEF-ED7AE40256CE}"/>
                </a:ext>
              </a:extLst>
            </p:cNvPr>
            <p:cNvSpPr/>
            <p:nvPr/>
          </p:nvSpPr>
          <p:spPr>
            <a:xfrm rot="5400000" flipH="1">
              <a:off x="5296845" y="1970489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6" name="Rechteck 75">
            <a:extLst>
              <a:ext uri="{FF2B5EF4-FFF2-40B4-BE49-F238E27FC236}">
                <a16:creationId xmlns:a16="http://schemas.microsoft.com/office/drawing/2014/main" id="{6273B0E2-09CD-57D8-ED6A-D33BD8E988DF}"/>
              </a:ext>
            </a:extLst>
          </p:cNvPr>
          <p:cNvSpPr/>
          <p:nvPr/>
        </p:nvSpPr>
        <p:spPr>
          <a:xfrm>
            <a:off x="6399320" y="1900840"/>
            <a:ext cx="3886691" cy="4136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: obere Ecken abgerundet 76">
            <a:extLst>
              <a:ext uri="{FF2B5EF4-FFF2-40B4-BE49-F238E27FC236}">
                <a16:creationId xmlns:a16="http://schemas.microsoft.com/office/drawing/2014/main" id="{54D34AB2-0549-D9D4-5FE1-E4D85A75F5E6}"/>
              </a:ext>
            </a:extLst>
          </p:cNvPr>
          <p:cNvSpPr/>
          <p:nvPr/>
        </p:nvSpPr>
        <p:spPr>
          <a:xfrm rot="16200000">
            <a:off x="6052896" y="5665321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ADA343C-82DE-4213-1E62-BB3E39DBE3E1}"/>
              </a:ext>
            </a:extLst>
          </p:cNvPr>
          <p:cNvSpPr/>
          <p:nvPr/>
        </p:nvSpPr>
        <p:spPr>
          <a:xfrm>
            <a:off x="6281203" y="2353605"/>
            <a:ext cx="143187" cy="3239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hteck: obere Ecken abgerundet 78">
            <a:extLst>
              <a:ext uri="{FF2B5EF4-FFF2-40B4-BE49-F238E27FC236}">
                <a16:creationId xmlns:a16="http://schemas.microsoft.com/office/drawing/2014/main" id="{657847EA-917B-C3DB-987E-851AB8C4C3FC}"/>
              </a:ext>
            </a:extLst>
          </p:cNvPr>
          <p:cNvSpPr/>
          <p:nvPr/>
        </p:nvSpPr>
        <p:spPr>
          <a:xfrm rot="16200000">
            <a:off x="6052897" y="1983127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hteck: obere Ecken abgerundet 79">
            <a:extLst>
              <a:ext uri="{FF2B5EF4-FFF2-40B4-BE49-F238E27FC236}">
                <a16:creationId xmlns:a16="http://schemas.microsoft.com/office/drawing/2014/main" id="{833190A7-1D97-3567-4C73-321384E33267}"/>
              </a:ext>
            </a:extLst>
          </p:cNvPr>
          <p:cNvSpPr/>
          <p:nvPr/>
        </p:nvSpPr>
        <p:spPr>
          <a:xfrm rot="5400000" flipH="1">
            <a:off x="10068332" y="5670442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B69BA976-378D-766C-9C1F-8F4326C1D1C2}"/>
              </a:ext>
            </a:extLst>
          </p:cNvPr>
          <p:cNvSpPr/>
          <p:nvPr/>
        </p:nvSpPr>
        <p:spPr>
          <a:xfrm flipH="1">
            <a:off x="10142824" y="2349674"/>
            <a:ext cx="143187" cy="3239326"/>
          </a:xfrm>
          <a:prstGeom prst="rect">
            <a:avLst/>
          </a:prstGeom>
          <a:solidFill>
            <a:srgbClr val="0051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: obere Ecken abgerundet 81">
            <a:extLst>
              <a:ext uri="{FF2B5EF4-FFF2-40B4-BE49-F238E27FC236}">
                <a16:creationId xmlns:a16="http://schemas.microsoft.com/office/drawing/2014/main" id="{481FD607-E027-9935-4014-E7104407FD56}"/>
              </a:ext>
            </a:extLst>
          </p:cNvPr>
          <p:cNvSpPr/>
          <p:nvPr/>
        </p:nvSpPr>
        <p:spPr>
          <a:xfrm rot="5400000" flipH="1">
            <a:off x="10068507" y="1983128"/>
            <a:ext cx="452762" cy="290227"/>
          </a:xfrm>
          <a:prstGeom prst="round2Same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24F063B-8458-1128-222F-A1372F7EF668}"/>
              </a:ext>
            </a:extLst>
          </p:cNvPr>
          <p:cNvSpPr txBox="1"/>
          <p:nvPr/>
        </p:nvSpPr>
        <p:spPr>
          <a:xfrm>
            <a:off x="1128561" y="1997855"/>
            <a:ext cx="324176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endParaRPr lang="de-DE" sz="105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push: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40EBCD9-25DD-2112-E1D9-4FF55220BE8A}"/>
              </a:ext>
            </a:extLst>
          </p:cNvPr>
          <p:cNvSpPr txBox="1"/>
          <p:nvPr/>
        </p:nvSpPr>
        <p:spPr>
          <a:xfrm>
            <a:off x="1099417" y="2861932"/>
            <a:ext cx="244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-on: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ubuntu-latest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de-DE" sz="105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/checkout@v3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/setup-python@v4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with: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-version: '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3.11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deps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E2AB959-AA11-F876-FA48-66C0E4F5E846}"/>
              </a:ext>
            </a:extLst>
          </p:cNvPr>
          <p:cNvSpPr txBox="1"/>
          <p:nvPr/>
        </p:nvSpPr>
        <p:spPr>
          <a:xfrm>
            <a:off x="1444230" y="4801597"/>
            <a:ext cx="3241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cd 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{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            https://dl.dagger.io/dagger/install.sh | sh; cd -; }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Run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main.py  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14CABCB-2AB4-4A13-C4E8-1EB38B055996}"/>
              </a:ext>
            </a:extLst>
          </p:cNvPr>
          <p:cNvSpPr/>
          <p:nvPr/>
        </p:nvSpPr>
        <p:spPr>
          <a:xfrm>
            <a:off x="1146820" y="2878392"/>
            <a:ext cx="1569747" cy="6726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92D7FAD-C589-DFF3-826B-2014721D1D84}"/>
              </a:ext>
            </a:extLst>
          </p:cNvPr>
          <p:cNvSpPr/>
          <p:nvPr/>
        </p:nvSpPr>
        <p:spPr>
          <a:xfrm>
            <a:off x="1146820" y="3575107"/>
            <a:ext cx="3025685" cy="15915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5EF3CD4B-1A13-0E35-1639-6479D4558B4D}"/>
              </a:ext>
            </a:extLst>
          </p:cNvPr>
          <p:cNvSpPr/>
          <p:nvPr/>
        </p:nvSpPr>
        <p:spPr>
          <a:xfrm>
            <a:off x="1457418" y="5166634"/>
            <a:ext cx="1846863" cy="3736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2F361B3-6903-F150-73E9-20E0019D0898}"/>
              </a:ext>
            </a:extLst>
          </p:cNvPr>
          <p:cNvSpPr/>
          <p:nvPr/>
        </p:nvSpPr>
        <p:spPr>
          <a:xfrm>
            <a:off x="1157670" y="2046431"/>
            <a:ext cx="1258060" cy="6798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A0B991A-ABD8-6281-421D-E93D5ADC5DC7}"/>
              </a:ext>
            </a:extLst>
          </p:cNvPr>
          <p:cNvCxnSpPr/>
          <p:nvPr/>
        </p:nvCxnSpPr>
        <p:spPr>
          <a:xfrm>
            <a:off x="2415730" y="2363500"/>
            <a:ext cx="691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54DC1F4-463F-0F4C-9F3A-489C22281967}"/>
              </a:ext>
            </a:extLst>
          </p:cNvPr>
          <p:cNvCxnSpPr/>
          <p:nvPr/>
        </p:nvCxnSpPr>
        <p:spPr>
          <a:xfrm>
            <a:off x="2716567" y="3217236"/>
            <a:ext cx="691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F6B2E70-0CAA-7451-827D-2EB3357944CB}"/>
              </a:ext>
            </a:extLst>
          </p:cNvPr>
          <p:cNvCxnSpPr>
            <a:cxnSpLocks/>
          </p:cNvCxnSpPr>
          <p:nvPr/>
        </p:nvCxnSpPr>
        <p:spPr>
          <a:xfrm>
            <a:off x="2864892" y="5546075"/>
            <a:ext cx="586428" cy="1868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0AE3593-D534-E795-F364-0B81679E27DF}"/>
              </a:ext>
            </a:extLst>
          </p:cNvPr>
          <p:cNvCxnSpPr>
            <a:cxnSpLocks/>
          </p:cNvCxnSpPr>
          <p:nvPr/>
        </p:nvCxnSpPr>
        <p:spPr>
          <a:xfrm>
            <a:off x="4177008" y="4292534"/>
            <a:ext cx="841756" cy="342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9A132D70-854C-5739-A526-62106F120764}"/>
              </a:ext>
            </a:extLst>
          </p:cNvPr>
          <p:cNvSpPr txBox="1"/>
          <p:nvPr/>
        </p:nvSpPr>
        <p:spPr>
          <a:xfrm>
            <a:off x="3490750" y="3070674"/>
            <a:ext cx="124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create</a:t>
            </a:r>
            <a:r>
              <a:rPr lang="de-DE" sz="1000" b="1" dirty="0"/>
              <a:t> </a:t>
            </a:r>
            <a:r>
              <a:rPr lang="de-DE" sz="1000" b="1" dirty="0" err="1"/>
              <a:t>build</a:t>
            </a:r>
            <a:r>
              <a:rPr lang="de-DE" sz="1000" b="1" dirty="0"/>
              <a:t> </a:t>
            </a:r>
            <a:r>
              <a:rPr lang="de-DE" sz="1000" b="1" dirty="0" err="1"/>
              <a:t>job</a:t>
            </a:r>
            <a:endParaRPr lang="de-DE" sz="10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EB219F8-54F0-BE24-E134-08A434B8BE41}"/>
              </a:ext>
            </a:extLst>
          </p:cNvPr>
          <p:cNvSpPr txBox="1"/>
          <p:nvPr/>
        </p:nvSpPr>
        <p:spPr>
          <a:xfrm>
            <a:off x="4994593" y="4470923"/>
            <a:ext cx="109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install</a:t>
            </a:r>
            <a:r>
              <a:rPr lang="de-DE" sz="1000" b="1" dirty="0"/>
              <a:t> </a:t>
            </a:r>
            <a:r>
              <a:rPr lang="de-DE" sz="1000" b="1" dirty="0" err="1"/>
              <a:t>dependencies</a:t>
            </a:r>
            <a:endParaRPr lang="de-DE" sz="10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1257872-75E0-8F54-D123-EB0D461C700B}"/>
              </a:ext>
            </a:extLst>
          </p:cNvPr>
          <p:cNvSpPr txBox="1"/>
          <p:nvPr/>
        </p:nvSpPr>
        <p:spPr>
          <a:xfrm>
            <a:off x="3400288" y="5619159"/>
            <a:ext cx="124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run</a:t>
            </a:r>
            <a:r>
              <a:rPr lang="de-DE" sz="1000" b="1" dirty="0"/>
              <a:t> </a:t>
            </a:r>
            <a:r>
              <a:rPr lang="de-DE" sz="1000" b="1" dirty="0" err="1"/>
              <a:t>Dagger</a:t>
            </a:r>
            <a:endParaRPr lang="de-DE" sz="1000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C762449-C5F1-A8DD-E3F7-5F5634B41B68}"/>
              </a:ext>
            </a:extLst>
          </p:cNvPr>
          <p:cNvSpPr txBox="1"/>
          <p:nvPr/>
        </p:nvSpPr>
        <p:spPr>
          <a:xfrm>
            <a:off x="3140186" y="2247038"/>
            <a:ext cx="12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define</a:t>
            </a:r>
            <a:r>
              <a:rPr lang="de-DE" sz="1000" b="1" dirty="0"/>
              <a:t> </a:t>
            </a:r>
            <a:r>
              <a:rPr lang="de-DE" sz="1000" b="1" dirty="0" err="1"/>
              <a:t>trigger</a:t>
            </a:r>
            <a:r>
              <a:rPr lang="de-DE" sz="1000" b="1" dirty="0"/>
              <a:t> </a:t>
            </a:r>
            <a:r>
              <a:rPr lang="de-DE" sz="1000" b="1" dirty="0" err="1"/>
              <a:t>condition</a:t>
            </a:r>
            <a:endParaRPr lang="de-DE" sz="10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B0F686E-D3EE-6DDF-F564-43968F381E2E}"/>
              </a:ext>
            </a:extLst>
          </p:cNvPr>
          <p:cNvSpPr txBox="1"/>
          <p:nvPr/>
        </p:nvSpPr>
        <p:spPr>
          <a:xfrm>
            <a:off x="6550924" y="3956449"/>
            <a:ext cx="273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[.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before_script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cd 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{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  <a:endParaRPr lang="de-D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1F62686-9F48-B9A8-4602-80904F0B79CE}"/>
              </a:ext>
            </a:extLst>
          </p:cNvPr>
          <p:cNvSpPr txBox="1"/>
          <p:nvPr/>
        </p:nvSpPr>
        <p:spPr>
          <a:xfrm>
            <a:off x="6550925" y="2046431"/>
            <a:ext cx="344485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python:3.11-alpine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:${DOCKER_VERSION}-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dind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variables: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DOCKER_HOST: tcp://docker:2376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DOCKER_TLS_VERIFY: 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'1‘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DOCKER_TLS_CERTDIR: 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de-DE" sz="105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certs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DOCKER_CERT_PATH: 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de-DE" sz="105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certs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105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DOCKER_DRIVER: overlay2</a:t>
            </a:r>
            <a:b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DOCKER_VERSION: </a:t>
            </a:r>
            <a:r>
              <a:rPr lang="de-DE" sz="105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'20.10.16'</a:t>
            </a:r>
            <a:endParaRPr lang="de-D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949A7F-B0A8-D276-2A23-EFF9EC103F59}"/>
              </a:ext>
            </a:extLst>
          </p:cNvPr>
          <p:cNvSpPr txBox="1"/>
          <p:nvPr/>
        </p:nvSpPr>
        <p:spPr>
          <a:xfrm>
            <a:off x="6559978" y="5016743"/>
            <a:ext cx="24427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  <a:b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extends: [.dagger]</a:t>
            </a:r>
            <a:b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script:</a:t>
            </a:r>
            <a:b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pip install .</a:t>
            </a:r>
            <a:b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dagger run python main.py </a:t>
            </a:r>
            <a:endParaRPr lang="de-D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53F971-9448-181E-9464-EBE600811C55}"/>
              </a:ext>
            </a:extLst>
          </p:cNvPr>
          <p:cNvSpPr txBox="1"/>
          <p:nvPr/>
        </p:nvSpPr>
        <p:spPr>
          <a:xfrm>
            <a:off x="6903165" y="4756494"/>
            <a:ext cx="35632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https://dl.dagger.io/dagger/install.sh | sh; cd -; } </a:t>
            </a:r>
            <a:endParaRPr lang="de-DE" sz="105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289888-D1D6-1D57-4C61-4709B6987AC6}"/>
              </a:ext>
            </a:extLst>
          </p:cNvPr>
          <p:cNvSpPr/>
          <p:nvPr/>
        </p:nvSpPr>
        <p:spPr>
          <a:xfrm>
            <a:off x="6576314" y="2046430"/>
            <a:ext cx="2567685" cy="19036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C0C4FD-A400-5123-F635-EEBEEE40733C}"/>
              </a:ext>
            </a:extLst>
          </p:cNvPr>
          <p:cNvSpPr/>
          <p:nvPr/>
        </p:nvSpPr>
        <p:spPr>
          <a:xfrm>
            <a:off x="6582080" y="4023076"/>
            <a:ext cx="3047150" cy="9873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C344EF-F0A6-58E0-3FB4-DC475432EC43}"/>
              </a:ext>
            </a:extLst>
          </p:cNvPr>
          <p:cNvSpPr/>
          <p:nvPr/>
        </p:nvSpPr>
        <p:spPr>
          <a:xfrm>
            <a:off x="6571429" y="5054366"/>
            <a:ext cx="1881305" cy="8110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EE0ACA6-806E-BFF3-8F50-22A8C369AE8E}"/>
              </a:ext>
            </a:extLst>
          </p:cNvPr>
          <p:cNvCxnSpPr>
            <a:cxnSpLocks/>
          </p:cNvCxnSpPr>
          <p:nvPr/>
        </p:nvCxnSpPr>
        <p:spPr>
          <a:xfrm>
            <a:off x="9143999" y="2977539"/>
            <a:ext cx="12869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AE8D2C8-BED0-4A67-2746-BD681FDB2757}"/>
              </a:ext>
            </a:extLst>
          </p:cNvPr>
          <p:cNvCxnSpPr>
            <a:cxnSpLocks/>
          </p:cNvCxnSpPr>
          <p:nvPr/>
        </p:nvCxnSpPr>
        <p:spPr>
          <a:xfrm>
            <a:off x="9629230" y="4470923"/>
            <a:ext cx="10417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6E2AC38-3785-574F-E146-F79450C58A75}"/>
              </a:ext>
            </a:extLst>
          </p:cNvPr>
          <p:cNvCxnSpPr>
            <a:cxnSpLocks/>
          </p:cNvCxnSpPr>
          <p:nvPr/>
        </p:nvCxnSpPr>
        <p:spPr>
          <a:xfrm>
            <a:off x="8452734" y="5448946"/>
            <a:ext cx="550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DBF6864-435B-D032-7057-77EB55E57027}"/>
              </a:ext>
            </a:extLst>
          </p:cNvPr>
          <p:cNvSpPr txBox="1"/>
          <p:nvPr/>
        </p:nvSpPr>
        <p:spPr>
          <a:xfrm>
            <a:off x="10430949" y="2841820"/>
            <a:ext cx="12807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define</a:t>
            </a:r>
            <a:r>
              <a:rPr lang="de-DE" sz="1000" b="1" dirty="0"/>
              <a:t> Docker </a:t>
            </a:r>
            <a:r>
              <a:rPr lang="de-DE" sz="1000" b="1" dirty="0" err="1"/>
              <a:t>image</a:t>
            </a:r>
            <a:r>
              <a:rPr lang="de-DE" sz="1000" b="1" dirty="0"/>
              <a:t> </a:t>
            </a:r>
            <a:r>
              <a:rPr lang="de-DE" sz="1000" b="1" dirty="0" err="1"/>
              <a:t>configuration</a:t>
            </a:r>
            <a:endParaRPr lang="de-DE" sz="10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1AB671-8AED-37D6-D182-663A9615F8E9}"/>
              </a:ext>
            </a:extLst>
          </p:cNvPr>
          <p:cNvSpPr txBox="1"/>
          <p:nvPr/>
        </p:nvSpPr>
        <p:spPr>
          <a:xfrm>
            <a:off x="10676000" y="4347812"/>
            <a:ext cx="1246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define</a:t>
            </a:r>
            <a:r>
              <a:rPr lang="de-DE" sz="1000" b="1" dirty="0"/>
              <a:t> </a:t>
            </a:r>
            <a:r>
              <a:rPr lang="de-DE" sz="1000" b="1" dirty="0" err="1"/>
              <a:t>Dagger</a:t>
            </a:r>
            <a:r>
              <a:rPr lang="de-DE" sz="1000" b="1" dirty="0"/>
              <a:t> </a:t>
            </a:r>
            <a:r>
              <a:rPr lang="de-DE" sz="1000" b="1" dirty="0" err="1"/>
              <a:t>configuration</a:t>
            </a:r>
            <a:r>
              <a:rPr lang="de-DE" sz="1000" b="1" dirty="0"/>
              <a:t> &amp; </a:t>
            </a:r>
            <a:r>
              <a:rPr lang="de-DE" sz="1000" b="1" dirty="0" err="1"/>
              <a:t>install</a:t>
            </a:r>
            <a:r>
              <a:rPr lang="de-DE" sz="1000" b="1" dirty="0"/>
              <a:t> </a:t>
            </a:r>
            <a:r>
              <a:rPr lang="de-DE" sz="1000" b="1" dirty="0" err="1"/>
              <a:t>dependencies</a:t>
            </a:r>
            <a:endParaRPr lang="de-DE" sz="10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C96446-1F75-B136-CF33-0D64C58A98CA}"/>
              </a:ext>
            </a:extLst>
          </p:cNvPr>
          <p:cNvSpPr txBox="1"/>
          <p:nvPr/>
        </p:nvSpPr>
        <p:spPr>
          <a:xfrm>
            <a:off x="8997526" y="5307745"/>
            <a:ext cx="124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run</a:t>
            </a:r>
            <a:r>
              <a:rPr lang="de-DE" sz="1000" b="1" dirty="0"/>
              <a:t> </a:t>
            </a:r>
            <a:r>
              <a:rPr lang="de-DE" sz="1000" b="1" dirty="0" err="1"/>
              <a:t>Dagger</a:t>
            </a:r>
            <a:endParaRPr lang="de-DE" sz="10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B3DFFF-234A-F0F1-014E-404F9EF0CF99}"/>
              </a:ext>
            </a:extLst>
          </p:cNvPr>
          <p:cNvSpPr txBox="1"/>
          <p:nvPr/>
        </p:nvSpPr>
        <p:spPr>
          <a:xfrm>
            <a:off x="4030668" y="1891220"/>
            <a:ext cx="87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.</a:t>
            </a:r>
            <a:r>
              <a:rPr lang="de-DE" sz="1000" b="1" dirty="0" err="1"/>
              <a:t>yaml</a:t>
            </a:r>
            <a:r>
              <a:rPr lang="de-DE" sz="1000" b="1" dirty="0"/>
              <a:t> </a:t>
            </a:r>
            <a:r>
              <a:rPr lang="de-DE" sz="1000" b="1" dirty="0" err="1"/>
              <a:t>file</a:t>
            </a:r>
            <a:endParaRPr lang="de-DE" sz="10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28C865C-71BB-705D-B83D-B378392776B0}"/>
              </a:ext>
            </a:extLst>
          </p:cNvPr>
          <p:cNvSpPr txBox="1"/>
          <p:nvPr/>
        </p:nvSpPr>
        <p:spPr>
          <a:xfrm>
            <a:off x="9452343" y="1891219"/>
            <a:ext cx="87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.</a:t>
            </a:r>
            <a:r>
              <a:rPr lang="de-DE" sz="1000" b="1" dirty="0" err="1"/>
              <a:t>yaml</a:t>
            </a:r>
            <a:r>
              <a:rPr lang="de-DE" sz="1000" b="1" dirty="0"/>
              <a:t> </a:t>
            </a:r>
            <a:r>
              <a:rPr lang="de-DE" sz="1000" b="1" dirty="0" err="1"/>
              <a:t>file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9030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27926A9-FBC0-4654-A130-6EF634A4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840224"/>
          </a:xfrm>
        </p:spPr>
        <p:txBody>
          <a:bodyPr/>
          <a:lstStyle/>
          <a:p>
            <a:r>
              <a:rPr lang="de-DE" dirty="0" err="1">
                <a:latin typeface="Arial"/>
                <a:cs typeface="Arial"/>
              </a:rPr>
              <a:t>Integrating</a:t>
            </a:r>
            <a:r>
              <a:rPr lang="de-DE" dirty="0">
                <a:latin typeface="Arial"/>
                <a:cs typeface="Arial"/>
              </a:rPr>
              <a:t> Dagger.io </a:t>
            </a:r>
            <a:r>
              <a:rPr lang="de-DE" dirty="0" err="1">
                <a:latin typeface="Arial"/>
                <a:cs typeface="Arial"/>
              </a:rPr>
              <a:t>into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other</a:t>
            </a:r>
            <a:r>
              <a:rPr lang="de-DE" dirty="0">
                <a:latin typeface="Arial"/>
                <a:cs typeface="Arial"/>
              </a:rPr>
              <a:t> CI/CD </a:t>
            </a:r>
            <a:r>
              <a:rPr lang="de-DE" dirty="0" err="1">
                <a:latin typeface="Arial"/>
                <a:cs typeface="Arial"/>
              </a:rPr>
              <a:t>tools</a:t>
            </a:r>
            <a:r>
              <a:rPr lang="de-DE" dirty="0">
                <a:latin typeface="Arial"/>
                <a:cs typeface="Arial"/>
              </a:rPr>
              <a:t> 2/2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3E6DC-BC2F-44EC-BE17-32B6483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ADDFA-B224-43DA-ABB9-60CD8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8CDF64-0054-4E03-8201-333B234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AE0C207-CDD9-844C-EECD-E4185BBE4472}"/>
              </a:ext>
            </a:extLst>
          </p:cNvPr>
          <p:cNvSpPr txBox="1"/>
          <p:nvPr/>
        </p:nvSpPr>
        <p:spPr>
          <a:xfrm>
            <a:off x="4965537" y="1439245"/>
            <a:ext cx="110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Jenkins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0326608-2C73-324A-5CFF-BC5B0C2592DD}"/>
              </a:ext>
            </a:extLst>
          </p:cNvPr>
          <p:cNvGrpSpPr/>
          <p:nvPr/>
        </p:nvGrpSpPr>
        <p:grpSpPr>
          <a:xfrm>
            <a:off x="3424778" y="1908699"/>
            <a:ext cx="4296960" cy="4136995"/>
            <a:chOff x="745557" y="1908699"/>
            <a:chExt cx="4934105" cy="4136995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048F4C5-295F-76A1-251D-4932BEEDD214}"/>
                </a:ext>
              </a:extLst>
            </p:cNvPr>
            <p:cNvSpPr/>
            <p:nvPr/>
          </p:nvSpPr>
          <p:spPr>
            <a:xfrm>
              <a:off x="1020933" y="1908699"/>
              <a:ext cx="4492101" cy="4136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C2722293-26F2-6F9A-93A2-0765DCDAA2A5}"/>
                </a:ext>
              </a:extLst>
            </p:cNvPr>
            <p:cNvSpPr/>
            <p:nvPr/>
          </p:nvSpPr>
          <p:spPr>
            <a:xfrm rot="16200000">
              <a:off x="685807" y="5652682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68B8321-6317-69AA-CB0F-B69F05E8AB8F}"/>
                </a:ext>
              </a:extLst>
            </p:cNvPr>
            <p:cNvSpPr/>
            <p:nvPr/>
          </p:nvSpPr>
          <p:spPr>
            <a:xfrm>
              <a:off x="914400" y="2353605"/>
              <a:ext cx="164419" cy="32393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Rechteck: obere Ecken abgerundet 53">
              <a:extLst>
                <a:ext uri="{FF2B5EF4-FFF2-40B4-BE49-F238E27FC236}">
                  <a16:creationId xmlns:a16="http://schemas.microsoft.com/office/drawing/2014/main" id="{E3F0DAB6-2EB6-EC40-721E-CD769B5B8AAB}"/>
                </a:ext>
              </a:extLst>
            </p:cNvPr>
            <p:cNvSpPr/>
            <p:nvPr/>
          </p:nvSpPr>
          <p:spPr>
            <a:xfrm rot="16200000">
              <a:off x="685808" y="1970488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F8930DC4-D53E-2708-F481-CE3486C809A6}"/>
                </a:ext>
              </a:extLst>
            </p:cNvPr>
            <p:cNvSpPr/>
            <p:nvPr/>
          </p:nvSpPr>
          <p:spPr>
            <a:xfrm rot="5400000" flipH="1">
              <a:off x="5286651" y="5648750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C413E97D-FE5E-1702-7068-DCEDF0C9CDC7}"/>
                </a:ext>
              </a:extLst>
            </p:cNvPr>
            <p:cNvSpPr/>
            <p:nvPr/>
          </p:nvSpPr>
          <p:spPr>
            <a:xfrm flipH="1">
              <a:off x="5348614" y="2349674"/>
              <a:ext cx="164419" cy="3239326"/>
            </a:xfrm>
            <a:prstGeom prst="rect">
              <a:avLst/>
            </a:prstGeom>
            <a:solidFill>
              <a:srgbClr val="00517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: obere Ecken abgerundet 56">
              <a:extLst>
                <a:ext uri="{FF2B5EF4-FFF2-40B4-BE49-F238E27FC236}">
                  <a16:creationId xmlns:a16="http://schemas.microsoft.com/office/drawing/2014/main" id="{A8BD7A65-769A-34E3-2FEF-ED7AE40256CE}"/>
                </a:ext>
              </a:extLst>
            </p:cNvPr>
            <p:cNvSpPr/>
            <p:nvPr/>
          </p:nvSpPr>
          <p:spPr>
            <a:xfrm rot="5400000" flipH="1">
              <a:off x="5286650" y="1970489"/>
              <a:ext cx="452762" cy="333261"/>
            </a:xfrm>
            <a:prstGeom prst="round2Same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B24F063B-8458-1128-222F-A1372F7EF668}"/>
              </a:ext>
            </a:extLst>
          </p:cNvPr>
          <p:cNvSpPr txBox="1"/>
          <p:nvPr/>
        </p:nvSpPr>
        <p:spPr>
          <a:xfrm>
            <a:off x="3807781" y="2352968"/>
            <a:ext cx="2149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}]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40EBCD9-25DD-2112-E1D9-4FF55220BE8A}"/>
              </a:ext>
            </a:extLst>
          </p:cNvPr>
          <p:cNvSpPr txBox="1"/>
          <p:nvPr/>
        </p:nvSpPr>
        <p:spPr>
          <a:xfrm>
            <a:off x="3885297" y="2841550"/>
            <a:ext cx="297093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sh '''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cd 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&amp;&amp; {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  https://dl.dagger.io/dagger/install.sh | sh; cd -; }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dagger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5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main.py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'''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de-DE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92D7FAD-C589-DFF3-826B-2014721D1D84}"/>
              </a:ext>
            </a:extLst>
          </p:cNvPr>
          <p:cNvSpPr/>
          <p:nvPr/>
        </p:nvSpPr>
        <p:spPr>
          <a:xfrm>
            <a:off x="3851407" y="2863876"/>
            <a:ext cx="2717351" cy="2192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A0B991A-ABD8-6281-421D-E93D5ADC5DC7}"/>
              </a:ext>
            </a:extLst>
          </p:cNvPr>
          <p:cNvCxnSpPr/>
          <p:nvPr/>
        </p:nvCxnSpPr>
        <p:spPr>
          <a:xfrm>
            <a:off x="5308847" y="2578044"/>
            <a:ext cx="691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0AE3593-D534-E795-F364-0B81679E27DF}"/>
              </a:ext>
            </a:extLst>
          </p:cNvPr>
          <p:cNvCxnSpPr>
            <a:cxnSpLocks/>
          </p:cNvCxnSpPr>
          <p:nvPr/>
        </p:nvCxnSpPr>
        <p:spPr>
          <a:xfrm>
            <a:off x="6598633" y="3880479"/>
            <a:ext cx="1446697" cy="49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DEB219F8-54F0-BE24-E134-08A434B8BE41}"/>
              </a:ext>
            </a:extLst>
          </p:cNvPr>
          <p:cNvSpPr txBox="1"/>
          <p:nvPr/>
        </p:nvSpPr>
        <p:spPr>
          <a:xfrm>
            <a:off x="8121754" y="3737949"/>
            <a:ext cx="1093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install</a:t>
            </a:r>
            <a:r>
              <a:rPr lang="de-DE" sz="1000" b="1" dirty="0"/>
              <a:t> </a:t>
            </a:r>
            <a:r>
              <a:rPr lang="de-DE" sz="1000" b="1" dirty="0" err="1"/>
              <a:t>dependencies</a:t>
            </a:r>
            <a:r>
              <a:rPr lang="de-DE" sz="1000" b="1" dirty="0"/>
              <a:t> &amp; </a:t>
            </a:r>
            <a:r>
              <a:rPr lang="de-DE" sz="1000" b="1" dirty="0" err="1"/>
              <a:t>run</a:t>
            </a:r>
            <a:r>
              <a:rPr lang="de-DE" sz="1000" b="1" dirty="0"/>
              <a:t> </a:t>
            </a:r>
            <a:r>
              <a:rPr lang="de-DE" sz="1000" b="1" dirty="0" err="1"/>
              <a:t>Dagger</a:t>
            </a:r>
            <a:endParaRPr lang="de-DE" sz="1000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C762449-C5F1-A8DD-E3F7-5F5634B41B68}"/>
              </a:ext>
            </a:extLst>
          </p:cNvPr>
          <p:cNvSpPr txBox="1"/>
          <p:nvPr/>
        </p:nvSpPr>
        <p:spPr>
          <a:xfrm>
            <a:off x="6000301" y="2437606"/>
            <a:ext cx="1246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specify</a:t>
            </a:r>
            <a:r>
              <a:rPr lang="de-DE" sz="1000" b="1" dirty="0"/>
              <a:t> Agent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94F8F-C999-7C93-FDDC-9A2B56D3EAE6}"/>
              </a:ext>
            </a:extLst>
          </p:cNvPr>
          <p:cNvSpPr txBox="1"/>
          <p:nvPr/>
        </p:nvSpPr>
        <p:spPr>
          <a:xfrm>
            <a:off x="6568758" y="1910737"/>
            <a:ext cx="87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Jenkins </a:t>
            </a:r>
            <a:r>
              <a:rPr lang="de-DE" sz="1000" b="1" dirty="0" err="1"/>
              <a:t>file</a:t>
            </a:r>
            <a:endParaRPr lang="de-DE" sz="1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403FC0-ABC5-F81C-99C1-353CC120AF3A}"/>
              </a:ext>
            </a:extLst>
          </p:cNvPr>
          <p:cNvSpPr/>
          <p:nvPr/>
        </p:nvSpPr>
        <p:spPr>
          <a:xfrm>
            <a:off x="3851407" y="2378621"/>
            <a:ext cx="1457440" cy="4094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8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2E54-A483-DA12-0CCF-71C277070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107E1-E85B-E056-1F19-1A1192F6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FF59C-F86F-DFC6-EF24-AEF574DB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9A9D9A-35D5-2125-DCCB-DFAFC35F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DFC70C-81E9-27C4-F2AA-9D7BABD59304}"/>
              </a:ext>
            </a:extLst>
          </p:cNvPr>
          <p:cNvSpPr/>
          <p:nvPr/>
        </p:nvSpPr>
        <p:spPr>
          <a:xfrm>
            <a:off x="1630496" y="1696599"/>
            <a:ext cx="9364338" cy="4166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797E9FE4-A11D-D58B-6815-4C9BE4C28A3D}"/>
              </a:ext>
            </a:extLst>
          </p:cNvPr>
          <p:cNvSpPr/>
          <p:nvPr/>
        </p:nvSpPr>
        <p:spPr>
          <a:xfrm>
            <a:off x="622452" y="716096"/>
            <a:ext cx="2016087" cy="200507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F95E68-BC9B-0332-B936-4175AF627428}"/>
              </a:ext>
            </a:extLst>
          </p:cNvPr>
          <p:cNvSpPr/>
          <p:nvPr/>
        </p:nvSpPr>
        <p:spPr>
          <a:xfrm>
            <a:off x="9871113" y="1501047"/>
            <a:ext cx="186917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281C9-97E3-E74D-9440-C8319953F1A4}"/>
              </a:ext>
            </a:extLst>
          </p:cNvPr>
          <p:cNvSpPr txBox="1"/>
          <p:nvPr/>
        </p:nvSpPr>
        <p:spPr>
          <a:xfrm>
            <a:off x="2005070" y="2148289"/>
            <a:ext cx="350336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de-DE" sz="1800" dirty="0"/>
              <a:t> </a:t>
            </a:r>
            <a:r>
              <a:rPr lang="en-US" sz="1800" b="0" i="0" dirty="0"/>
              <a:t>Operable on any system with Docker installed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de-DE" sz="1800" b="0" i="0" dirty="0" err="1"/>
              <a:t>Seamless</a:t>
            </a:r>
            <a:r>
              <a:rPr lang="de-DE" sz="1800" b="0" i="0" dirty="0"/>
              <a:t> Infrastructure Transition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b="0" i="0" dirty="0"/>
              <a:t>Code-Based Pipelines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b="0" i="0" dirty="0"/>
              <a:t>Extensive Language Support, with more to come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b="0" i="0" dirty="0"/>
              <a:t> Caching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b="0" i="0" dirty="0"/>
              <a:t> Multi-File structure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C99AF4-0625-CFDC-9B3A-2A6E728DF4D3}"/>
              </a:ext>
            </a:extLst>
          </p:cNvPr>
          <p:cNvSpPr txBox="1"/>
          <p:nvPr/>
        </p:nvSpPr>
        <p:spPr>
          <a:xfrm>
            <a:off x="6516478" y="2148289"/>
            <a:ext cx="422496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800" dirty="0"/>
              <a:t>Not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community</a:t>
            </a:r>
            <a:r>
              <a:rPr lang="de-DE" sz="1800" dirty="0"/>
              <a:t> </a:t>
            </a:r>
            <a:r>
              <a:rPr lang="de-DE" sz="1800" dirty="0" err="1"/>
              <a:t>extensions</a:t>
            </a:r>
            <a:endParaRPr lang="de-DE" dirty="0"/>
          </a:p>
          <a:p>
            <a:pPr marL="742950" lvl="1" indent="-285750">
              <a:spcAft>
                <a:spcPts val="6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GitHub Actions &gt; 21.000</a:t>
            </a:r>
          </a:p>
          <a:p>
            <a:pPr marL="742950" lvl="1" indent="-285750">
              <a:spcAft>
                <a:spcPts val="6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dirty="0"/>
              <a:t>Jenkins Plugins &gt; 1.800</a:t>
            </a:r>
          </a:p>
          <a:p>
            <a:pPr marL="742950" lvl="1" indent="-285750">
              <a:spcAft>
                <a:spcPts val="60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dirty="0"/>
              <a:t>dagger.io </a:t>
            </a:r>
            <a:r>
              <a:rPr lang="de-DE" sz="1800" dirty="0" err="1"/>
              <a:t>universe</a:t>
            </a:r>
            <a:r>
              <a:rPr lang="de-DE" sz="1800" dirty="0"/>
              <a:t> = 14</a:t>
            </a:r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800" dirty="0" err="1"/>
              <a:t>Extensions</a:t>
            </a:r>
            <a:r>
              <a:rPr lang="de-DE" sz="1800" dirty="0"/>
              <a:t> via </a:t>
            </a:r>
            <a:r>
              <a:rPr lang="de-DE" sz="1800" dirty="0" err="1"/>
              <a:t>CueLang</a:t>
            </a:r>
            <a:endParaRPr lang="de-DE" sz="1800" dirty="0"/>
          </a:p>
          <a:p>
            <a:pPr marL="285750" lvl="0" indent="-285750">
              <a:spcAft>
                <a:spcPts val="600"/>
              </a:spcAft>
              <a:buClr>
                <a:schemeClr val="bg2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800" dirty="0"/>
              <a:t>T</a:t>
            </a:r>
            <a:r>
              <a:rPr lang="de-DE" sz="1800" b="0" i="0" dirty="0"/>
              <a:t>echnology Adoption Risk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D9254C-4BFB-7144-8577-1221543EE4C6}"/>
              </a:ext>
            </a:extLst>
          </p:cNvPr>
          <p:cNvCxnSpPr/>
          <p:nvPr/>
        </p:nvCxnSpPr>
        <p:spPr>
          <a:xfrm>
            <a:off x="6096000" y="2049136"/>
            <a:ext cx="0" cy="350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9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E90D3-098B-5ACE-0819-47B2AA42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DB3BE-C757-E6C6-B776-3B2248E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B5966-B5C3-0724-FA2C-F7E9E6F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EF2AD5-44A9-2E5A-AE97-DC9CC64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03A6F-B121-BD55-B4FD-9C912FAFFA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6"/>
          <a:stretch/>
        </p:blipFill>
        <p:spPr bwMode="auto">
          <a:xfrm>
            <a:off x="3844344" y="1208792"/>
            <a:ext cx="4385256" cy="43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218DE-A340-42B5-ADC2-0D614C8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552E-5344-4580-8A7B-B8ED72FA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9E51BE-14F3-4DE2-979D-816DF372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5E88AB4-5196-1ECD-1D6A-30938AD64BA3}"/>
              </a:ext>
            </a:extLst>
          </p:cNvPr>
          <p:cNvSpPr txBox="1"/>
          <p:nvPr/>
        </p:nvSpPr>
        <p:spPr>
          <a:xfrm>
            <a:off x="2933846" y="2247213"/>
            <a:ext cx="60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Questions &amp; </a:t>
            </a:r>
            <a:r>
              <a:rPr lang="de-DE" sz="4800" dirty="0" err="1"/>
              <a:t>Answers</a:t>
            </a:r>
            <a:endParaRPr lang="de-DE" sz="4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53D0695-7FB4-7704-5392-ADAABA95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90" y="3078210"/>
            <a:ext cx="1895255" cy="18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1C30A-6F32-4476-201A-929E085F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41BA5-4E9E-85D9-F81B-832A1E2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A7135C-C5D0-65DA-FC93-959DAB64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77" y="3592938"/>
            <a:ext cx="1828495" cy="1828495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33B0DC4-5B38-2B39-236B-88FBE3666EE8}"/>
              </a:ext>
            </a:extLst>
          </p:cNvPr>
          <p:cNvGrpSpPr/>
          <p:nvPr/>
        </p:nvGrpSpPr>
        <p:grpSpPr>
          <a:xfrm>
            <a:off x="1852606" y="1016045"/>
            <a:ext cx="3231472" cy="2414726"/>
            <a:chOff x="1615736" y="1704513"/>
            <a:chExt cx="3231472" cy="241472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836B7F1-F711-212A-773B-15763EC6CD11}"/>
                </a:ext>
              </a:extLst>
            </p:cNvPr>
            <p:cNvSpPr/>
            <p:nvPr/>
          </p:nvSpPr>
          <p:spPr>
            <a:xfrm>
              <a:off x="1615736" y="1704513"/>
              <a:ext cx="3231472" cy="2414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5074FFE-A4CD-F3E7-5EB2-0A1680E1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7947" y="2649984"/>
              <a:ext cx="945176" cy="112871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323EF03D-9729-FA96-B757-23B2BD037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7053" y="2604705"/>
              <a:ext cx="1344614" cy="1219269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A5397DF-20D6-7D55-930B-FB3A3058C9EF}"/>
                </a:ext>
              </a:extLst>
            </p:cNvPr>
            <p:cNvSpPr txBox="1"/>
            <p:nvPr/>
          </p:nvSpPr>
          <p:spPr>
            <a:xfrm>
              <a:off x="2623351" y="1785277"/>
              <a:ext cx="1216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Software</a:t>
              </a:r>
            </a:p>
          </p:txBody>
        </p:sp>
        <p:sp>
          <p:nvSpPr>
            <p:cNvPr id="20" name="Additionszeichen 19">
              <a:extLst>
                <a:ext uri="{FF2B5EF4-FFF2-40B4-BE49-F238E27FC236}">
                  <a16:creationId xmlns:a16="http://schemas.microsoft.com/office/drawing/2014/main" id="{7683475D-985F-F53A-E202-E133B8057FD6}"/>
                </a:ext>
              </a:extLst>
            </p:cNvPr>
            <p:cNvSpPr/>
            <p:nvPr/>
          </p:nvSpPr>
          <p:spPr>
            <a:xfrm>
              <a:off x="3131745" y="3054801"/>
              <a:ext cx="292964" cy="297749"/>
            </a:xfrm>
            <a:prstGeom prst="mathPl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CAAFE74-EB8C-4AA6-CB2C-E0C28AF5F706}"/>
              </a:ext>
            </a:extLst>
          </p:cNvPr>
          <p:cNvGrpSpPr/>
          <p:nvPr/>
        </p:nvGrpSpPr>
        <p:grpSpPr>
          <a:xfrm>
            <a:off x="5317724" y="1016045"/>
            <a:ext cx="4302518" cy="2414726"/>
            <a:chOff x="5317724" y="1016045"/>
            <a:chExt cx="4302518" cy="241472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53CCE8E9-71F8-E7F3-7456-46F285A94324}"/>
                </a:ext>
              </a:extLst>
            </p:cNvPr>
            <p:cNvGrpSpPr/>
            <p:nvPr/>
          </p:nvGrpSpPr>
          <p:grpSpPr>
            <a:xfrm>
              <a:off x="6388770" y="1016045"/>
              <a:ext cx="3231472" cy="2414726"/>
              <a:chOff x="6763437" y="1016045"/>
              <a:chExt cx="3231472" cy="2414726"/>
            </a:xfrm>
          </p:grpSpPr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FD554C11-1FE6-C85E-6F0B-04FD62A0DF49}"/>
                  </a:ext>
                </a:extLst>
              </p:cNvPr>
              <p:cNvGrpSpPr/>
              <p:nvPr/>
            </p:nvGrpSpPr>
            <p:grpSpPr>
              <a:xfrm>
                <a:off x="6763437" y="1016045"/>
                <a:ext cx="3231472" cy="2414726"/>
                <a:chOff x="1615736" y="1704513"/>
                <a:chExt cx="3231472" cy="2414726"/>
              </a:xfrm>
            </p:grpSpPr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07CE1747-AB09-5608-721B-678F8257DD0F}"/>
                    </a:ext>
                  </a:extLst>
                </p:cNvPr>
                <p:cNvSpPr/>
                <p:nvPr/>
              </p:nvSpPr>
              <p:spPr>
                <a:xfrm>
                  <a:off x="1615736" y="1704513"/>
                  <a:ext cx="3231472" cy="2414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BC42D94D-09CC-9269-CCA3-C16C014CE99E}"/>
                    </a:ext>
                  </a:extLst>
                </p:cNvPr>
                <p:cNvSpPr txBox="1"/>
                <p:nvPr/>
              </p:nvSpPr>
              <p:spPr>
                <a:xfrm>
                  <a:off x="2623351" y="1785277"/>
                  <a:ext cx="1216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Software</a:t>
                  </a:r>
                </a:p>
              </p:txBody>
            </p:sp>
          </p:grp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02B32F90-37B3-F7B6-A872-6FB2B03A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2279" y="2092460"/>
                <a:ext cx="1547895" cy="866821"/>
              </a:xfrm>
              <a:prstGeom prst="rect">
                <a:avLst/>
              </a:prstGeom>
            </p:spPr>
          </p:pic>
          <p:sp>
            <p:nvSpPr>
              <p:cNvPr id="31" name="Additionszeichen 30">
                <a:extLst>
                  <a:ext uri="{FF2B5EF4-FFF2-40B4-BE49-F238E27FC236}">
                    <a16:creationId xmlns:a16="http://schemas.microsoft.com/office/drawing/2014/main" id="{EC4E89BD-3695-A022-FF79-E95429C3E54C}"/>
                  </a:ext>
                </a:extLst>
              </p:cNvPr>
              <p:cNvSpPr/>
              <p:nvPr/>
            </p:nvSpPr>
            <p:spPr>
              <a:xfrm>
                <a:off x="8294034" y="2393681"/>
                <a:ext cx="292964" cy="297749"/>
              </a:xfrm>
              <a:prstGeom prst="mathPlus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B71F961D-5976-327D-1B4F-E3E6A3C03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0718" y="2088455"/>
                <a:ext cx="866822" cy="866822"/>
              </a:xfrm>
              <a:prstGeom prst="rect">
                <a:avLst/>
              </a:prstGeom>
            </p:spPr>
          </p:pic>
        </p:grp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D0A6E984-C117-0AEA-89CD-7492FD245607}"/>
                </a:ext>
              </a:extLst>
            </p:cNvPr>
            <p:cNvSpPr/>
            <p:nvPr/>
          </p:nvSpPr>
          <p:spPr>
            <a:xfrm>
              <a:off x="5317724" y="1916237"/>
              <a:ext cx="874024" cy="5872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18D8EAA3-F9EB-F0C8-F382-02F377F1C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6"/>
          <a:stretch/>
        </p:blipFill>
        <p:spPr bwMode="auto">
          <a:xfrm>
            <a:off x="4527982" y="3436501"/>
            <a:ext cx="2629269" cy="25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oliennummernplatzhalter 6">
            <a:extLst>
              <a:ext uri="{FF2B5EF4-FFF2-40B4-BE49-F238E27FC236}">
                <a16:creationId xmlns:a16="http://schemas.microsoft.com/office/drawing/2014/main" id="{7B6ED188-A8DF-2DD3-038E-6E8815F5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938" y="6323366"/>
            <a:ext cx="2743200" cy="244830"/>
          </a:xfrm>
        </p:spPr>
        <p:txBody>
          <a:bodyPr/>
          <a:lstStyle/>
          <a:p>
            <a:fld id="{833FA4B0-7731-EC49-88EA-B5E921ABE78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93901C-F870-4016-B207-7282703F0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CI/CD Background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Technical </a:t>
            </a:r>
            <a:r>
              <a:rPr lang="de-DE" sz="1800" dirty="0" err="1"/>
              <a:t>background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Dagger.io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/>
              <a:t>Dagger</a:t>
            </a:r>
            <a:r>
              <a:rPr lang="de-DE" sz="1800" dirty="0"/>
              <a:t> Pipeline </a:t>
            </a:r>
            <a:r>
              <a:rPr lang="de-DE" sz="1800" dirty="0" err="1"/>
              <a:t>Example</a:t>
            </a:r>
            <a:r>
              <a:rPr lang="de-DE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/>
              <a:t>Integrating</a:t>
            </a:r>
            <a:r>
              <a:rPr lang="de-DE" sz="1800" dirty="0"/>
              <a:t> Dagger.io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Dagger.io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4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2C1EDA1-880D-A528-2E2D-BA5DE12358AE}"/>
              </a:ext>
            </a:extLst>
          </p:cNvPr>
          <p:cNvSpPr/>
          <p:nvPr/>
        </p:nvSpPr>
        <p:spPr>
          <a:xfrm>
            <a:off x="816102" y="3797001"/>
            <a:ext cx="6323051" cy="6569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Continous</a:t>
            </a:r>
            <a:r>
              <a:rPr lang="de-DE" sz="1400" dirty="0"/>
              <a:t> </a:t>
            </a:r>
            <a:r>
              <a:rPr lang="de-DE" sz="1400" dirty="0" err="1"/>
              <a:t>Deployment</a:t>
            </a:r>
            <a:endParaRPr lang="de-DE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2D0FB6-9257-0B37-7A75-A2BF3FA74BC9}"/>
              </a:ext>
            </a:extLst>
          </p:cNvPr>
          <p:cNvSpPr/>
          <p:nvPr/>
        </p:nvSpPr>
        <p:spPr>
          <a:xfrm>
            <a:off x="7562263" y="1936708"/>
            <a:ext cx="3613212" cy="3604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93901C-F870-4016-B207-7282703F0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8694" y="2459117"/>
            <a:ext cx="3019919" cy="2920755"/>
          </a:xfrm>
        </p:spPr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from </a:t>
            </a:r>
            <a:r>
              <a:rPr lang="de-DE" dirty="0" err="1"/>
              <a:t>development</a:t>
            </a:r>
            <a:r>
              <a:rPr lang="de-DE" dirty="0"/>
              <a:t> to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Tailored</a:t>
            </a:r>
            <a:r>
              <a:rPr lang="de-DE" dirty="0"/>
              <a:t> to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r>
              <a:rPr lang="de-DE" dirty="0"/>
              <a:t>Enhanced Feedback Loops</a:t>
            </a:r>
          </a:p>
          <a:p>
            <a:r>
              <a:rPr lang="de-DE" dirty="0" err="1"/>
              <a:t>Improved</a:t>
            </a:r>
            <a:r>
              <a:rPr lang="de-DE" dirty="0"/>
              <a:t> Code Quality</a:t>
            </a:r>
          </a:p>
          <a:p>
            <a:r>
              <a:rPr lang="de-DE" dirty="0" err="1"/>
              <a:t>Reduced</a:t>
            </a:r>
            <a:r>
              <a:rPr lang="de-DE" dirty="0"/>
              <a:t> Time-to-Market</a:t>
            </a:r>
          </a:p>
          <a:p>
            <a:endParaRPr lang="de-DE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foundations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CI/CD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106EED-428D-2F76-A858-0E105983BA6C}"/>
              </a:ext>
            </a:extLst>
          </p:cNvPr>
          <p:cNvSpPr/>
          <p:nvPr/>
        </p:nvSpPr>
        <p:spPr>
          <a:xfrm>
            <a:off x="7431419" y="1731843"/>
            <a:ext cx="3337194" cy="566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508F3A9-3F21-FC23-AD74-D785B961FA7F}"/>
              </a:ext>
            </a:extLst>
          </p:cNvPr>
          <p:cNvSpPr/>
          <p:nvPr/>
        </p:nvSpPr>
        <p:spPr>
          <a:xfrm>
            <a:off x="7466119" y="1762895"/>
            <a:ext cx="504000" cy="50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D63DD1-5C7A-AB68-5BB0-06F5388D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26" y="1859502"/>
            <a:ext cx="310786" cy="310786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B2D923CB-EA4B-C1A7-9BF8-EC03CA2D0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46788"/>
              </p:ext>
            </p:extLst>
          </p:nvPr>
        </p:nvGraphicFramePr>
        <p:xfrm>
          <a:off x="816105" y="1243723"/>
          <a:ext cx="6323051" cy="218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A190F97-B155-588F-3673-F29627B81284}"/>
              </a:ext>
            </a:extLst>
          </p:cNvPr>
          <p:cNvSpPr/>
          <p:nvPr/>
        </p:nvSpPr>
        <p:spPr>
          <a:xfrm>
            <a:off x="816104" y="2789808"/>
            <a:ext cx="3276501" cy="6569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Continous</a:t>
            </a:r>
            <a:r>
              <a:rPr lang="de-DE" sz="1400" dirty="0"/>
              <a:t> Integration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0DD7A7A9-141D-AA1A-4DB3-5455BB41D7E8}"/>
              </a:ext>
            </a:extLst>
          </p:cNvPr>
          <p:cNvSpPr/>
          <p:nvPr/>
        </p:nvSpPr>
        <p:spPr>
          <a:xfrm>
            <a:off x="816103" y="4804194"/>
            <a:ext cx="6323050" cy="6569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Continous</a:t>
            </a:r>
            <a:r>
              <a:rPr lang="de-DE" sz="1400" dirty="0"/>
              <a:t> </a:t>
            </a:r>
            <a:r>
              <a:rPr lang="de-DE" sz="1400" dirty="0" err="1"/>
              <a:t>Delivery</a:t>
            </a:r>
            <a:endParaRPr lang="de-DE" sz="14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32685BB-36ED-2473-9F95-08CF85001323}"/>
              </a:ext>
            </a:extLst>
          </p:cNvPr>
          <p:cNvSpPr/>
          <p:nvPr/>
        </p:nvSpPr>
        <p:spPr>
          <a:xfrm>
            <a:off x="4891596" y="4649286"/>
            <a:ext cx="1008231" cy="10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838F41A5-833B-9C48-06A6-C06451572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7426" y="4805001"/>
            <a:ext cx="696570" cy="6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8537276-1535-10FD-ABF9-9D5948EAA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26066"/>
          <a:stretch/>
        </p:blipFill>
        <p:spPr>
          <a:xfrm>
            <a:off x="1153224" y="298680"/>
            <a:ext cx="5791368" cy="56050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104D0-EFE8-1BC7-37B6-5F3A4495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D7A9C-B3D3-F63C-134D-9F25CF65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6FDEA0-900B-76C1-9115-5142EB7F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96" y="2558267"/>
            <a:ext cx="3533801" cy="10858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CE4062D-8E01-047A-3DBC-84A462F6FC0C}"/>
              </a:ext>
            </a:extLst>
          </p:cNvPr>
          <p:cNvSpPr txBox="1"/>
          <p:nvPr/>
        </p:nvSpPr>
        <p:spPr>
          <a:xfrm>
            <a:off x="1153224" y="58365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/>
              <a:t>https://blog.jetbrains.com/teamcity/2023/07/best-ci-tools/</a:t>
            </a:r>
          </a:p>
        </p:txBody>
      </p:sp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4219AAA2-3472-EBE5-F57D-AC376ECD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938" y="6323366"/>
            <a:ext cx="2743200" cy="244830"/>
          </a:xfrm>
        </p:spPr>
        <p:txBody>
          <a:bodyPr/>
          <a:lstStyle/>
          <a:p>
            <a:fld id="{833FA4B0-7731-EC49-88EA-B5E921ABE78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Challenges in Pipeline Migration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FD53744-A098-F8DC-0D6E-75ACD27B0CD7}"/>
              </a:ext>
            </a:extLst>
          </p:cNvPr>
          <p:cNvSpPr/>
          <p:nvPr/>
        </p:nvSpPr>
        <p:spPr>
          <a:xfrm>
            <a:off x="1171851" y="1913013"/>
            <a:ext cx="648000" cy="64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C98451-DB8A-11BA-B795-42D53F05A1AD}"/>
              </a:ext>
            </a:extLst>
          </p:cNvPr>
          <p:cNvSpPr/>
          <p:nvPr/>
        </p:nvSpPr>
        <p:spPr>
          <a:xfrm>
            <a:off x="1171851" y="2847999"/>
            <a:ext cx="648000" cy="64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48F25BF-0C39-786A-D47A-AE350FDCC191}"/>
              </a:ext>
            </a:extLst>
          </p:cNvPr>
          <p:cNvSpPr/>
          <p:nvPr/>
        </p:nvSpPr>
        <p:spPr>
          <a:xfrm>
            <a:off x="1171851" y="3782985"/>
            <a:ext cx="648000" cy="64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FD4F1E0-8AB4-4852-21AB-5802F212F199}"/>
              </a:ext>
            </a:extLst>
          </p:cNvPr>
          <p:cNvSpPr/>
          <p:nvPr/>
        </p:nvSpPr>
        <p:spPr>
          <a:xfrm>
            <a:off x="1171851" y="4717970"/>
            <a:ext cx="648000" cy="64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012EA39-0553-73DE-CABC-01386535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44" y="4825970"/>
            <a:ext cx="432000" cy="432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6A4799-ED3F-7A78-88F2-E9AB5576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44" y="3890985"/>
            <a:ext cx="432000" cy="43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7ECF8F1-DF7B-006D-B97C-31CACF2A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51" y="2021013"/>
            <a:ext cx="441493" cy="432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05EDA96-C278-C57D-72DA-814A902D6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51" y="2955999"/>
            <a:ext cx="432000" cy="4320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5D3D5D1-68D7-9358-CFE9-BAAAE4C959D1}"/>
              </a:ext>
            </a:extLst>
          </p:cNvPr>
          <p:cNvSpPr txBox="1"/>
          <p:nvPr/>
        </p:nvSpPr>
        <p:spPr>
          <a:xfrm>
            <a:off x="2192784" y="2021013"/>
            <a:ext cx="5476012" cy="36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Configuration</a:t>
            </a:r>
            <a:r>
              <a:rPr lang="de-DE" dirty="0"/>
              <a:t> Syntax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37F4FD-4104-A71F-3102-55E43F991E70}"/>
              </a:ext>
            </a:extLst>
          </p:cNvPr>
          <p:cNvSpPr txBox="1"/>
          <p:nvPr/>
        </p:nvSpPr>
        <p:spPr>
          <a:xfrm>
            <a:off x="2192784" y="3028790"/>
            <a:ext cx="5476012" cy="36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Compatabilities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Plugins and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9053BD2-F51E-E05B-D082-18630B3BEDA2}"/>
              </a:ext>
            </a:extLst>
          </p:cNvPr>
          <p:cNvSpPr txBox="1"/>
          <p:nvPr/>
        </p:nvSpPr>
        <p:spPr>
          <a:xfrm>
            <a:off x="2192784" y="3955905"/>
            <a:ext cx="5476012" cy="36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Integration with external Services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0033E95-F54C-EB5B-8A7D-36834682EB87}"/>
              </a:ext>
            </a:extLst>
          </p:cNvPr>
          <p:cNvSpPr txBox="1"/>
          <p:nvPr/>
        </p:nvSpPr>
        <p:spPr>
          <a:xfrm>
            <a:off x="2192784" y="4895134"/>
            <a:ext cx="5476012" cy="36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CI/CD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74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C6AF-FAAB-AE19-B1AD-96028B97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1B9457-F7F0-4BB1-7627-E15839B0D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Arial"/>
                <a:cs typeface="Arial"/>
              </a:rPr>
              <a:t>Open-source </a:t>
            </a:r>
            <a:r>
              <a:rPr lang="de-DE" dirty="0" err="1">
                <a:latin typeface="Arial"/>
                <a:cs typeface="Arial"/>
              </a:rPr>
              <a:t>platform</a:t>
            </a:r>
            <a:endParaRPr lang="de-DE" dirty="0">
              <a:latin typeface="Arial"/>
              <a:cs typeface="Arial"/>
            </a:endParaRPr>
          </a:p>
          <a:p>
            <a:r>
              <a:rPr lang="de-DE" dirty="0" err="1">
                <a:latin typeface="Arial"/>
                <a:cs typeface="Arial"/>
              </a:rPr>
              <a:t>Programmable</a:t>
            </a:r>
            <a:r>
              <a:rPr lang="de-DE" dirty="0">
                <a:latin typeface="Arial"/>
                <a:cs typeface="Arial"/>
              </a:rPr>
              <a:t> CI/CD </a:t>
            </a:r>
            <a:r>
              <a:rPr lang="de-DE" dirty="0" err="1">
                <a:latin typeface="Arial"/>
                <a:cs typeface="Arial"/>
              </a:rPr>
              <a:t>pipelines</a:t>
            </a:r>
            <a:endParaRPr lang="de-DE" dirty="0">
              <a:latin typeface="Arial"/>
              <a:cs typeface="Arial"/>
            </a:endParaRPr>
          </a:p>
          <a:p>
            <a:r>
              <a:rPr lang="de-DE" dirty="0" err="1">
                <a:latin typeface="Arial"/>
                <a:cs typeface="Arial"/>
              </a:rPr>
              <a:t>Based</a:t>
            </a:r>
            <a:r>
              <a:rPr lang="de-DE" dirty="0">
                <a:latin typeface="Arial"/>
                <a:cs typeface="Arial"/>
              </a:rPr>
              <a:t> on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Open Container Initiative (OCI)</a:t>
            </a:r>
          </a:p>
          <a:p>
            <a:r>
              <a:rPr lang="de-DE" dirty="0">
                <a:latin typeface="Arial"/>
                <a:cs typeface="Arial"/>
              </a:rPr>
              <a:t>High-level </a:t>
            </a:r>
            <a:r>
              <a:rPr lang="de-DE" dirty="0" err="1">
                <a:latin typeface="Arial"/>
                <a:cs typeface="Arial"/>
              </a:rPr>
              <a:t>technical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view</a:t>
            </a:r>
            <a:r>
              <a:rPr lang="de-DE" dirty="0">
                <a:latin typeface="Arial"/>
                <a:cs typeface="Arial"/>
              </a:rPr>
              <a:t>:</a:t>
            </a:r>
            <a:endParaRPr lang="de-DE" dirty="0"/>
          </a:p>
          <a:p>
            <a:pPr marL="445770" lvl="1"/>
            <a:r>
              <a:rPr lang="de-DE" dirty="0" err="1">
                <a:latin typeface="Arial"/>
                <a:cs typeface="Arial"/>
              </a:rPr>
              <a:t>Dagger</a:t>
            </a:r>
            <a:r>
              <a:rPr lang="de-DE" dirty="0">
                <a:latin typeface="Arial"/>
                <a:cs typeface="Arial"/>
              </a:rPr>
              <a:t> Engine</a:t>
            </a:r>
            <a:endParaRPr lang="de-DE" dirty="0"/>
          </a:p>
          <a:p>
            <a:pPr marL="445770" lvl="1"/>
            <a:r>
              <a:rPr lang="de-DE" dirty="0" err="1">
                <a:latin typeface="Arial"/>
                <a:cs typeface="Arial"/>
              </a:rPr>
              <a:t>Dagger</a:t>
            </a:r>
            <a:r>
              <a:rPr lang="de-DE" dirty="0">
                <a:latin typeface="Arial"/>
                <a:cs typeface="Arial"/>
              </a:rPr>
              <a:t> SDKs </a:t>
            </a:r>
            <a:endParaRPr lang="de-DE" dirty="0"/>
          </a:p>
          <a:p>
            <a:pPr marL="445770" lvl="1"/>
            <a:r>
              <a:rPr lang="de-DE" dirty="0" err="1">
                <a:latin typeface="Arial"/>
                <a:cs typeface="Arial"/>
              </a:rPr>
              <a:t>Dagger</a:t>
            </a:r>
            <a:r>
              <a:rPr lang="de-DE" dirty="0">
                <a:latin typeface="Arial"/>
                <a:cs typeface="Arial"/>
              </a:rPr>
              <a:t> Cloud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990958-2DC9-433A-8AA4-61C5F29C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Dagger.io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0418DF-5D4E-F575-0F97-1CEBF0C2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038BB-0E2C-79F9-9768-E2AF417D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F1715-77B3-54DF-D334-9906422F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4B3D9A2-774A-F7EA-760B-0AAA5F3DE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16"/>
          <a:stretch/>
        </p:blipFill>
        <p:spPr bwMode="auto">
          <a:xfrm>
            <a:off x="11035256" y="289804"/>
            <a:ext cx="780922" cy="7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diagram of a flowchart&#10;&#10;Description automatically generated">
            <a:extLst>
              <a:ext uri="{FF2B5EF4-FFF2-40B4-BE49-F238E27FC236}">
                <a16:creationId xmlns:a16="http://schemas.microsoft.com/office/drawing/2014/main" id="{DD464E5B-813C-061B-2166-BABF3F595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2184" y="2037545"/>
            <a:ext cx="9363075" cy="2895600"/>
          </a:xfr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127926A9-FBC0-4654-A130-6EF634A4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Dagger.io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3E6DC-BC2F-44EC-BE17-32B6483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ADDFA-B224-43DA-ABB9-60CD8C6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Softwarequalität WS 23/24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8CDF64-0054-4E03-8201-333B234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3AFBDA33-2F7F-3A51-1753-27EBC1BC8DF4}"/>
              </a:ext>
            </a:extLst>
          </p:cNvPr>
          <p:cNvSpPr txBox="1"/>
          <p:nvPr/>
        </p:nvSpPr>
        <p:spPr>
          <a:xfrm>
            <a:off x="1480695" y="4934905"/>
            <a:ext cx="60960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200">
                <a:ea typeface="+mn-lt"/>
                <a:cs typeface="+mn-lt"/>
              </a:rPr>
              <a:t>https://docs.dagger.io/quickstart/319191/basics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03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8501-37B7-8345-591C-01C8731D0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88BE2A2-1873-EA19-D0D1-894746D1E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533" y="2140015"/>
            <a:ext cx="2617101" cy="17489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800" b="1" dirty="0" err="1">
                <a:latin typeface="Arial"/>
                <a:cs typeface="Arial"/>
              </a:rPr>
              <a:t>Dagger</a:t>
            </a:r>
            <a:r>
              <a:rPr lang="de-DE" sz="1800" b="1" dirty="0">
                <a:latin typeface="Arial"/>
                <a:cs typeface="Arial"/>
              </a:rPr>
              <a:t> Engine:</a:t>
            </a:r>
          </a:p>
          <a:p>
            <a:pPr marL="502920" lvl="1" indent="-285750"/>
            <a:r>
              <a:rPr lang="de-DE" sz="1800" dirty="0">
                <a:latin typeface="Arial"/>
                <a:cs typeface="Arial"/>
              </a:rPr>
              <a:t>Instant </a:t>
            </a:r>
            <a:r>
              <a:rPr lang="de-DE" sz="1800" dirty="0" err="1">
                <a:latin typeface="Arial"/>
                <a:cs typeface="Arial"/>
              </a:rPr>
              <a:t>local</a:t>
            </a:r>
            <a:r>
              <a:rPr lang="de-DE" sz="1800" dirty="0">
                <a:latin typeface="Arial"/>
                <a:cs typeface="Arial"/>
              </a:rPr>
              <a:t> </a:t>
            </a:r>
            <a:r>
              <a:rPr lang="de-DE" sz="1800" dirty="0" err="1">
                <a:latin typeface="Arial"/>
                <a:cs typeface="Arial"/>
              </a:rPr>
              <a:t>testing</a:t>
            </a:r>
            <a:endParaRPr lang="de-DE" sz="1800" dirty="0">
              <a:latin typeface="Arial"/>
              <a:cs typeface="Arial"/>
            </a:endParaRPr>
          </a:p>
          <a:p>
            <a:pPr marL="502920" lvl="1" indent="-285750"/>
            <a:r>
              <a:rPr lang="de-DE" sz="1800" dirty="0" err="1">
                <a:latin typeface="Arial"/>
                <a:cs typeface="Arial"/>
              </a:rPr>
              <a:t>Portability</a:t>
            </a:r>
            <a:endParaRPr lang="de-DE" sz="1800" dirty="0">
              <a:latin typeface="Arial"/>
              <a:cs typeface="Arial"/>
            </a:endParaRPr>
          </a:p>
          <a:p>
            <a:pPr marL="502920" lvl="1" indent="-285750"/>
            <a:r>
              <a:rPr lang="de-DE" sz="1800" dirty="0">
                <a:latin typeface="Arial"/>
                <a:cs typeface="Arial"/>
              </a:rPr>
              <a:t>Superior </a:t>
            </a:r>
            <a:r>
              <a:rPr lang="de-DE" sz="1800" dirty="0" err="1">
                <a:latin typeface="Arial"/>
                <a:cs typeface="Arial"/>
              </a:rPr>
              <a:t>caching</a:t>
            </a:r>
            <a:endParaRPr lang="de-DE" sz="1800" dirty="0">
              <a:latin typeface="Arial"/>
              <a:cs typeface="Arial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6F8EDFFE-8DCE-A5C6-7010-5BA45EB6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Dagger.io</a:t>
            </a:r>
            <a:br>
              <a:rPr lang="de-DE"/>
            </a:b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90F18-35CB-4FA6-0497-F4A4E50A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7BD37-E7FB-A63A-F70A-996E0CF3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Softwarequalität WS 23/24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08D88EB-3B3C-4B70-D3C7-8988680BEF8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617824" y="1483585"/>
            <a:ext cx="1876346" cy="24483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1800" b="1" dirty="0" err="1">
                <a:latin typeface="Arial"/>
                <a:cs typeface="Arial"/>
              </a:rPr>
              <a:t>Dagger</a:t>
            </a:r>
            <a:r>
              <a:rPr lang="de-DE" sz="1800" b="1" dirty="0">
                <a:latin typeface="Arial"/>
                <a:cs typeface="Arial"/>
              </a:rPr>
              <a:t> SDKs: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8D50DA-2226-5610-3ABB-F8D3BE2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8DA9005-1897-93FF-226B-38095B055D12}"/>
              </a:ext>
            </a:extLst>
          </p:cNvPr>
          <p:cNvSpPr/>
          <p:nvPr/>
        </p:nvSpPr>
        <p:spPr>
          <a:xfrm>
            <a:off x="6755997" y="1937231"/>
            <a:ext cx="3600000" cy="36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A3937C-6EF4-6703-003E-C26090C5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38" y="2486308"/>
            <a:ext cx="427330" cy="4692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F8A31-EABF-A92E-F7C2-E95F5C29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502" y="2882344"/>
            <a:ext cx="1245510" cy="75945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CD7BD2-5D6C-999B-4E89-F95EC84F6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012" y="3815173"/>
            <a:ext cx="1384529" cy="5168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6516E5D-8BA6-9114-5ACE-1E7F8A65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731" y="4521791"/>
            <a:ext cx="976729" cy="4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1230</Words>
  <Application>Microsoft Office PowerPoint</Application>
  <PresentationFormat>Breitbild</PresentationFormat>
  <Paragraphs>210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Arial</vt:lpstr>
      <vt:lpstr>Times New Roman</vt:lpstr>
      <vt:lpstr>Office</vt:lpstr>
      <vt:lpstr>Dagger.io for defining generic pipelines</vt:lpstr>
      <vt:lpstr>PowerPoint-Präsentation</vt:lpstr>
      <vt:lpstr>Agenda</vt:lpstr>
      <vt:lpstr>Theoretical foundations of CI/CD</vt:lpstr>
      <vt:lpstr>PowerPoint-Präsentation</vt:lpstr>
      <vt:lpstr>Challenges in Pipeline Migration</vt:lpstr>
      <vt:lpstr>Dagger.io</vt:lpstr>
      <vt:lpstr>Dagger.io</vt:lpstr>
      <vt:lpstr>Dagger.io </vt:lpstr>
      <vt:lpstr>Dagger.io Pipeline Example in Python</vt:lpstr>
      <vt:lpstr>Integrating Dagger.io into other CI/CD tools 1/2</vt:lpstr>
      <vt:lpstr>Integrating Dagger.io into other CI/CD tools 2/2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Sophia Bernhöft</dc:creator>
  <cp:lastModifiedBy>Göktug Özdemir</cp:lastModifiedBy>
  <cp:revision>49</cp:revision>
  <dcterms:created xsi:type="dcterms:W3CDTF">2023-01-31T13:16:58Z</dcterms:created>
  <dcterms:modified xsi:type="dcterms:W3CDTF">2024-01-17T22:33:29Z</dcterms:modified>
</cp:coreProperties>
</file>