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59" r:id="rId5"/>
    <p:sldId id="258" r:id="rId6"/>
    <p:sldId id="268" r:id="rId7"/>
    <p:sldId id="260" r:id="rId8"/>
    <p:sldId id="261" r:id="rId9"/>
    <p:sldId id="262" r:id="rId10"/>
    <p:sldId id="267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9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73527-E167-6D4A-B936-65FEBAF60C1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F4ABE-D1E4-E54C-B11F-3EFB3301A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1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B8D8-89BE-F04F-B243-FD1E15606B20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B30D-BED7-BB4D-98A4-5B512DB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7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B8D8-89BE-F04F-B243-FD1E15606B20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B30D-BED7-BB4D-98A4-5B512DB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4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B8D8-89BE-F04F-B243-FD1E15606B20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B30D-BED7-BB4D-98A4-5B512DB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5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B8D8-89BE-F04F-B243-FD1E15606B20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B30D-BED7-BB4D-98A4-5B512DB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B8D8-89BE-F04F-B243-FD1E15606B20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B30D-BED7-BB4D-98A4-5B512DB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B8D8-89BE-F04F-B243-FD1E15606B20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B30D-BED7-BB4D-98A4-5B512DB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7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B8D8-89BE-F04F-B243-FD1E15606B20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B30D-BED7-BB4D-98A4-5B512DB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7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B8D8-89BE-F04F-B243-FD1E15606B20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B30D-BED7-BB4D-98A4-5B512DB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B8D8-89BE-F04F-B243-FD1E15606B20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B30D-BED7-BB4D-98A4-5B512DB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1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B8D8-89BE-F04F-B243-FD1E15606B20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B30D-BED7-BB4D-98A4-5B512DB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5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B8D8-89BE-F04F-B243-FD1E15606B20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B30D-BED7-BB4D-98A4-5B512DB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0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1B8D8-89BE-F04F-B243-FD1E15606B20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B30D-BED7-BB4D-98A4-5B512DB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2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ugra.github.io/work/notes/2016-06-05/a-gentle-introduction-to-bloom-filter/" TargetMode="External"/><Relationship Id="rId4" Type="http://schemas.openxmlformats.org/officeDocument/2006/relationships/hyperlink" Target="https://blog.medium.com/what-are-bloom-filters-1ec2a50c68ff" TargetMode="External"/><Relationship Id="rId5" Type="http://schemas.openxmlformats.org/officeDocument/2006/relationships/hyperlink" Target="https://en.wikipedia.org/wiki/Hash_function" TargetMode="External"/><Relationship Id="rId6" Type="http://schemas.openxmlformats.org/officeDocument/2006/relationships/hyperlink" Target="https://en.wikipedia.org/wiki/MurmurHash" TargetMode="External"/><Relationship Id="rId7" Type="http://schemas.openxmlformats.org/officeDocument/2006/relationships/hyperlink" Target="https://pypi.org/project/mmh3/" TargetMode="External"/><Relationship Id="rId8" Type="http://schemas.openxmlformats.org/officeDocument/2006/relationships/hyperlink" Target="https://pypi.org/project/bitarray/" TargetMode="External"/><Relationship Id="rId9" Type="http://schemas.openxmlformats.org/officeDocument/2006/relationships/hyperlink" Target="https://segment.com/blog/exactly-once-delive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Bloom_fil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Bloom </a:t>
            </a:r>
            <a:r>
              <a:rPr lang="en-US" dirty="0" smtClean="0"/>
              <a:t>Filters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8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second 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datum: “Ruben Thompson”</a:t>
            </a:r>
          </a:p>
          <a:p>
            <a:r>
              <a:rPr lang="en-US" dirty="0" smtClean="0"/>
              <a:t>Hash functions:</a:t>
            </a:r>
          </a:p>
          <a:p>
            <a:pPr lvl="1"/>
            <a:r>
              <a:rPr lang="en-US" dirty="0"/>
              <a:t>mmh3.hash</a:t>
            </a:r>
            <a:r>
              <a:rPr lang="en-US" dirty="0" smtClean="0"/>
              <a:t>("Ruben Thompson", seed=1</a:t>
            </a:r>
            <a:r>
              <a:rPr lang="en-US" dirty="0"/>
              <a:t>) % </a:t>
            </a:r>
            <a:r>
              <a:rPr lang="en-US" dirty="0" smtClean="0"/>
              <a:t>20 = 12</a:t>
            </a:r>
            <a:endParaRPr lang="en-US" dirty="0"/>
          </a:p>
          <a:p>
            <a:pPr lvl="1"/>
            <a:r>
              <a:rPr lang="en-US" dirty="0"/>
              <a:t>mmh3.hash</a:t>
            </a:r>
            <a:r>
              <a:rPr lang="en-US" dirty="0" smtClean="0"/>
              <a:t>("Ruben Thompson", seed=2) </a:t>
            </a:r>
            <a:r>
              <a:rPr lang="en-US" dirty="0"/>
              <a:t>% 20 = 8</a:t>
            </a:r>
            <a:endParaRPr lang="en-US" dirty="0" smtClean="0"/>
          </a:p>
          <a:p>
            <a:pPr lvl="1"/>
            <a:r>
              <a:rPr lang="en-US" dirty="0"/>
              <a:t>mmh3.hash</a:t>
            </a:r>
            <a:r>
              <a:rPr lang="en-US" dirty="0" smtClean="0"/>
              <a:t>("Ruben Thompson", </a:t>
            </a:r>
            <a:r>
              <a:rPr lang="en-US" dirty="0"/>
              <a:t>seed=</a:t>
            </a:r>
            <a:r>
              <a:rPr lang="en-US" dirty="0" smtClean="0"/>
              <a:t>3) </a:t>
            </a:r>
            <a:r>
              <a:rPr lang="en-US" dirty="0"/>
              <a:t>% 20 = </a:t>
            </a:r>
            <a:r>
              <a:rPr lang="en-US" dirty="0" smtClean="0"/>
              <a:t>12 again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Bloom filter state after adding Ruben:</a:t>
            </a:r>
          </a:p>
          <a:p>
            <a:pPr marL="0" indent="0">
              <a:buNone/>
            </a:pPr>
            <a:r>
              <a:rPr lang="en-US" dirty="0" smtClean="0"/>
              <a:t>01000001000110010000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for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element “John Smith”</a:t>
            </a:r>
          </a:p>
          <a:p>
            <a:r>
              <a:rPr lang="en-US" dirty="0" smtClean="0"/>
              <a:t>Hash functions:</a:t>
            </a:r>
          </a:p>
          <a:p>
            <a:pPr lvl="1"/>
            <a:r>
              <a:rPr lang="en-US" dirty="0" smtClean="0"/>
              <a:t>mmh3.hash(</a:t>
            </a:r>
            <a:r>
              <a:rPr lang="en-US" dirty="0"/>
              <a:t>"</a:t>
            </a:r>
            <a:r>
              <a:rPr lang="en-US" dirty="0" smtClean="0"/>
              <a:t>John Smith", </a:t>
            </a:r>
            <a:r>
              <a:rPr lang="en-US" dirty="0"/>
              <a:t>seed=</a:t>
            </a:r>
            <a:r>
              <a:rPr lang="en-US" dirty="0" smtClean="0"/>
              <a:t>1</a:t>
            </a:r>
            <a:r>
              <a:rPr lang="en-US" dirty="0"/>
              <a:t>) % </a:t>
            </a:r>
            <a:r>
              <a:rPr lang="en-US" dirty="0" smtClean="0"/>
              <a:t>20 = 15</a:t>
            </a:r>
            <a:endParaRPr lang="en-US" dirty="0"/>
          </a:p>
          <a:p>
            <a:pPr lvl="1"/>
            <a:r>
              <a:rPr lang="en-US" dirty="0"/>
              <a:t>mmh3.hash</a:t>
            </a:r>
            <a:r>
              <a:rPr lang="en-US" dirty="0" smtClean="0"/>
              <a:t>("John Smith", </a:t>
            </a:r>
            <a:r>
              <a:rPr lang="en-US" dirty="0"/>
              <a:t>seed=</a:t>
            </a:r>
            <a:r>
              <a:rPr lang="en-US" dirty="0" smtClean="0"/>
              <a:t>2) </a:t>
            </a:r>
            <a:r>
              <a:rPr lang="en-US" dirty="0"/>
              <a:t>% 20 = 2</a:t>
            </a:r>
            <a:endParaRPr lang="en-US" dirty="0" smtClean="0"/>
          </a:p>
          <a:p>
            <a:pPr lvl="1"/>
            <a:r>
              <a:rPr lang="en-US" dirty="0"/>
              <a:t>mmh3.hash</a:t>
            </a:r>
            <a:r>
              <a:rPr lang="en-US" dirty="0" smtClean="0"/>
              <a:t>("John Smith", </a:t>
            </a:r>
            <a:r>
              <a:rPr lang="en-US" dirty="0"/>
              <a:t>seed=</a:t>
            </a:r>
            <a:r>
              <a:rPr lang="en-US" dirty="0" smtClean="0"/>
              <a:t>3) </a:t>
            </a:r>
            <a:r>
              <a:rPr lang="en-US" dirty="0"/>
              <a:t>% 20 = 0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Bit array for John Smith:</a:t>
            </a:r>
          </a:p>
          <a:p>
            <a:pPr marL="0" indent="0">
              <a:buNone/>
            </a:pPr>
            <a:r>
              <a:rPr lang="en-US" dirty="0" smtClean="0"/>
              <a:t>10100000000000100000</a:t>
            </a:r>
          </a:p>
          <a:p>
            <a:pPr marL="0" indent="0">
              <a:buNone/>
            </a:pPr>
            <a:r>
              <a:rPr lang="en-US" dirty="0"/>
              <a:t>01000001000110010000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Compare: “John Smith” not in bloom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34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235,886 English words in </a:t>
            </a:r>
            <a:r>
              <a:rPr lang="en-US" b="1" dirty="0" smtClean="0"/>
              <a:t>/</a:t>
            </a:r>
            <a:r>
              <a:rPr lang="en-US" b="1" dirty="0" err="1" smtClean="0"/>
              <a:t>usr</a:t>
            </a:r>
            <a:r>
              <a:rPr lang="en-US" b="1" dirty="0" smtClean="0"/>
              <a:t>/share/</a:t>
            </a:r>
            <a:r>
              <a:rPr lang="en-US" b="1" dirty="0" err="1" smtClean="0"/>
              <a:t>dict</a:t>
            </a:r>
            <a:r>
              <a:rPr lang="en-US" b="1" dirty="0" smtClean="0"/>
              <a:t>/words</a:t>
            </a:r>
            <a:r>
              <a:rPr lang="en-US" dirty="0" smtClean="0"/>
              <a:t>, a file on many Linux distros</a:t>
            </a:r>
          </a:p>
          <a:p>
            <a:r>
              <a:rPr lang="en-US" dirty="0" smtClean="0"/>
              <a:t>Build a bloom filter on 70% of the words</a:t>
            </a:r>
          </a:p>
          <a:p>
            <a:r>
              <a:rPr lang="en-US" dirty="0" smtClean="0"/>
              <a:t>For the remaining 30%, check membership in the bloom and calculate the false positive rate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&lt;Python Demo&gt;</a:t>
            </a:r>
          </a:p>
        </p:txBody>
      </p:sp>
    </p:spTree>
    <p:extLst>
      <p:ext uri="{BB962C8B-B14F-4D97-AF65-F5344CB8AC3E}">
        <p14:creationId xmlns:p14="http://schemas.microsoft.com/office/powerpoint/2010/main" val="4815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Bloom filters:</a:t>
            </a:r>
            <a:endParaRPr lang="en-US" dirty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en.wikipedia.org/wiki/Bloom_filter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https://bugra.github.io/work/notes/2016-06-05/a-gentle-introduction-to-bloom-filter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blog.medium.com/what-are-bloom-filters-1ec2a50c68ff</a:t>
            </a:r>
            <a:endParaRPr lang="en-US" dirty="0" smtClean="0"/>
          </a:p>
          <a:p>
            <a:r>
              <a:rPr lang="en-US" dirty="0" smtClean="0"/>
              <a:t>Hash Function: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en.wikipedia.org/wiki/Hash_function</a:t>
            </a:r>
            <a:endParaRPr lang="en-US" dirty="0"/>
          </a:p>
          <a:p>
            <a:r>
              <a:rPr lang="en-US" dirty="0" smtClean="0"/>
              <a:t>Murmurhash3: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en.wikipedia.org/wiki/MurmurHash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://pypi.org/project/mmh3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err="1" smtClean="0"/>
              <a:t>Bitarray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8"/>
              </a:rPr>
              <a:t>https://pypi.org/project/bitarray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Using Bloom filters to de-duplicate internet messages at a massive scale:</a:t>
            </a:r>
          </a:p>
          <a:p>
            <a:pPr lvl="1"/>
            <a:r>
              <a:rPr lang="en-US" dirty="0">
                <a:hlinkClick r:id="rId9"/>
              </a:rPr>
              <a:t>https://segment.com/blog/exactly-once-delivery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6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1982 - you are at the library and want to see if they have a book on Demogorgons</a:t>
            </a:r>
          </a:p>
          <a:p>
            <a:r>
              <a:rPr lang="en-US" dirty="0" smtClean="0"/>
              <a:t>You go to the card catalog (a type of index) and look up the book</a:t>
            </a:r>
          </a:p>
          <a:p>
            <a:r>
              <a:rPr lang="en-US" dirty="0" smtClean="0"/>
              <a:t>You find they don’t have it</a:t>
            </a:r>
          </a:p>
          <a:p>
            <a:r>
              <a:rPr lang="en-US" dirty="0" smtClean="0"/>
              <a:t>You’ve now saved yourself the hassle of going to the shelves to search for it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51681"/>
            <a:ext cx="5181600" cy="4299226"/>
          </a:xfrm>
        </p:spPr>
      </p:pic>
    </p:spTree>
    <p:extLst>
      <p:ext uri="{BB962C8B-B14F-4D97-AF65-F5344CB8AC3E}">
        <p14:creationId xmlns:p14="http://schemas.microsoft.com/office/powerpoint/2010/main" val="154888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Bloom filter?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space-efficient probabilistic data structure that stores a bit array created off of hashes of the data</a:t>
            </a:r>
          </a:p>
          <a:p>
            <a:r>
              <a:rPr lang="en-US" dirty="0" smtClean="0"/>
              <a:t>It doesn’t store the data itself but can be used to test membership, i.e. “Have I seen this data element before or not?”</a:t>
            </a:r>
          </a:p>
          <a:p>
            <a:r>
              <a:rPr lang="en-US" dirty="0"/>
              <a:t>False negatives </a:t>
            </a:r>
            <a:r>
              <a:rPr lang="en-US" dirty="0" smtClean="0"/>
              <a:t>aren’t possible, </a:t>
            </a:r>
            <a:r>
              <a:rPr lang="en-US" dirty="0"/>
              <a:t>meaning if I </a:t>
            </a:r>
            <a:r>
              <a:rPr lang="en-US" dirty="0" smtClean="0"/>
              <a:t>test membership for a data element that was part of the originally hashed set, I will always find it in the Bloom filter</a:t>
            </a:r>
            <a:endParaRPr lang="en-US" dirty="0"/>
          </a:p>
          <a:p>
            <a:r>
              <a:rPr lang="en-US" dirty="0" smtClean="0"/>
              <a:t>False positives are possible, meaning </a:t>
            </a:r>
            <a:r>
              <a:rPr lang="en-US" smtClean="0"/>
              <a:t>something can test </a:t>
            </a:r>
            <a:r>
              <a:rPr lang="en-US" dirty="0" smtClean="0"/>
              <a:t>as in the Bloom filter without being part of the originally hashed set. Fortunately you can specify the rate at which false positives occur. A lower desired false positive rate just means a larger bloom size.</a:t>
            </a:r>
          </a:p>
        </p:txBody>
      </p:sp>
    </p:spTree>
    <p:extLst>
      <p:ext uri="{BB962C8B-B14F-4D97-AF65-F5344CB8AC3E}">
        <p14:creationId xmlns:p14="http://schemas.microsoft.com/office/powerpoint/2010/main" val="162395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Bloom filters in the wild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/>
              <a:t>Bigtable, Apache </a:t>
            </a:r>
            <a:r>
              <a:rPr lang="en-US" dirty="0" smtClean="0"/>
              <a:t>Hbase, Apache </a:t>
            </a:r>
            <a:r>
              <a:rPr lang="en-US" dirty="0"/>
              <a:t>Cassandra, and </a:t>
            </a:r>
            <a:r>
              <a:rPr lang="en-US" dirty="0" smtClean="0"/>
              <a:t>Facebook’s RocksDB </a:t>
            </a:r>
            <a:r>
              <a:rPr lang="en-US" dirty="0"/>
              <a:t>use Bloom filters to reduce the disk lookups for non-existent rows or columns. </a:t>
            </a:r>
            <a:r>
              <a:rPr lang="en-US" dirty="0" smtClean="0"/>
              <a:t>This can greatly increase </a:t>
            </a:r>
            <a:r>
              <a:rPr lang="en-US" dirty="0"/>
              <a:t>the performance of a database query operation</a:t>
            </a:r>
            <a:r>
              <a:rPr lang="en-US" dirty="0" smtClean="0"/>
              <a:t>.</a:t>
            </a:r>
          </a:p>
          <a:p>
            <a:r>
              <a:rPr lang="en-US" dirty="0"/>
              <a:t>The Google Chrome web browser </a:t>
            </a:r>
            <a:r>
              <a:rPr lang="en-US" dirty="0" smtClean="0"/>
              <a:t>uses </a:t>
            </a:r>
            <a:r>
              <a:rPr lang="en-US" dirty="0"/>
              <a:t>a Bloom filter to identify malicious URLs</a:t>
            </a:r>
          </a:p>
          <a:p>
            <a:r>
              <a:rPr lang="en-US" dirty="0" smtClean="0"/>
              <a:t>The website Medium </a:t>
            </a:r>
            <a:r>
              <a:rPr lang="en-US" dirty="0"/>
              <a:t>uses Bloom filters to avoid recommending articles a user has previously </a:t>
            </a:r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1027906"/>
            <a:ext cx="8242300" cy="2959100"/>
          </a:xfrm>
        </p:spPr>
      </p:pic>
      <p:sp>
        <p:nvSpPr>
          <p:cNvPr id="7" name="TextBox 6"/>
          <p:cNvSpPr txBox="1"/>
          <p:nvPr/>
        </p:nvSpPr>
        <p:spPr>
          <a:xfrm>
            <a:off x="1567543" y="398700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Parameters: </a:t>
            </a:r>
          </a:p>
          <a:p>
            <a:pPr lvl="1"/>
            <a:r>
              <a:rPr lang="en-US" b="1" dirty="0" smtClean="0"/>
              <a:t>m</a:t>
            </a:r>
            <a:r>
              <a:rPr lang="en-US" dirty="0" smtClean="0"/>
              <a:t>: bloom size</a:t>
            </a:r>
          </a:p>
          <a:p>
            <a:pPr lvl="1"/>
            <a:r>
              <a:rPr lang="en-US" b="1" dirty="0" smtClean="0"/>
              <a:t>k</a:t>
            </a:r>
            <a:r>
              <a:rPr lang="en-US" dirty="0" smtClean="0"/>
              <a:t>: # of hash functions</a:t>
            </a:r>
          </a:p>
          <a:p>
            <a:pPr lvl="1"/>
            <a:r>
              <a:rPr lang="en-US" b="1" dirty="0"/>
              <a:t>n</a:t>
            </a:r>
            <a:r>
              <a:rPr lang="en-US" dirty="0"/>
              <a:t>: number of data elements to hash</a:t>
            </a:r>
          </a:p>
          <a:p>
            <a:pPr lvl="1"/>
            <a:r>
              <a:rPr lang="en-US" b="1" dirty="0" smtClean="0"/>
              <a:t>p</a:t>
            </a:r>
            <a:r>
              <a:rPr lang="en-US" dirty="0" smtClean="0"/>
              <a:t>: desired false positive rate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Ideal</a:t>
            </a:r>
            <a:r>
              <a:rPr lang="en-US" dirty="0" smtClean="0"/>
              <a:t> </a:t>
            </a:r>
            <a:r>
              <a:rPr lang="mr-IN" b="1" dirty="0" err="1" smtClean="0"/>
              <a:t>m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mr-IN" dirty="0" smtClean="0"/>
              <a:t>-(</a:t>
            </a:r>
            <a:r>
              <a:rPr lang="mr-IN" dirty="0" err="1"/>
              <a:t>n</a:t>
            </a:r>
            <a:r>
              <a:rPr lang="mr-IN" dirty="0"/>
              <a:t> * (</a:t>
            </a:r>
            <a:r>
              <a:rPr lang="mr-IN" dirty="0" err="1"/>
              <a:t>log</a:t>
            </a:r>
            <a:r>
              <a:rPr lang="mr-IN" dirty="0"/>
              <a:t>(</a:t>
            </a:r>
            <a:r>
              <a:rPr lang="mr-IN" dirty="0" err="1"/>
              <a:t>p</a:t>
            </a:r>
            <a:r>
              <a:rPr lang="mr-IN" dirty="0"/>
              <a:t>))) / ((</a:t>
            </a:r>
            <a:r>
              <a:rPr lang="mr-IN" dirty="0" err="1"/>
              <a:t>log</a:t>
            </a:r>
            <a:r>
              <a:rPr lang="mr-IN" dirty="0"/>
              <a:t>(</a:t>
            </a:r>
            <a:r>
              <a:rPr lang="mr-IN" dirty="0"/>
              <a:t>2</a:t>
            </a:r>
            <a:r>
              <a:rPr lang="mr-IN" dirty="0"/>
              <a:t>)) ** </a:t>
            </a:r>
            <a:r>
              <a:rPr lang="mr-IN" dirty="0"/>
              <a:t>2</a:t>
            </a:r>
            <a:r>
              <a:rPr lang="mr-IN" dirty="0" smtClean="0"/>
              <a:t>)</a:t>
            </a:r>
            <a:endParaRPr lang="en-US" dirty="0" smtClean="0"/>
          </a:p>
          <a:p>
            <a:pPr lvl="1"/>
            <a:r>
              <a:rPr lang="en-US" b="1" dirty="0" smtClean="0"/>
              <a:t>Ideal k</a:t>
            </a:r>
            <a:r>
              <a:rPr lang="en-US" dirty="0" smtClean="0"/>
              <a:t>: -log2(p)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1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aside: What is a hash function?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hash function is any function that can be used to map data of arbitrary size to data of a fixed </a:t>
            </a:r>
            <a:r>
              <a:rPr lang="en-US" dirty="0" smtClean="0"/>
              <a:t>size</a:t>
            </a:r>
          </a:p>
          <a:p>
            <a:r>
              <a:rPr lang="en-US" dirty="0" smtClean="0"/>
              <a:t>Hashes are used for many things, including checksums or for secure data transfer on the internet</a:t>
            </a:r>
          </a:p>
          <a:p>
            <a:r>
              <a:rPr lang="en-US" dirty="0" smtClean="0"/>
              <a:t>E.g. the MD5 hash of my name is </a:t>
            </a:r>
            <a:r>
              <a:rPr lang="nl-NL" dirty="0" smtClean="0"/>
              <a:t>dd30efd6fac9a9e1179366b9f54db255 in </a:t>
            </a:r>
            <a:r>
              <a:rPr lang="nl-NL" dirty="0" err="1" smtClean="0"/>
              <a:t>hex</a:t>
            </a:r>
            <a:r>
              <a:rPr lang="nl-NL" dirty="0" smtClean="0"/>
              <a:t> </a:t>
            </a:r>
            <a:r>
              <a:rPr lang="nl-NL" dirty="0" err="1" smtClean="0"/>
              <a:t>representation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95706"/>
            <a:ext cx="5181600" cy="3972560"/>
          </a:xfrm>
        </p:spPr>
      </p:pic>
    </p:spTree>
    <p:extLst>
      <p:ext uri="{BB962C8B-B14F-4D97-AF65-F5344CB8AC3E}">
        <p14:creationId xmlns:p14="http://schemas.microsoft.com/office/powerpoint/2010/main" val="114889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Bloom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b="1" dirty="0" smtClean="0"/>
              <a:t>n</a:t>
            </a:r>
            <a:r>
              <a:rPr lang="en-US" dirty="0" smtClean="0"/>
              <a:t>, the number of data elements to hash, and </a:t>
            </a:r>
            <a:r>
              <a:rPr lang="en-US" b="1" dirty="0" smtClean="0"/>
              <a:t>p</a:t>
            </a:r>
            <a:r>
              <a:rPr lang="en-US" dirty="0" smtClean="0"/>
              <a:t>, the desired false positive rate, calculate the ideal values for parameters </a:t>
            </a:r>
            <a:r>
              <a:rPr lang="en-US" b="1" dirty="0" smtClean="0"/>
              <a:t>m</a:t>
            </a:r>
            <a:r>
              <a:rPr lang="en-US" dirty="0" smtClean="0"/>
              <a:t> and </a:t>
            </a:r>
            <a:r>
              <a:rPr lang="en-US" b="1" dirty="0" smtClean="0"/>
              <a:t>k</a:t>
            </a:r>
          </a:p>
          <a:p>
            <a:r>
              <a:rPr lang="en-US" dirty="0" smtClean="0"/>
              <a:t>Create an bit array of size </a:t>
            </a:r>
            <a:r>
              <a:rPr lang="en-US" b="1" dirty="0" smtClean="0"/>
              <a:t>m </a:t>
            </a:r>
            <a:r>
              <a:rPr lang="en-US" dirty="0" smtClean="0"/>
              <a:t>that is all 0s</a:t>
            </a:r>
            <a:endParaRPr lang="en-US" b="1" dirty="0" smtClean="0"/>
          </a:p>
          <a:p>
            <a:r>
              <a:rPr lang="en-US" dirty="0" smtClean="0"/>
              <a:t>Feed each data element through the </a:t>
            </a:r>
            <a:r>
              <a:rPr lang="en-US" b="1" dirty="0" smtClean="0"/>
              <a:t>k</a:t>
            </a:r>
            <a:r>
              <a:rPr lang="en-US" dirty="0" smtClean="0"/>
              <a:t> hash functions</a:t>
            </a:r>
          </a:p>
          <a:p>
            <a:r>
              <a:rPr lang="en-US" dirty="0" smtClean="0"/>
              <a:t>Mod each of the hash values by the size of the bloom </a:t>
            </a:r>
            <a:r>
              <a:rPr lang="en-US" b="1" dirty="0" smtClean="0"/>
              <a:t>m</a:t>
            </a:r>
            <a:endParaRPr lang="en-US" dirty="0" smtClean="0"/>
          </a:p>
          <a:p>
            <a:r>
              <a:rPr lang="en-US" dirty="0" smtClean="0"/>
              <a:t>For each mod value, set that bit in the bit array to 1</a:t>
            </a:r>
          </a:p>
          <a:p>
            <a:r>
              <a:rPr lang="en-US" dirty="0" smtClean="0"/>
              <a:t>When all data have been hashed, you are left with a bloom filter that has some percentage of its bits set to 1 and the rest still set to 0</a:t>
            </a:r>
          </a:p>
        </p:txBody>
      </p:sp>
    </p:spTree>
    <p:extLst>
      <p:ext uri="{BB962C8B-B14F-4D97-AF65-F5344CB8AC3E}">
        <p14:creationId xmlns:p14="http://schemas.microsoft.com/office/powerpoint/2010/main" val="80256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 new data element through the same set of hash functions and map it to a bit array</a:t>
            </a:r>
          </a:p>
          <a:p>
            <a:r>
              <a:rPr lang="en-US" dirty="0" smtClean="0"/>
              <a:t>Compare the bit array with the Bloom filter, and if it has any bits set to 1 that are 0 in the Bloom filter, then it is definitely not one of the originally hashed elements</a:t>
            </a:r>
          </a:p>
          <a:p>
            <a:r>
              <a:rPr lang="en-US" dirty="0" smtClean="0"/>
              <a:t>On the other hand, if its 1-bits are a subset of the 1-bits in the Bloom, the element is said to belong to the original set, with the false positive probability </a:t>
            </a:r>
            <a:r>
              <a:rPr lang="en-US" b="1" dirty="0" smtClean="0"/>
              <a:t>p</a:t>
            </a:r>
            <a:r>
              <a:rPr lang="en-US" dirty="0" smtClean="0"/>
              <a:t> that it isn’t really a member of the set</a:t>
            </a:r>
          </a:p>
        </p:txBody>
      </p:sp>
    </p:spTree>
    <p:extLst>
      <p:ext uri="{BB962C8B-B14F-4D97-AF65-F5344CB8AC3E}">
        <p14:creationId xmlns:p14="http://schemas.microsoft.com/office/powerpoint/2010/main" val="19902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hashing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Bloom filter of size </a:t>
            </a:r>
            <a:r>
              <a:rPr lang="en-US" b="1" dirty="0" smtClean="0"/>
              <a:t>m</a:t>
            </a:r>
            <a:r>
              <a:rPr lang="en-US" dirty="0" smtClean="0"/>
              <a:t>=20</a:t>
            </a:r>
          </a:p>
          <a:p>
            <a:pPr lvl="1"/>
            <a:r>
              <a:rPr lang="en-US" dirty="0" smtClean="0"/>
              <a:t>Initial state: 00000000000000000000</a:t>
            </a:r>
          </a:p>
          <a:p>
            <a:r>
              <a:rPr lang="en-US" dirty="0"/>
              <a:t>Number of hash functions </a:t>
            </a:r>
            <a:r>
              <a:rPr lang="en-US" b="1" dirty="0" smtClean="0"/>
              <a:t>k</a:t>
            </a:r>
            <a:r>
              <a:rPr lang="en-US" dirty="0" smtClean="0"/>
              <a:t>=3</a:t>
            </a:r>
          </a:p>
          <a:p>
            <a:r>
              <a:rPr lang="en-US" dirty="0" smtClean="0"/>
              <a:t>Hash functions</a:t>
            </a:r>
            <a:r>
              <a:rPr lang="en-US" dirty="0"/>
              <a:t> (using Murmurhash3</a:t>
            </a:r>
            <a:r>
              <a:rPr lang="en-US" dirty="0" smtClean="0"/>
              <a:t>):</a:t>
            </a:r>
          </a:p>
          <a:p>
            <a:pPr lvl="1"/>
            <a:r>
              <a:rPr lang="en-US" dirty="0"/>
              <a:t>mmh3.hash("Jason </a:t>
            </a:r>
            <a:r>
              <a:rPr lang="en-US" dirty="0" err="1"/>
              <a:t>Gunnink</a:t>
            </a:r>
            <a:r>
              <a:rPr lang="en-US" dirty="0"/>
              <a:t>", </a:t>
            </a:r>
            <a:r>
              <a:rPr lang="en-US" dirty="0" smtClean="0"/>
              <a:t>seed=1</a:t>
            </a:r>
            <a:r>
              <a:rPr lang="en-US" dirty="0"/>
              <a:t>) % </a:t>
            </a:r>
            <a:r>
              <a:rPr lang="en-US" dirty="0" smtClean="0"/>
              <a:t>20 = 16</a:t>
            </a:r>
            <a:endParaRPr lang="en-US" dirty="0"/>
          </a:p>
          <a:p>
            <a:pPr lvl="1"/>
            <a:r>
              <a:rPr lang="en-US" dirty="0"/>
              <a:t>mmh3.hash("Jason </a:t>
            </a:r>
            <a:r>
              <a:rPr lang="en-US" dirty="0" err="1"/>
              <a:t>Gunnink</a:t>
            </a:r>
            <a:r>
              <a:rPr lang="en-US" dirty="0"/>
              <a:t>", </a:t>
            </a:r>
            <a:r>
              <a:rPr lang="en-US" dirty="0" smtClean="0"/>
              <a:t>seed=2) </a:t>
            </a:r>
            <a:r>
              <a:rPr lang="en-US" dirty="0"/>
              <a:t>% 20 = </a:t>
            </a:r>
            <a:r>
              <a:rPr lang="en-US" dirty="0" smtClean="0"/>
              <a:t>1</a:t>
            </a:r>
          </a:p>
          <a:p>
            <a:pPr lvl="1"/>
            <a:r>
              <a:rPr lang="en-US" dirty="0"/>
              <a:t>mmh3.hash("Jason </a:t>
            </a:r>
            <a:r>
              <a:rPr lang="en-US" dirty="0" err="1"/>
              <a:t>Gunnink</a:t>
            </a:r>
            <a:r>
              <a:rPr lang="en-US" dirty="0"/>
              <a:t>", seed=</a:t>
            </a:r>
            <a:r>
              <a:rPr lang="en-US" dirty="0" smtClean="0"/>
              <a:t>3) </a:t>
            </a:r>
            <a:r>
              <a:rPr lang="en-US" dirty="0"/>
              <a:t>% 20 = </a:t>
            </a:r>
            <a:r>
              <a:rPr lang="en-US" dirty="0" smtClean="0"/>
              <a:t>13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Bloom filter state after adding my name:</a:t>
            </a:r>
          </a:p>
          <a:p>
            <a:pPr marL="0" indent="0">
              <a:buNone/>
            </a:pPr>
            <a:r>
              <a:rPr lang="en-US" dirty="0" smtClean="0"/>
              <a:t>01000000000010010000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7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11554</TotalTime>
  <Words>872</Words>
  <Application>Microsoft Macintosh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Bloom Filters in Python</vt:lpstr>
      <vt:lpstr>Motivating Example</vt:lpstr>
      <vt:lpstr>What is a Bloom filter?</vt:lpstr>
      <vt:lpstr>Examples of Bloom filters in the wild</vt:lpstr>
      <vt:lpstr>PowerPoint Presentation</vt:lpstr>
      <vt:lpstr>Quick aside: What is a hash function?</vt:lpstr>
      <vt:lpstr>Creating a Bloom filter</vt:lpstr>
      <vt:lpstr>Testing for membership</vt:lpstr>
      <vt:lpstr>Example: hashing names</vt:lpstr>
      <vt:lpstr>Add a second person</vt:lpstr>
      <vt:lpstr>Test for membership</vt:lpstr>
      <vt:lpstr>Bigger example</vt:lpstr>
      <vt:lpstr>References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176</cp:revision>
  <dcterms:created xsi:type="dcterms:W3CDTF">2018-10-17T14:18:47Z</dcterms:created>
  <dcterms:modified xsi:type="dcterms:W3CDTF">2018-10-25T14:54:26Z</dcterms:modified>
</cp:coreProperties>
</file>