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Lora"/>
      <p:regular r:id="rId18"/>
      <p:bold r:id="rId19"/>
      <p:italic r:id="rId20"/>
      <p:boldItalic r:id="rId21"/>
    </p:embeddedFont>
    <p:embeddedFont>
      <p:font typeface="Lora Regular"/>
      <p:regular r:id="rId22"/>
      <p:bold r:id="rId23"/>
      <p:italic r:id="rId24"/>
      <p:boldItalic r:id="rId25"/>
    </p:embeddedFont>
    <p:embeddedFont>
      <p:font typeface="Open Sans ExtraBold"/>
      <p:bold r:id="rId26"/>
      <p:boldItalic r:id="rId27"/>
    </p:embeddedFont>
    <p:embeddedFont>
      <p:font typeface="Open Sans Light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bA4rFb74j0qF28TqZlEME0jZB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italic.fntdata"/><Relationship Id="rId22" Type="http://schemas.openxmlformats.org/officeDocument/2006/relationships/font" Target="fonts/LoraRegular-regular.fntdata"/><Relationship Id="rId21" Type="http://schemas.openxmlformats.org/officeDocument/2006/relationships/font" Target="fonts/Lora-boldItalic.fntdata"/><Relationship Id="rId24" Type="http://schemas.openxmlformats.org/officeDocument/2006/relationships/font" Target="fonts/LoraRegular-italic.fntdata"/><Relationship Id="rId23" Type="http://schemas.openxmlformats.org/officeDocument/2006/relationships/font" Target="fonts/LoraRegula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ExtraBold-bold.fntdata"/><Relationship Id="rId25" Type="http://schemas.openxmlformats.org/officeDocument/2006/relationships/font" Target="fonts/LoraRegular-boldItalic.fntdata"/><Relationship Id="rId28" Type="http://schemas.openxmlformats.org/officeDocument/2006/relationships/font" Target="fonts/OpenSansLight-regular.fntdata"/><Relationship Id="rId27" Type="http://schemas.openxmlformats.org/officeDocument/2006/relationships/font" Target="fonts/OpenSans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ora-bold.fntdata"/><Relationship Id="rId1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d9995ab5c_1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9d9995ab5c_1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ddf623bcd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9ddf623bcd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d9995ab5c_1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9d9995ab5c_1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d9995ab5c_1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9d9995ab5c_1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d9995ab5c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9d9995ab5c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d9995ab5c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9d9995ab5c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d9995ab5c_1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9d9995ab5c_1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pic>
        <p:nvPicPr>
          <p:cNvPr descr="Shape 57"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</a:t>
            </a:r>
            <a:r>
              <a:rPr lang="en-US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Peiqing Lian</a:t>
            </a:r>
            <a:r>
              <a:rPr b="0" i="0" lang="en-US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d9995ab5c_1_38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9d9995ab5c_1_38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52" name="Google Shape;152;g9d9995ab5c_1_38"/>
          <p:cNvSpPr/>
          <p:nvPr/>
        </p:nvSpPr>
        <p:spPr>
          <a:xfrm>
            <a:off x="205025" y="1083300"/>
            <a:ext cx="49677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Monthly Sales Price, Profit, Quantity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g9d9995ab5c_1_38"/>
          <p:cNvSpPr/>
          <p:nvPr/>
        </p:nvSpPr>
        <p:spPr>
          <a:xfrm>
            <a:off x="283550" y="1812575"/>
            <a:ext cx="2651400" cy="21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 Regular"/>
              <a:buChar char="●"/>
            </a:pPr>
            <a:r>
              <a:rPr b="1" lang="en-US" sz="1600">
                <a:latin typeface="Lora"/>
                <a:ea typeface="Lora"/>
                <a:cs typeface="Lora"/>
                <a:sym typeface="Lora"/>
              </a:rPr>
              <a:t>July, August, and October</a:t>
            </a:r>
            <a:r>
              <a:rPr lang="en-US" sz="1600">
                <a:latin typeface="Lora Regular"/>
                <a:ea typeface="Lora Regular"/>
                <a:cs typeface="Lora Regular"/>
                <a:sym typeface="Lora Regular"/>
              </a:rPr>
              <a:t> are 3 peaks among the year, rest of month don’t show any significant </a:t>
            </a:r>
            <a:r>
              <a:rPr lang="en-US" sz="1600">
                <a:latin typeface="Lora Regular"/>
                <a:ea typeface="Lora Regular"/>
                <a:cs typeface="Lora Regular"/>
                <a:sym typeface="Lora Regular"/>
              </a:rPr>
              <a:t>fluctuations</a:t>
            </a:r>
            <a:r>
              <a:rPr lang="en-US" sz="1600">
                <a:latin typeface="Lora Regular"/>
                <a:ea typeface="Lora Regular"/>
                <a:cs typeface="Lora Regular"/>
                <a:sym typeface="Lora Regular"/>
              </a:rPr>
              <a:t> </a:t>
            </a:r>
            <a:endParaRPr sz="1500">
              <a:latin typeface="Lora Regular"/>
              <a:ea typeface="Lora Regular"/>
              <a:cs typeface="Lora Regular"/>
              <a:sym typeface="Lora Regular"/>
            </a:endParaRPr>
          </a:p>
        </p:txBody>
      </p:sp>
      <p:pic>
        <p:nvPicPr>
          <p:cNvPr id="154" name="Google Shape;154;g9d9995ab5c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753" y="1812575"/>
            <a:ext cx="5717249" cy="32622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g9d9995ab5c_1_38"/>
          <p:cNvCxnSpPr/>
          <p:nvPr/>
        </p:nvCxnSpPr>
        <p:spPr>
          <a:xfrm>
            <a:off x="6122525" y="1585425"/>
            <a:ext cx="414900" cy="52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g9d9995ab5c_1_38"/>
          <p:cNvSpPr txBox="1"/>
          <p:nvPr/>
        </p:nvSpPr>
        <p:spPr>
          <a:xfrm>
            <a:off x="5865125" y="1358950"/>
            <a:ext cx="104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00FF"/>
                </a:solidFill>
              </a:rPr>
              <a:t>P</a:t>
            </a:r>
            <a:r>
              <a:rPr b="1" lang="en-US" sz="900">
                <a:solidFill>
                  <a:srgbClr val="0000FF"/>
                </a:solidFill>
              </a:rPr>
              <a:t>rice</a:t>
            </a:r>
            <a:endParaRPr b="1" sz="900">
              <a:solidFill>
                <a:srgbClr val="0000FF"/>
              </a:solidFill>
            </a:endParaRPr>
          </a:p>
        </p:txBody>
      </p:sp>
      <p:cxnSp>
        <p:nvCxnSpPr>
          <p:cNvPr id="157" name="Google Shape;157;g9d9995ab5c_1_38"/>
          <p:cNvCxnSpPr/>
          <p:nvPr/>
        </p:nvCxnSpPr>
        <p:spPr>
          <a:xfrm flipH="1" rot="10800000">
            <a:off x="7079625" y="2776375"/>
            <a:ext cx="241200" cy="31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g9d9995ab5c_1_38"/>
          <p:cNvSpPr txBox="1"/>
          <p:nvPr/>
        </p:nvSpPr>
        <p:spPr>
          <a:xfrm>
            <a:off x="6736225" y="3032025"/>
            <a:ext cx="504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9900"/>
                </a:solidFill>
              </a:rPr>
              <a:t>Profit</a:t>
            </a:r>
            <a:endParaRPr b="1" sz="1100">
              <a:solidFill>
                <a:srgbClr val="FF9900"/>
              </a:solidFill>
            </a:endParaRPr>
          </a:p>
        </p:txBody>
      </p:sp>
      <p:cxnSp>
        <p:nvCxnSpPr>
          <p:cNvPr id="159" name="Google Shape;159;g9d9995ab5c_1_38"/>
          <p:cNvCxnSpPr>
            <a:stCxn id="154" idx="1"/>
          </p:cNvCxnSpPr>
          <p:nvPr/>
        </p:nvCxnSpPr>
        <p:spPr>
          <a:xfrm>
            <a:off x="3426753" y="3443688"/>
            <a:ext cx="467400" cy="22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g9d9995ab5c_1_38"/>
          <p:cNvSpPr txBox="1"/>
          <p:nvPr/>
        </p:nvSpPr>
        <p:spPr>
          <a:xfrm>
            <a:off x="2861900" y="3286625"/>
            <a:ext cx="70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76A5AF"/>
                </a:solidFill>
              </a:rPr>
              <a:t>Quantity</a:t>
            </a:r>
            <a:endParaRPr b="1" sz="900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205025" y="1083300"/>
            <a:ext cx="4273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Segmentation Results</a:t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153875" y="1770199"/>
            <a:ext cx="4134600" cy="3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500">
                <a:latin typeface="Lora Regular"/>
                <a:ea typeface="Lora Regular"/>
                <a:cs typeface="Lora Regular"/>
                <a:sym typeface="Lora Regular"/>
              </a:rPr>
              <a:t>After analyzing the data by different segmentation(age, job industry, product, etc), </a:t>
            </a:r>
            <a:endParaRPr sz="15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500">
                <a:latin typeface="Lora Regular"/>
                <a:ea typeface="Lora Regular"/>
                <a:cs typeface="Lora Regular"/>
                <a:sym typeface="Lora Regular"/>
              </a:rPr>
              <a:t>The total number of our targeted </a:t>
            </a:r>
            <a:r>
              <a:rPr b="1" lang="en-US" sz="1500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HIGH-VALUE</a:t>
            </a:r>
            <a:r>
              <a:rPr lang="en-US" sz="1500">
                <a:latin typeface="Lora Regular"/>
                <a:ea typeface="Lora Regular"/>
                <a:cs typeface="Lora Regular"/>
                <a:sym typeface="Lora Regular"/>
              </a:rPr>
              <a:t> customers is </a:t>
            </a:r>
            <a:r>
              <a:rPr b="1" lang="en-US" sz="1500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72</a:t>
            </a:r>
            <a:r>
              <a:rPr lang="en-US" sz="1500">
                <a:latin typeface="Lora Regular"/>
                <a:ea typeface="Lora Regular"/>
                <a:cs typeface="Lora Regular"/>
                <a:sym typeface="Lora Regular"/>
              </a:rPr>
              <a:t> from 1000</a:t>
            </a:r>
            <a:endParaRPr sz="15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500">
                <a:latin typeface="Lora Regular"/>
                <a:ea typeface="Lora Regular"/>
                <a:cs typeface="Lora Regular"/>
                <a:sym typeface="Lora Regular"/>
              </a:rPr>
              <a:t>For validation purposes, the hypothesis testing is carried in the next step</a:t>
            </a:r>
            <a:endParaRPr sz="1300"/>
          </a:p>
        </p:txBody>
      </p:sp>
      <p:pic>
        <p:nvPicPr>
          <p:cNvPr id="169" name="Google Shape;16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700" y="2016475"/>
            <a:ext cx="4905751" cy="23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205025" y="1083300"/>
            <a:ext cx="4764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Hypothesis Testing (Z-test)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241550" y="1629300"/>
            <a:ext cx="4134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-US" sz="1100">
                <a:latin typeface="Lora"/>
                <a:ea typeface="Lora"/>
                <a:cs typeface="Lora"/>
                <a:sym typeface="Lora"/>
              </a:rPr>
              <a:t>Group 1:</a:t>
            </a:r>
            <a:r>
              <a:rPr lang="en-US" sz="1100">
                <a:latin typeface="Lora Regular"/>
                <a:ea typeface="Lora Regular"/>
                <a:cs typeface="Lora Regular"/>
                <a:sym typeface="Lora Regular"/>
              </a:rPr>
              <a:t> The AVG purchase frequency of potential High-value customers </a:t>
            </a:r>
            <a:endParaRPr sz="11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1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b="1" lang="en-US" sz="1100">
                <a:latin typeface="Lora"/>
                <a:ea typeface="Lora"/>
                <a:cs typeface="Lora"/>
                <a:sym typeface="Lora"/>
              </a:rPr>
              <a:t>Group 2</a:t>
            </a:r>
            <a:r>
              <a:rPr lang="en-US" sz="1100">
                <a:latin typeface="Lora Regular"/>
                <a:ea typeface="Lora Regular"/>
                <a:cs typeface="Lora Regular"/>
                <a:sym typeface="Lora Regular"/>
              </a:rPr>
              <a:t>: The AVG purchase frequency of non High-value customers (sampling out 72 record from 1000)</a:t>
            </a:r>
            <a:endParaRPr sz="11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1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100">
                <a:latin typeface="Lora Regular"/>
                <a:ea typeface="Lora Regular"/>
                <a:cs typeface="Lora Regular"/>
                <a:sym typeface="Lora Regular"/>
              </a:rPr>
              <a:t>Null hypothesis: There is no difference between Group 1 and Group 2</a:t>
            </a:r>
            <a:endParaRPr sz="11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1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100">
                <a:latin typeface="Lora Regular"/>
                <a:ea typeface="Lora Regular"/>
                <a:cs typeface="Lora Regular"/>
                <a:sym typeface="Lora Regular"/>
              </a:rPr>
              <a:t>Conclusion</a:t>
            </a:r>
            <a:r>
              <a:rPr lang="en-US" sz="1100">
                <a:latin typeface="Lora Regular"/>
                <a:ea typeface="Lora Regular"/>
                <a:cs typeface="Lora Regular"/>
                <a:sym typeface="Lora Regular"/>
              </a:rPr>
              <a:t>: Reject null hypothesis, </a:t>
            </a:r>
            <a:r>
              <a:rPr lang="en-US" sz="1100">
                <a:solidFill>
                  <a:srgbClr val="FF9900"/>
                </a:solidFill>
                <a:latin typeface="Lora Regular"/>
                <a:ea typeface="Lora Regular"/>
                <a:cs typeface="Lora Regular"/>
                <a:sym typeface="Lora Regular"/>
              </a:rPr>
              <a:t>there is actually a significant difference </a:t>
            </a:r>
            <a:r>
              <a:rPr lang="en-US" sz="1100">
                <a:latin typeface="Lora Regular"/>
                <a:ea typeface="Lora Regular"/>
                <a:cs typeface="Lora Regular"/>
                <a:sym typeface="Lora Regular"/>
              </a:rPr>
              <a:t>among two groups</a:t>
            </a:r>
            <a:endParaRPr sz="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200"/>
          </a:p>
        </p:txBody>
      </p:sp>
      <p:grpSp>
        <p:nvGrpSpPr>
          <p:cNvPr id="178" name="Google Shape;178;p6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79" name="Google Shape;179;p6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Place any supporting images, graphs, data or extra text here.</a:t>
              </a:r>
              <a:endParaRPr/>
            </a:p>
          </p:txBody>
        </p:sp>
      </p:grpSp>
      <p:pic>
        <p:nvPicPr>
          <p:cNvPr id="181" name="Google Shape;18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975" y="2164725"/>
            <a:ext cx="3888776" cy="26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ddf623bcd_0_132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9ddf623bcd_0_132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Defensibility</a:t>
            </a:r>
            <a:endParaRPr/>
          </a:p>
        </p:txBody>
      </p:sp>
      <p:sp>
        <p:nvSpPr>
          <p:cNvPr id="188" name="Google Shape;188;g9ddf623bcd_0_132"/>
          <p:cNvSpPr/>
          <p:nvPr/>
        </p:nvSpPr>
        <p:spPr>
          <a:xfrm>
            <a:off x="175800" y="1726226"/>
            <a:ext cx="8565600" cy="18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500">
                <a:latin typeface="Lora Regular"/>
                <a:ea typeface="Lora Regular"/>
                <a:cs typeface="Lora Regular"/>
                <a:sym typeface="Lora Regular"/>
              </a:rPr>
              <a:t>Could generate new features by </a:t>
            </a:r>
            <a:r>
              <a:rPr lang="en-US" sz="1500">
                <a:latin typeface="Lora Regular"/>
                <a:ea typeface="Lora Regular"/>
                <a:cs typeface="Lora Regular"/>
                <a:sym typeface="Lora Regular"/>
              </a:rPr>
              <a:t>incorporating</a:t>
            </a:r>
            <a:r>
              <a:rPr lang="en-US" sz="1500">
                <a:latin typeface="Lora Regular"/>
                <a:ea typeface="Lora Regular"/>
                <a:cs typeface="Lora Regular"/>
                <a:sym typeface="Lora Regular"/>
              </a:rPr>
              <a:t> external data like </a:t>
            </a:r>
            <a:r>
              <a:rPr lang="en-US" sz="1500">
                <a:latin typeface="Lora Regular"/>
                <a:ea typeface="Lora Regular"/>
                <a:cs typeface="Lora Regular"/>
                <a:sym typeface="Lora Regular"/>
              </a:rPr>
              <a:t>transportation</a:t>
            </a:r>
            <a:r>
              <a:rPr lang="en-US" sz="1500">
                <a:latin typeface="Lora Regular"/>
                <a:ea typeface="Lora Regular"/>
                <a:cs typeface="Lora Regular"/>
                <a:sym typeface="Lora Regular"/>
              </a:rPr>
              <a:t>, person </a:t>
            </a:r>
            <a:r>
              <a:rPr lang="en-US" sz="1500">
                <a:latin typeface="Lora Regular"/>
                <a:ea typeface="Lora Regular"/>
                <a:cs typeface="Lora Regular"/>
                <a:sym typeface="Lora Regular"/>
              </a:rPr>
              <a:t>workplace</a:t>
            </a:r>
            <a:r>
              <a:rPr lang="en-US" sz="1500">
                <a:latin typeface="Lora Regular"/>
                <a:ea typeface="Lora Regular"/>
                <a:cs typeface="Lora Regular"/>
                <a:sym typeface="Lora Regular"/>
              </a:rPr>
              <a:t> address as a stronger indicator in </a:t>
            </a:r>
            <a:r>
              <a:rPr lang="en-US" sz="1500">
                <a:latin typeface="Lora Regular"/>
                <a:ea typeface="Lora Regular"/>
                <a:cs typeface="Lora Regular"/>
                <a:sym typeface="Lora Regular"/>
              </a:rPr>
              <a:t>determining</a:t>
            </a:r>
            <a:r>
              <a:rPr lang="en-US" sz="1500">
                <a:latin typeface="Lora Regular"/>
                <a:ea typeface="Lora Regular"/>
                <a:cs typeface="Lora Regular"/>
                <a:sym typeface="Lora Regular"/>
              </a:rPr>
              <a:t> whether a particular customer would make a purchase</a:t>
            </a:r>
            <a:endParaRPr sz="15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500">
                <a:latin typeface="Lora Regular"/>
                <a:ea typeface="Lora Regular"/>
                <a:cs typeface="Lora Regular"/>
                <a:sym typeface="Lora Regular"/>
              </a:rPr>
              <a:t>May need customers future transactional data to validate our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343875" y="1211200"/>
            <a:ext cx="5459400" cy="24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ora"/>
              <a:buAutoNum type="arabicPeriod"/>
            </a:pPr>
            <a:r>
              <a:rPr i="0" lang="en-US" sz="22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ora"/>
              <a:buAutoNum type="arabicPeriod"/>
            </a:pPr>
            <a:r>
              <a:rPr i="0" lang="en-US" sz="22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Data Exploration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ora"/>
              <a:buAutoNum type="arabicPeriod"/>
            </a:pPr>
            <a:r>
              <a:rPr i="0" lang="en-US" sz="22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Model Development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ora"/>
              <a:buAutoNum type="arabicPeriod"/>
            </a:pPr>
            <a:r>
              <a:rPr i="0" lang="en-US" sz="22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Interpretation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Customers Exploratory Analysis by Segmentation</a:t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234250" y="1814055"/>
            <a:ext cx="4231800" cy="2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 Regular"/>
              <a:buChar char="●"/>
            </a:pPr>
            <a:r>
              <a:rPr lang="en-US" sz="1600">
                <a:latin typeface="Lora Regular"/>
                <a:ea typeface="Lora Regular"/>
                <a:cs typeface="Lora Regular"/>
                <a:sym typeface="Lora Regular"/>
              </a:rPr>
              <a:t>Purchase </a:t>
            </a:r>
            <a:r>
              <a:rPr lang="en-US" sz="1600">
                <a:latin typeface="Lora Regular"/>
                <a:ea typeface="Lora Regular"/>
                <a:cs typeface="Lora Regular"/>
                <a:sym typeface="Lora Regular"/>
              </a:rPr>
              <a:t>behavior</a:t>
            </a:r>
            <a:r>
              <a:rPr lang="en-US" sz="1600">
                <a:latin typeface="Lora Regular"/>
                <a:ea typeface="Lora Regular"/>
                <a:cs typeface="Lora Regular"/>
                <a:sym typeface="Lora Regular"/>
              </a:rPr>
              <a:t> by Age &amp; Gender</a:t>
            </a:r>
            <a:endParaRPr sz="16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 Regular"/>
              <a:buChar char="●"/>
            </a:pPr>
            <a:r>
              <a:rPr lang="en-US" sz="1600">
                <a:latin typeface="Lora Regular"/>
                <a:ea typeface="Lora Regular"/>
                <a:cs typeface="Lora Regular"/>
                <a:sym typeface="Lora Regular"/>
              </a:rPr>
              <a:t>Top Selling Products (Class &amp; Line)</a:t>
            </a:r>
            <a:br>
              <a:rPr lang="en-US" sz="1600">
                <a:latin typeface="Lora Regular"/>
                <a:ea typeface="Lora Regular"/>
                <a:cs typeface="Lora Regular"/>
                <a:sym typeface="Lora Regular"/>
              </a:rPr>
            </a:br>
            <a:endParaRPr sz="16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 Regular"/>
              <a:buChar char="●"/>
            </a:pPr>
            <a:r>
              <a:rPr lang="en-US" sz="1600">
                <a:latin typeface="Lora Regular"/>
                <a:ea typeface="Lora Regular"/>
                <a:cs typeface="Lora Regular"/>
                <a:sym typeface="Lora Regular"/>
              </a:rPr>
              <a:t>Purchase behavior in Job Industry </a:t>
            </a:r>
            <a:endParaRPr sz="16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 Regular"/>
              <a:buChar char="●"/>
            </a:pPr>
            <a:r>
              <a:rPr lang="en-US" sz="1600">
                <a:latin typeface="Lora Regular"/>
                <a:ea typeface="Lora Regular"/>
                <a:cs typeface="Lora Regular"/>
                <a:sym typeface="Lora Regular"/>
              </a:rPr>
              <a:t>Purchase </a:t>
            </a:r>
            <a:r>
              <a:rPr lang="en-US" sz="1600">
                <a:latin typeface="Lora Regular"/>
                <a:ea typeface="Lora Regular"/>
                <a:cs typeface="Lora Regular"/>
                <a:sym typeface="Lora Regular"/>
              </a:rPr>
              <a:t>behavior</a:t>
            </a:r>
            <a:r>
              <a:rPr lang="en-US" sz="1600">
                <a:latin typeface="Lora Regular"/>
                <a:ea typeface="Lora Regular"/>
                <a:cs typeface="Lora Regular"/>
                <a:sym typeface="Lora Regular"/>
              </a:rPr>
              <a:t> by Brand</a:t>
            </a:r>
            <a:endParaRPr sz="16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 Regular"/>
              <a:buChar char="●"/>
            </a:pPr>
            <a:r>
              <a:rPr lang="en-US" sz="1600">
                <a:latin typeface="Lora Regular"/>
                <a:ea typeface="Lora Regular"/>
                <a:cs typeface="Lora Regular"/>
                <a:sym typeface="Lora Regular"/>
              </a:rPr>
              <a:t>Seasonality</a:t>
            </a:r>
            <a:endParaRPr sz="1600">
              <a:latin typeface="Lora Regular"/>
              <a:ea typeface="Lora Regular"/>
              <a:cs typeface="Lora Regular"/>
              <a:sym typeface="Lora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d9995ab5c_1_62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9d9995ab5c_1_62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0" name="Google Shape;80;g9d9995ab5c_1_62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Purchase Behavior by Age &amp; Gender</a:t>
            </a:r>
            <a:endParaRPr/>
          </a:p>
        </p:txBody>
      </p:sp>
      <p:sp>
        <p:nvSpPr>
          <p:cNvPr id="81" name="Google Shape;81;g9d9995ab5c_1_62"/>
          <p:cNvSpPr/>
          <p:nvPr/>
        </p:nvSpPr>
        <p:spPr>
          <a:xfrm>
            <a:off x="205025" y="2164724"/>
            <a:ext cx="41346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en-US" sz="1600">
                <a:latin typeface="Lora"/>
                <a:ea typeface="Lora"/>
                <a:cs typeface="Lora"/>
                <a:sym typeface="Lora"/>
              </a:rPr>
              <a:t>No significant distinction</a:t>
            </a:r>
            <a:r>
              <a:rPr lang="en-US" sz="160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600">
                <a:latin typeface="Lora"/>
                <a:ea typeface="Lora"/>
                <a:cs typeface="Lora"/>
                <a:sym typeface="Lora"/>
              </a:rPr>
              <a:t>among</a:t>
            </a:r>
            <a:r>
              <a:rPr lang="en-US" sz="1600">
                <a:latin typeface="Lora"/>
                <a:ea typeface="Lora"/>
                <a:cs typeface="Lora"/>
                <a:sym typeface="Lora"/>
              </a:rPr>
              <a:t> gender in terms of purchase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-US" sz="1600">
                <a:latin typeface="Lora"/>
                <a:ea typeface="Lora"/>
                <a:cs typeface="Lora"/>
                <a:sym typeface="Lora"/>
              </a:rPr>
              <a:t>Fewer purchase happens below age </a:t>
            </a:r>
            <a:r>
              <a:rPr b="1" lang="en-US" sz="1600">
                <a:latin typeface="Lora"/>
                <a:ea typeface="Lora"/>
                <a:cs typeface="Lora"/>
                <a:sym typeface="Lora"/>
              </a:rPr>
              <a:t>20 </a:t>
            </a:r>
            <a:r>
              <a:rPr lang="en-US" sz="1600">
                <a:latin typeface="Lora"/>
                <a:ea typeface="Lora"/>
                <a:cs typeface="Lora"/>
                <a:sym typeface="Lora"/>
              </a:rPr>
              <a:t>and above </a:t>
            </a:r>
            <a:r>
              <a:rPr b="1" lang="en-US" sz="1600">
                <a:latin typeface="Lora"/>
                <a:ea typeface="Lora"/>
                <a:cs typeface="Lora"/>
                <a:sym typeface="Lora"/>
              </a:rPr>
              <a:t>6</a:t>
            </a:r>
            <a:r>
              <a:rPr b="1" lang="en-US" sz="1600">
                <a:latin typeface="Lora"/>
                <a:ea typeface="Lora"/>
                <a:cs typeface="Lora"/>
                <a:sym typeface="Lora"/>
              </a:rPr>
              <a:t>3</a:t>
            </a:r>
            <a:endParaRPr b="1" sz="16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82" name="Google Shape;82;g9d9995ab5c_1_62"/>
          <p:cNvGrpSpPr/>
          <p:nvPr/>
        </p:nvGrpSpPr>
        <p:grpSpPr>
          <a:xfrm>
            <a:off x="4969973" y="2164723"/>
            <a:ext cx="3800700" cy="2649300"/>
            <a:chOff x="-1" y="-1"/>
            <a:chExt cx="3800700" cy="2649300"/>
          </a:xfrm>
        </p:grpSpPr>
        <p:sp>
          <p:nvSpPr>
            <p:cNvPr id="83" name="Google Shape;83;g9d9995ab5c_1_62"/>
            <p:cNvSpPr/>
            <p:nvPr/>
          </p:nvSpPr>
          <p:spPr>
            <a:xfrm>
              <a:off x="-1" y="-1"/>
              <a:ext cx="3800700" cy="26493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9d9995ab5c_1_62"/>
            <p:cNvSpPr/>
            <p:nvPr/>
          </p:nvSpPr>
          <p:spPr>
            <a:xfrm>
              <a:off x="-1" y="1032933"/>
              <a:ext cx="38007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Place any supporting images, graphs, data or extra text here.</a:t>
              </a:r>
              <a:endParaRPr/>
            </a:p>
          </p:txBody>
        </p:sp>
      </p:grpSp>
      <p:pic>
        <p:nvPicPr>
          <p:cNvPr id="85" name="Google Shape;85;g9d9995ab5c_1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150" y="1464776"/>
            <a:ext cx="4516301" cy="35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205025" y="1083300"/>
            <a:ext cx="80403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urchase behavior by Age &amp; Gender</a:t>
            </a:r>
            <a:endParaRPr b="1" sz="1700"/>
          </a:p>
        </p:txBody>
      </p:sp>
      <p:sp>
        <p:nvSpPr>
          <p:cNvPr id="93" name="Google Shape;93;p4"/>
          <p:cNvSpPr/>
          <p:nvPr/>
        </p:nvSpPr>
        <p:spPr>
          <a:xfrm>
            <a:off x="125600" y="1764650"/>
            <a:ext cx="44331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-US" sz="1600">
                <a:latin typeface="Lora"/>
                <a:ea typeface="Lora"/>
                <a:cs typeface="Lora"/>
                <a:sym typeface="Lora"/>
              </a:rPr>
              <a:t>Ages backet between </a:t>
            </a:r>
            <a:r>
              <a:rPr b="1" lang="en-US" sz="1600">
                <a:latin typeface="Lora"/>
                <a:ea typeface="Lora"/>
                <a:cs typeface="Lora"/>
                <a:sym typeface="Lora"/>
              </a:rPr>
              <a:t>40-46</a:t>
            </a:r>
            <a:r>
              <a:rPr lang="en-US" sz="1600">
                <a:latin typeface="Lora"/>
                <a:ea typeface="Lora"/>
                <a:cs typeface="Lora"/>
                <a:sym typeface="Lora"/>
              </a:rPr>
              <a:t> has the most intendacy to buy the product. 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-US" sz="1600">
                <a:latin typeface="Lora"/>
                <a:ea typeface="Lora"/>
                <a:cs typeface="Lora"/>
                <a:sym typeface="Lora"/>
              </a:rPr>
              <a:t>Age and Gender have </a:t>
            </a:r>
            <a:r>
              <a:rPr b="1" lang="en-US" sz="1600">
                <a:latin typeface="Lora"/>
                <a:ea typeface="Lora"/>
                <a:cs typeface="Lora"/>
                <a:sym typeface="Lora"/>
              </a:rPr>
              <a:t>little impact</a:t>
            </a:r>
            <a:r>
              <a:rPr lang="en-US" sz="1600">
                <a:latin typeface="Lora"/>
                <a:ea typeface="Lora"/>
                <a:cs typeface="Lora"/>
                <a:sym typeface="Lora"/>
              </a:rPr>
              <a:t> on change of list price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4" name="Google Shape;94;p4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95" name="Google Shape;95;p4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Place any supporting images, graphs, data or extra text here.</a:t>
              </a:r>
              <a:endParaRPr/>
            </a:p>
          </p:txBody>
        </p:sp>
      </p:grpSp>
      <p:pic>
        <p:nvPicPr>
          <p:cNvPr id="97" name="Google Shape;9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975" y="1347210"/>
            <a:ext cx="4333525" cy="3466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d9995ab5c_1_2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d9995ab5c_1_27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04" name="Google Shape;104;g9d9995ab5c_1_27"/>
          <p:cNvSpPr/>
          <p:nvPr/>
        </p:nvSpPr>
        <p:spPr>
          <a:xfrm>
            <a:off x="205025" y="1083300"/>
            <a:ext cx="85656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Purchase Behavior by Brand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g9d9995ab5c_1_27"/>
          <p:cNvSpPr/>
          <p:nvPr/>
        </p:nvSpPr>
        <p:spPr>
          <a:xfrm>
            <a:off x="205025" y="1946105"/>
            <a:ext cx="41346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en-US" sz="1600">
                <a:latin typeface="Lora"/>
                <a:ea typeface="Lora"/>
                <a:cs typeface="Lora"/>
                <a:sym typeface="Lora"/>
              </a:rPr>
              <a:t>Solex</a:t>
            </a:r>
            <a:r>
              <a:rPr lang="en-US" sz="1600">
                <a:latin typeface="Lora"/>
                <a:ea typeface="Lora"/>
                <a:cs typeface="Lora"/>
                <a:sym typeface="Lora"/>
              </a:rPr>
              <a:t> is the </a:t>
            </a:r>
            <a:r>
              <a:rPr b="1" lang="en-US" sz="1600">
                <a:latin typeface="Lora"/>
                <a:ea typeface="Lora"/>
                <a:cs typeface="Lora"/>
                <a:sym typeface="Lora"/>
              </a:rPr>
              <a:t>most popular </a:t>
            </a:r>
            <a:r>
              <a:rPr lang="en-US" sz="1600">
                <a:latin typeface="Lora"/>
                <a:ea typeface="Lora"/>
                <a:cs typeface="Lora"/>
                <a:sym typeface="Lora"/>
              </a:rPr>
              <a:t>brand in the past 3 years in terms of </a:t>
            </a:r>
            <a:r>
              <a:rPr lang="en-US" sz="1600">
                <a:latin typeface="Lora"/>
                <a:ea typeface="Lora"/>
                <a:cs typeface="Lora"/>
                <a:sym typeface="Lora"/>
              </a:rPr>
              <a:t>purchase volume (</a:t>
            </a:r>
            <a:r>
              <a:rPr b="1" lang="en-US" sz="1600">
                <a:latin typeface="Lora"/>
                <a:ea typeface="Lora"/>
                <a:cs typeface="Lora"/>
                <a:sym typeface="Lora"/>
              </a:rPr>
              <a:t>49/yr</a:t>
            </a:r>
            <a:r>
              <a:rPr lang="en-US" sz="1600">
                <a:latin typeface="Lora"/>
                <a:ea typeface="Lora"/>
                <a:cs typeface="Lora"/>
                <a:sym typeface="Lora"/>
              </a:rPr>
              <a:t>)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-US" sz="1600">
                <a:latin typeface="Lora"/>
                <a:ea typeface="Lora"/>
                <a:cs typeface="Lora"/>
                <a:sym typeface="Lora"/>
              </a:rPr>
              <a:t>Average purchase price of </a:t>
            </a:r>
            <a:r>
              <a:rPr b="1" lang="en-US" sz="1600">
                <a:latin typeface="Lora"/>
                <a:ea typeface="Lora"/>
                <a:cs typeface="Lora"/>
                <a:sym typeface="Lora"/>
              </a:rPr>
              <a:t>Giant</a:t>
            </a:r>
            <a:r>
              <a:rPr lang="en-US" sz="1600">
                <a:latin typeface="Lora"/>
                <a:ea typeface="Lora"/>
                <a:cs typeface="Lora"/>
                <a:sym typeface="Lora"/>
              </a:rPr>
              <a:t> and </a:t>
            </a:r>
            <a:r>
              <a:rPr b="1" lang="en-US" sz="1600">
                <a:latin typeface="Lora"/>
                <a:ea typeface="Lora"/>
                <a:cs typeface="Lora"/>
                <a:sym typeface="Lora"/>
              </a:rPr>
              <a:t>WeareA2B</a:t>
            </a:r>
            <a:r>
              <a:rPr lang="en-US" sz="1600">
                <a:latin typeface="Lora"/>
                <a:ea typeface="Lora"/>
                <a:cs typeface="Lora"/>
                <a:sym typeface="Lora"/>
              </a:rPr>
              <a:t> is ranked as NO.1 and NO.2; </a:t>
            </a:r>
            <a:r>
              <a:rPr b="1" lang="en-US" sz="1600">
                <a:latin typeface="Lora"/>
                <a:ea typeface="Lora"/>
                <a:cs typeface="Lora"/>
                <a:sym typeface="Lora"/>
              </a:rPr>
              <a:t>higher than Solex</a:t>
            </a:r>
            <a:endParaRPr b="1" sz="16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06" name="Google Shape;106;g9d9995ab5c_1_27"/>
          <p:cNvGrpSpPr/>
          <p:nvPr/>
        </p:nvGrpSpPr>
        <p:grpSpPr>
          <a:xfrm>
            <a:off x="4969973" y="2164723"/>
            <a:ext cx="3800700" cy="2649300"/>
            <a:chOff x="-1" y="-1"/>
            <a:chExt cx="3800700" cy="2649300"/>
          </a:xfrm>
        </p:grpSpPr>
        <p:sp>
          <p:nvSpPr>
            <p:cNvPr id="107" name="Google Shape;107;g9d9995ab5c_1_27"/>
            <p:cNvSpPr/>
            <p:nvPr/>
          </p:nvSpPr>
          <p:spPr>
            <a:xfrm>
              <a:off x="-1" y="-1"/>
              <a:ext cx="3800700" cy="26493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9d9995ab5c_1_27"/>
            <p:cNvSpPr/>
            <p:nvPr/>
          </p:nvSpPr>
          <p:spPr>
            <a:xfrm>
              <a:off x="-1" y="1032933"/>
              <a:ext cx="38007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Place any supporting images, graphs, data or extra text here.</a:t>
              </a:r>
              <a:endParaRPr/>
            </a:p>
          </p:txBody>
        </p:sp>
      </p:grpSp>
      <p:pic>
        <p:nvPicPr>
          <p:cNvPr id="109" name="Google Shape;109;g9d9995ab5c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352" y="1653975"/>
            <a:ext cx="4465151" cy="316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d9995ab5c_1_5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9d9995ab5c_1_5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6" name="Google Shape;116;g9d9995ab5c_1_5"/>
          <p:cNvSpPr/>
          <p:nvPr/>
        </p:nvSpPr>
        <p:spPr>
          <a:xfrm>
            <a:off x="205025" y="1083300"/>
            <a:ext cx="85656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Top Selling Products (Class &amp; Line)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g9d9995ab5c_1_5"/>
          <p:cNvSpPr/>
          <p:nvPr/>
        </p:nvSpPr>
        <p:spPr>
          <a:xfrm>
            <a:off x="205025" y="2164725"/>
            <a:ext cx="30537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●"/>
            </a:pPr>
            <a:r>
              <a:rPr lang="en-US" sz="1600">
                <a:latin typeface="Lora"/>
                <a:ea typeface="Lora"/>
                <a:cs typeface="Lora"/>
                <a:sym typeface="Lora"/>
              </a:rPr>
              <a:t>Overall, </a:t>
            </a:r>
            <a:r>
              <a:rPr b="1" lang="en-US" sz="1600">
                <a:latin typeface="Lora"/>
                <a:ea typeface="Lora"/>
                <a:cs typeface="Lora"/>
                <a:sym typeface="Lora"/>
              </a:rPr>
              <a:t>Standard class medium</a:t>
            </a:r>
            <a:r>
              <a:rPr lang="en-US" sz="1600">
                <a:latin typeface="Lora"/>
                <a:ea typeface="Lora"/>
                <a:cs typeface="Lora"/>
                <a:sym typeface="Lora"/>
              </a:rPr>
              <a:t> line product has the most selling record </a:t>
            </a:r>
            <a:endParaRPr sz="15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18" name="Google Shape;118;g9d9995ab5c_1_5"/>
          <p:cNvGrpSpPr/>
          <p:nvPr/>
        </p:nvGrpSpPr>
        <p:grpSpPr>
          <a:xfrm>
            <a:off x="4969973" y="2164723"/>
            <a:ext cx="3800700" cy="2649300"/>
            <a:chOff x="-1" y="-1"/>
            <a:chExt cx="3800700" cy="2649300"/>
          </a:xfrm>
        </p:grpSpPr>
        <p:sp>
          <p:nvSpPr>
            <p:cNvPr id="119" name="Google Shape;119;g9d9995ab5c_1_5"/>
            <p:cNvSpPr/>
            <p:nvPr/>
          </p:nvSpPr>
          <p:spPr>
            <a:xfrm>
              <a:off x="-1" y="-1"/>
              <a:ext cx="3800700" cy="26493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9d9995ab5c_1_5"/>
            <p:cNvSpPr/>
            <p:nvPr/>
          </p:nvSpPr>
          <p:spPr>
            <a:xfrm>
              <a:off x="-1" y="1032933"/>
              <a:ext cx="38007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Place any supporting images, graphs, data or extra text here.</a:t>
              </a:r>
              <a:endParaRPr/>
            </a:p>
          </p:txBody>
        </p:sp>
      </p:grpSp>
      <p:pic>
        <p:nvPicPr>
          <p:cNvPr id="121" name="Google Shape;121;g9d9995ab5c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875" y="1524675"/>
            <a:ext cx="5605200" cy="328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d9995ab5c_1_16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9d9995ab5c_1_16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28" name="Google Shape;128;g9d9995ab5c_1_16"/>
          <p:cNvSpPr/>
          <p:nvPr/>
        </p:nvSpPr>
        <p:spPr>
          <a:xfrm>
            <a:off x="205025" y="1099075"/>
            <a:ext cx="5802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Purchase Behavior in different Job Industries</a:t>
            </a:r>
            <a:r>
              <a:rPr b="1" lang="en-US" sz="2000">
                <a:solidFill>
                  <a:schemeClr val="dk1"/>
                </a:solidFill>
              </a:rPr>
              <a:t> </a:t>
            </a:r>
            <a:endParaRPr b="1" sz="2000"/>
          </a:p>
        </p:txBody>
      </p:sp>
      <p:sp>
        <p:nvSpPr>
          <p:cNvPr id="129" name="Google Shape;129;g9d9995ab5c_1_16"/>
          <p:cNvSpPr/>
          <p:nvPr/>
        </p:nvSpPr>
        <p:spPr>
          <a:xfrm>
            <a:off x="205025" y="2164729"/>
            <a:ext cx="41346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-US" sz="1500">
                <a:latin typeface="Lora"/>
                <a:ea typeface="Lora"/>
                <a:cs typeface="Lora"/>
                <a:sym typeface="Lora"/>
              </a:rPr>
              <a:t>Top 3</a:t>
            </a:r>
            <a:r>
              <a:rPr lang="en-US" sz="1500">
                <a:latin typeface="Lora"/>
                <a:ea typeface="Lora"/>
                <a:cs typeface="Lora"/>
                <a:sym typeface="Lora"/>
              </a:rPr>
              <a:t> Industry(Prime Customer group)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"/>
              <a:buChar char="●"/>
            </a:pPr>
            <a:r>
              <a:rPr lang="en-US" sz="1500">
                <a:latin typeface="Lora"/>
                <a:ea typeface="Lora"/>
                <a:cs typeface="Lora"/>
                <a:sym typeface="Lora"/>
              </a:rPr>
              <a:t>M</a:t>
            </a:r>
            <a:r>
              <a:rPr lang="en-US" sz="1500">
                <a:latin typeface="Lora"/>
                <a:ea typeface="Lora"/>
                <a:cs typeface="Lora"/>
                <a:sym typeface="Lora"/>
              </a:rPr>
              <a:t>anufacturing(</a:t>
            </a:r>
            <a:r>
              <a:rPr b="1" lang="en-US" sz="1500">
                <a:latin typeface="Lora"/>
                <a:ea typeface="Lora"/>
                <a:cs typeface="Lora"/>
                <a:sym typeface="Lora"/>
              </a:rPr>
              <a:t>23.94%</a:t>
            </a:r>
            <a:r>
              <a:rPr lang="en-US" sz="1500">
                <a:latin typeface="Lora"/>
                <a:ea typeface="Lora"/>
                <a:cs typeface="Lora"/>
                <a:sym typeface="Lora"/>
              </a:rPr>
              <a:t>), 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"/>
              <a:buChar char="●"/>
            </a:pPr>
            <a:r>
              <a:rPr lang="en-US" sz="1500">
                <a:latin typeface="Lora"/>
                <a:ea typeface="Lora"/>
                <a:cs typeface="Lora"/>
                <a:sym typeface="Lora"/>
              </a:rPr>
              <a:t>Financial Services(</a:t>
            </a:r>
            <a:r>
              <a:rPr b="1" lang="en-US" sz="1500">
                <a:latin typeface="Lora"/>
                <a:ea typeface="Lora"/>
                <a:cs typeface="Lora"/>
                <a:sym typeface="Lora"/>
              </a:rPr>
              <a:t>23.14%</a:t>
            </a:r>
            <a:r>
              <a:rPr lang="en-US" sz="1500">
                <a:latin typeface="Lora"/>
                <a:ea typeface="Lora"/>
                <a:cs typeface="Lora"/>
                <a:sym typeface="Lora"/>
              </a:rPr>
              <a:t>),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"/>
              <a:buChar char="●"/>
            </a:pPr>
            <a:r>
              <a:rPr lang="en-US" sz="1500">
                <a:latin typeface="Lora"/>
                <a:ea typeface="Lora"/>
                <a:cs typeface="Lora"/>
                <a:sym typeface="Lora"/>
              </a:rPr>
              <a:t>Health(</a:t>
            </a:r>
            <a:r>
              <a:rPr b="1" lang="en-US" sz="1500">
                <a:latin typeface="Lora"/>
                <a:ea typeface="Lora"/>
                <a:cs typeface="Lora"/>
                <a:sym typeface="Lora"/>
              </a:rPr>
              <a:t>18.46%</a:t>
            </a:r>
            <a:r>
              <a:rPr lang="en-US" sz="1500">
                <a:latin typeface="Lora"/>
                <a:ea typeface="Lora"/>
                <a:cs typeface="Lora"/>
                <a:sym typeface="Lora"/>
              </a:rPr>
              <a:t>).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ora"/>
              <a:buChar char="●"/>
            </a:pPr>
            <a:r>
              <a:rPr lang="en-US" sz="1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Occupy </a:t>
            </a:r>
            <a:r>
              <a:rPr b="1" lang="en-US" sz="1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65.54% in total</a:t>
            </a:r>
            <a:endParaRPr b="1" sz="15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30" name="Google Shape;130;g9d9995ab5c_1_16"/>
          <p:cNvGrpSpPr/>
          <p:nvPr/>
        </p:nvGrpSpPr>
        <p:grpSpPr>
          <a:xfrm>
            <a:off x="4969973" y="2164723"/>
            <a:ext cx="3800700" cy="2649300"/>
            <a:chOff x="-1" y="-1"/>
            <a:chExt cx="3800700" cy="2649300"/>
          </a:xfrm>
        </p:grpSpPr>
        <p:sp>
          <p:nvSpPr>
            <p:cNvPr id="131" name="Google Shape;131;g9d9995ab5c_1_16"/>
            <p:cNvSpPr/>
            <p:nvPr/>
          </p:nvSpPr>
          <p:spPr>
            <a:xfrm>
              <a:off x="-1" y="-1"/>
              <a:ext cx="3800700" cy="26493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9d9995ab5c_1_16"/>
            <p:cNvSpPr/>
            <p:nvPr/>
          </p:nvSpPr>
          <p:spPr>
            <a:xfrm>
              <a:off x="-1" y="1032933"/>
              <a:ext cx="38007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Place any supporting images, graphs, data or extra text here.</a:t>
              </a:r>
              <a:endParaRPr/>
            </a:p>
          </p:txBody>
        </p:sp>
      </p:grpSp>
      <p:pic>
        <p:nvPicPr>
          <p:cNvPr id="133" name="Google Shape;133;g9d9995ab5c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550" y="1565573"/>
            <a:ext cx="5201950" cy="320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d9995ab5c_1_78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9d9995ab5c_1_78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40" name="Google Shape;140;g9d9995ab5c_1_78"/>
          <p:cNvSpPr/>
          <p:nvPr/>
        </p:nvSpPr>
        <p:spPr>
          <a:xfrm>
            <a:off x="205025" y="1073500"/>
            <a:ext cx="85656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Whether owning a car impacts the purchase behavior. </a:t>
            </a:r>
            <a:endParaRPr/>
          </a:p>
        </p:txBody>
      </p:sp>
      <p:sp>
        <p:nvSpPr>
          <p:cNvPr id="141" name="Google Shape;141;g9d9995ab5c_1_78"/>
          <p:cNvSpPr/>
          <p:nvPr/>
        </p:nvSpPr>
        <p:spPr>
          <a:xfrm>
            <a:off x="205025" y="2164726"/>
            <a:ext cx="2955600" cy="2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 Regular"/>
              <a:buChar char="●"/>
            </a:pPr>
            <a:r>
              <a:rPr lang="en-US" sz="1600">
                <a:latin typeface="Lora Regular"/>
                <a:ea typeface="Lora Regular"/>
                <a:cs typeface="Lora Regular"/>
                <a:sym typeface="Lora Regular"/>
              </a:rPr>
              <a:t>Owning cars has </a:t>
            </a:r>
            <a:r>
              <a:rPr b="1" lang="en-US" sz="1600">
                <a:latin typeface="Lora"/>
                <a:ea typeface="Lora"/>
                <a:cs typeface="Lora"/>
                <a:sym typeface="Lora"/>
              </a:rPr>
              <a:t>little impact </a:t>
            </a:r>
            <a:r>
              <a:rPr lang="en-US" sz="1600">
                <a:latin typeface="Lora Regular"/>
                <a:ea typeface="Lora Regular"/>
                <a:cs typeface="Lora Regular"/>
                <a:sym typeface="Lora Regular"/>
              </a:rPr>
              <a:t>on purchasing frequency</a:t>
            </a:r>
            <a:endParaRPr sz="1500">
              <a:latin typeface="Lora Regular"/>
              <a:ea typeface="Lora Regular"/>
              <a:cs typeface="Lora Regular"/>
              <a:sym typeface="Lora Regular"/>
            </a:endParaRPr>
          </a:p>
        </p:txBody>
      </p:sp>
      <p:grpSp>
        <p:nvGrpSpPr>
          <p:cNvPr id="142" name="Google Shape;142;g9d9995ab5c_1_78"/>
          <p:cNvGrpSpPr/>
          <p:nvPr/>
        </p:nvGrpSpPr>
        <p:grpSpPr>
          <a:xfrm>
            <a:off x="4969973" y="2164723"/>
            <a:ext cx="3800700" cy="2649300"/>
            <a:chOff x="-1" y="-1"/>
            <a:chExt cx="3800700" cy="2649300"/>
          </a:xfrm>
        </p:grpSpPr>
        <p:sp>
          <p:nvSpPr>
            <p:cNvPr id="143" name="Google Shape;143;g9d9995ab5c_1_78"/>
            <p:cNvSpPr/>
            <p:nvPr/>
          </p:nvSpPr>
          <p:spPr>
            <a:xfrm>
              <a:off x="-1" y="-1"/>
              <a:ext cx="3800700" cy="26493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9d9995ab5c_1_78"/>
            <p:cNvSpPr/>
            <p:nvPr/>
          </p:nvSpPr>
          <p:spPr>
            <a:xfrm>
              <a:off x="-1" y="1032933"/>
              <a:ext cx="38007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Place any supporting images, graphs, data or extra text here.</a:t>
              </a:r>
              <a:endParaRPr/>
            </a:p>
          </p:txBody>
        </p:sp>
      </p:grpSp>
      <p:pic>
        <p:nvPicPr>
          <p:cNvPr id="145" name="Google Shape;145;g9d9995ab5c_1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125" y="1698150"/>
            <a:ext cx="5330324" cy="32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