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6" r:id="rId9"/>
    <p:sldId id="267" r:id="rId10"/>
    <p:sldId id="270" r:id="rId11"/>
    <p:sldId id="269" r:id="rId12"/>
    <p:sldId id="268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3C096-B9A8-4F28-987D-7957CE5E04F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6A4FE-1F92-4C6E-85EC-8282CF21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6A4FE-1F92-4C6E-85EC-8282CF21B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Wij gebruiken tot deze dag nog middelen van de Sumerische, letterlijk elke seconde.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6A4FE-1F92-4C6E-85EC-8282CF21B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6A4FE-1F92-4C6E-85EC-8282CF21B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994-20D7-47CE-A568-33F42539ECA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9643-DAA2-43EE-AD87-4F8C0817885D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C0CA-38A8-4CA7-9195-EC61CF7E7358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6AEB-9C07-4B14-8408-FE10415BE59D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1B97-74B7-4805-9AEB-D0A5750B748E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1BA5-F07C-4C13-871C-923889F74FD8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397F-0373-435F-93E4-0E0B532076AD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E8E2-7853-4713-B8C8-60432DF49B70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5F7-0FD5-46A3-AB01-BDACA728AC60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8A74-9C42-45DF-BF02-58831112D392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94EA-33E0-42F8-8933-9CC51824228D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ED27-8DFF-4632-9F6E-05E40BE55DF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0180-15D9-4626-BBD7-FBF396E1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lessmyths.com/religion/sumerian-tablets-vs-bible/" TargetMode="External"/><Relationship Id="rId2" Type="http://schemas.openxmlformats.org/officeDocument/2006/relationships/hyperlink" Target="https://owlcation.com/humanities/The-Sumerian-Flood-Sto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ound, outdoor, beach, nature&#10;&#10;Description automatically generated">
            <a:extLst>
              <a:ext uri="{FF2B5EF4-FFF2-40B4-BE49-F238E27FC236}">
                <a16:creationId xmlns:a16="http://schemas.microsoft.com/office/drawing/2014/main" id="{043D169E-7689-1297-E63B-68FBA4FB0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B581E4-9B92-1445-6FD3-821DDF9B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nl-BE" sz="48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SUMERIË</a:t>
            </a:r>
            <a:endParaRPr lang="en-US" sz="480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368CB-68F7-77A8-D1FE-7C7A5B0CD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nl-BE" sz="2000">
                <a:solidFill>
                  <a:schemeClr val="tx2"/>
                </a:solidFill>
              </a:rPr>
              <a:t>De eerste menselijke vestiging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4536-3655-5CB9-E315-0463C86C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F70180-15D9-4626-BBD7-FBF396E1AB2A}" type="slidenum">
              <a:rPr lang="en-US" sz="105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30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picture containing text, building material, stone, plaque&#10;&#10;Description automatically generated">
            <a:extLst>
              <a:ext uri="{FF2B5EF4-FFF2-40B4-BE49-F238E27FC236}">
                <a16:creationId xmlns:a16="http://schemas.microsoft.com/office/drawing/2014/main" id="{7F8C0272-D7E4-FFF7-9010-546361D6A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r="189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1092-0F61-F333-D638-3811A2A8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F70180-15D9-4626-BBD7-FBF396E1AB2A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9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2396-92E0-AC84-F5CF-7B0F17DA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772" y="0"/>
            <a:ext cx="2782455" cy="1186584"/>
          </a:xfrm>
        </p:spPr>
        <p:txBody>
          <a:bodyPr/>
          <a:lstStyle/>
          <a:p>
            <a:r>
              <a:rPr lang="nl-BE" dirty="0"/>
              <a:t>Geshtu-e</a:t>
            </a:r>
            <a:endParaRPr lang="en-US" dirty="0"/>
          </a:p>
        </p:txBody>
      </p:sp>
      <p:pic>
        <p:nvPicPr>
          <p:cNvPr id="6" name="Content Placeholder 5" descr="A picture containing text, stone, building material, building&#10;&#10;Description automatically generated">
            <a:extLst>
              <a:ext uri="{FF2B5EF4-FFF2-40B4-BE49-F238E27FC236}">
                <a16:creationId xmlns:a16="http://schemas.microsoft.com/office/drawing/2014/main" id="{F0D3A0A8-6655-A5C5-A228-55A443511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3" y="1010799"/>
            <a:ext cx="9605819" cy="57106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360EE-74A9-9DC8-8E69-8BCC01DE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tone&#10;&#10;Description automatically generated">
            <a:extLst>
              <a:ext uri="{FF2B5EF4-FFF2-40B4-BE49-F238E27FC236}">
                <a16:creationId xmlns:a16="http://schemas.microsoft.com/office/drawing/2014/main" id="{8939EBDC-EBD3-EDC6-CFF7-BB4776B1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7" y="425945"/>
            <a:ext cx="9328726" cy="5930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2E521-91E1-E81B-B74F-ABDE7571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DE7B-921E-3DD6-5302-DB8034E1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C351-F5EC-9267-7603-B3318A1E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https://owlcation.com/humanities/The-Sumerian-Flood-Story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https://www.timelessmyths.com/religion/sumerian-tablets-vs-bible/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44721-07ED-28D7-CD53-84FF1C91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0180-15D9-4626-BBD7-FBF396E1AB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el vraagteken">
            <a:extLst>
              <a:ext uri="{FF2B5EF4-FFF2-40B4-BE49-F238E27FC236}">
                <a16:creationId xmlns:a16="http://schemas.microsoft.com/office/drawing/2014/main" id="{DFD36119-C17A-0CA5-07FB-606A38AC8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A79A1-5435-2B45-AAFD-C471F935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1882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Vragen</a:t>
            </a:r>
            <a:r>
              <a:rPr lang="en-US" sz="5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60036-4F7C-E483-7DE5-11A24147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0F70180-15D9-4626-BBD7-FBF396E1AB2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46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 material, stone&#10;&#10;Description automatically generated">
            <a:extLst>
              <a:ext uri="{FF2B5EF4-FFF2-40B4-BE49-F238E27FC236}">
                <a16:creationId xmlns:a16="http://schemas.microsoft.com/office/drawing/2014/main" id="{4ECAB079-7643-D4CB-0FF6-B3BB8B953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4" b="21784"/>
          <a:stretch/>
        </p:blipFill>
        <p:spPr>
          <a:xfrm>
            <a:off x="372922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4364C-D05F-CF8B-200E-01C8C9F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BE" sz="2800"/>
              <a:t>Inleding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BE87-E515-88CE-87ED-8CF65792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BE" sz="1700" dirty="0"/>
              <a:t>Wie waren de Sumeriërs? </a:t>
            </a:r>
          </a:p>
          <a:p>
            <a:r>
              <a:rPr lang="nl-BE" sz="1700" dirty="0"/>
              <a:t>Sumerische tradities in het dagdagelijkse</a:t>
            </a:r>
          </a:p>
          <a:p>
            <a:r>
              <a:rPr lang="nl-BE" sz="1800" dirty="0"/>
              <a:t>Hun geloof</a:t>
            </a:r>
          </a:p>
          <a:p>
            <a:r>
              <a:rPr lang="nl-BE" sz="1800" dirty="0"/>
              <a:t>(verdere informatie op volgende links)</a:t>
            </a:r>
            <a:endParaRPr lang="en-US" sz="1800" dirty="0"/>
          </a:p>
          <a:p>
            <a:r>
              <a:rPr lang="nl-BE" sz="1700" dirty="0"/>
              <a:t>Vragen?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F674-784A-473B-EE29-1958A272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F70180-15D9-4626-BBD7-FBF396E1AB2A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4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271-44A8-D8F9-7ED6-1D5E9238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Wie waren de Sumeriërs?</a:t>
            </a:r>
          </a:p>
        </p:txBody>
      </p:sp>
      <p:pic>
        <p:nvPicPr>
          <p:cNvPr id="5" name="Content Placeholder 4" descr="A hand holding a globe&#10;&#10;Description automatically generated with medium confidence">
            <a:extLst>
              <a:ext uri="{FF2B5EF4-FFF2-40B4-BE49-F238E27FC236}">
                <a16:creationId xmlns:a16="http://schemas.microsoft.com/office/drawing/2014/main" id="{E7ADF8F8-8E34-C9C0-5DB4-3C9380D91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r="8187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59BA4-9DA6-0F07-D322-DDE63BC9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0F70180-15D9-4626-BBD7-FBF396E1AB2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983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271-44A8-D8F9-7ED6-1D5E9238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Wie waren de Sumeriërs?</a:t>
            </a:r>
          </a:p>
        </p:txBody>
      </p: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CB7B1C15-FEDE-EC63-9A5D-E35B6D52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nl-BE" sz="1800" dirty="0"/>
              <a:t>6000 voor Chr.</a:t>
            </a:r>
          </a:p>
          <a:p>
            <a:r>
              <a:rPr lang="nl-BE" sz="1800" dirty="0"/>
              <a:t>De eerste echte steden (ziggurats) van de menselijke beschaving</a:t>
            </a:r>
          </a:p>
          <a:p>
            <a:r>
              <a:rPr lang="en-US" sz="1800"/>
              <a:t>Uitvinders</a:t>
            </a:r>
            <a:r>
              <a:rPr lang="en-US" sz="1800" dirty="0"/>
              <a:t> van het </a:t>
            </a:r>
            <a:r>
              <a:rPr lang="en-US" sz="1800"/>
              <a:t>schrift</a:t>
            </a:r>
            <a:endParaRPr lang="en-US" sz="1800" dirty="0"/>
          </a:p>
          <a:p>
            <a:r>
              <a:rPr lang="en-US" sz="1800"/>
              <a:t>Eerste</a:t>
            </a:r>
            <a:r>
              <a:rPr lang="en-US" sz="1800" dirty="0"/>
              <a:t> </a:t>
            </a:r>
            <a:r>
              <a:rPr lang="en-US" sz="1800"/>
              <a:t>gebruikers</a:t>
            </a:r>
            <a:r>
              <a:rPr lang="en-US" sz="1800" dirty="0"/>
              <a:t> van </a:t>
            </a:r>
            <a:r>
              <a:rPr lang="en-US" sz="1800"/>
              <a:t>tijd</a:t>
            </a:r>
            <a:r>
              <a:rPr lang="en-US" sz="1800" dirty="0"/>
              <a:t> (</a:t>
            </a:r>
            <a:r>
              <a:rPr lang="en-US" sz="1800"/>
              <a:t>zonnewijzers</a:t>
            </a:r>
            <a:r>
              <a:rPr lang="en-US" sz="1800" dirty="0"/>
              <a:t>)</a:t>
            </a:r>
          </a:p>
          <a:p>
            <a:r>
              <a:rPr lang="en-US" sz="1800"/>
              <a:t>Oorsprong</a:t>
            </a:r>
            <a:r>
              <a:rPr lang="en-US" sz="1800" dirty="0"/>
              <a:t> van religieuse </a:t>
            </a:r>
            <a:r>
              <a:rPr lang="en-US" sz="1800"/>
              <a:t>verhalen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59BA4-9DA6-0F07-D322-DDE63BC9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0F70180-15D9-4626-BBD7-FBF396E1AB2A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22223443-5D9F-36A6-C95B-25E089C4F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6" r="2" b="864"/>
          <a:stretch/>
        </p:blipFill>
        <p:spPr>
          <a:xfrm>
            <a:off x="4636007" y="83127"/>
            <a:ext cx="7543023" cy="67036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39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building material, building, stone&#10;&#10;Description automatically generated">
            <a:extLst>
              <a:ext uri="{FF2B5EF4-FFF2-40B4-BE49-F238E27FC236}">
                <a16:creationId xmlns:a16="http://schemas.microsoft.com/office/drawing/2014/main" id="{1A67832A-4700-F268-DA2A-4E3683CF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" b="2"/>
          <a:stretch/>
        </p:blipFill>
        <p:spPr>
          <a:xfrm>
            <a:off x="320308" y="1406746"/>
            <a:ext cx="3631036" cy="37946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561A-730B-D31D-4112-36450A2F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F70180-15D9-4626-BBD7-FBF396E1AB2A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sundial&#10;&#10;Description automatically generated">
            <a:extLst>
              <a:ext uri="{FF2B5EF4-FFF2-40B4-BE49-F238E27FC236}">
                <a16:creationId xmlns:a16="http://schemas.microsoft.com/office/drawing/2014/main" id="{33397782-A946-0DF8-55E9-9760F6AFB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r="14483" b="2"/>
          <a:stretch/>
        </p:blipFill>
        <p:spPr>
          <a:xfrm>
            <a:off x="4271647" y="1399686"/>
            <a:ext cx="3647276" cy="3808743"/>
          </a:xfrm>
          <a:prstGeom prst="rect">
            <a:avLst/>
          </a:prstGeom>
        </p:spPr>
      </p:pic>
      <p:pic>
        <p:nvPicPr>
          <p:cNvPr id="8" name="Picture 7" descr="A group of vases with writing on them&#10;&#10;Description automatically generated with medium confidence">
            <a:extLst>
              <a:ext uri="{FF2B5EF4-FFF2-40B4-BE49-F238E27FC236}">
                <a16:creationId xmlns:a16="http://schemas.microsoft.com/office/drawing/2014/main" id="{21FE70AE-7978-36B7-89F3-DC8FD0218E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r="4857" b="-4"/>
          <a:stretch/>
        </p:blipFill>
        <p:spPr>
          <a:xfrm>
            <a:off x="8222986" y="1398266"/>
            <a:ext cx="3647276" cy="38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72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AAFA-5015-0513-1972-84720226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nl-BE" sz="4100" dirty="0"/>
              <a:t>Sumerische tradities in het dagdagelijkse</a:t>
            </a:r>
            <a:endParaRPr lang="en-US" sz="4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0514-F20E-48AC-B12B-467E7589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F70180-15D9-4626-BBD7-FBF396E1AB2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1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AAFA-5015-0513-1972-84720226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nl-BE" sz="4100" dirty="0"/>
              <a:t>Sumerische tradities in het dagdagelijkse</a:t>
            </a:r>
            <a:endParaRPr lang="en-US" sz="4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0514-F20E-48AC-B12B-467E7589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F70180-15D9-4626-BBD7-FBF396E1AB2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0D345101-F3C0-B976-5097-707990D3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1" y="1653998"/>
            <a:ext cx="3562858" cy="49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940B-061A-3392-31B3-4B54678C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9433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 sz="5400" dirty="0"/>
              <a:t>Hun geloof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1E2-1E3B-71EC-912A-6DEDB0EC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3570137"/>
            <a:ext cx="4087305" cy="2328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nl-BE" sz="2000" dirty="0"/>
              <a:t>De Ark van Noah</a:t>
            </a:r>
          </a:p>
          <a:p>
            <a:pPr>
              <a:buFontTx/>
              <a:buChar char="-"/>
            </a:pPr>
            <a:r>
              <a:rPr lang="nl-BE" sz="2000" dirty="0"/>
              <a:t>Adam &amp; Eva</a:t>
            </a:r>
          </a:p>
          <a:p>
            <a:pPr>
              <a:buFontTx/>
              <a:buChar char="-"/>
            </a:pPr>
            <a:r>
              <a:rPr lang="en-US" sz="2000" dirty="0"/>
              <a:t>De </a:t>
            </a:r>
            <a:r>
              <a:rPr lang="en-US" sz="2000" dirty="0" err="1"/>
              <a:t>toren</a:t>
            </a:r>
            <a:r>
              <a:rPr lang="en-US" sz="2000" dirty="0"/>
              <a:t> van Babel</a:t>
            </a:r>
          </a:p>
          <a:p>
            <a:pPr>
              <a:buFontTx/>
              <a:buChar char="-"/>
            </a:pPr>
            <a:r>
              <a:rPr lang="en-US" sz="2000" dirty="0" err="1"/>
              <a:t>Ect</a:t>
            </a:r>
            <a:r>
              <a:rPr lang="en-US" sz="2000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CE2B-AB7C-50A0-0B94-8AFA097A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A0F70180-15D9-4626-BBD7-FBF396E1AB2A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8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Picture 5" descr="A picture containing coin, old, plaque, stone&#10;&#10;Description automatically generated">
            <a:extLst>
              <a:ext uri="{FF2B5EF4-FFF2-40B4-BE49-F238E27FC236}">
                <a16:creationId xmlns:a16="http://schemas.microsoft.com/office/drawing/2014/main" id="{EE6C18F9-C0A6-EF3D-B81F-D8F9E833F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4" r="2420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3923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EE886-974F-C536-946E-0F5CC7545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91" y="1383264"/>
            <a:ext cx="3365500" cy="38862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23E4AF-E4CA-5754-3CAA-ED788E08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12" y="486031"/>
            <a:ext cx="3391976" cy="5482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92FE4-9B77-1E42-9D2A-500F9D683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7" y="0"/>
            <a:ext cx="3350493" cy="6128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FE90D1-CF40-A081-0E05-C8F1E61B2C24}"/>
              </a:ext>
            </a:extLst>
          </p:cNvPr>
          <p:cNvSpPr txBox="1"/>
          <p:nvPr/>
        </p:nvSpPr>
        <p:spPr>
          <a:xfrm>
            <a:off x="5613621" y="62863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Enki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9339D-4939-D3BC-BA4E-6390733C88E0}"/>
              </a:ext>
            </a:extLst>
          </p:cNvPr>
          <p:cNvSpPr txBox="1"/>
          <p:nvPr/>
        </p:nvSpPr>
        <p:spPr>
          <a:xfrm>
            <a:off x="1655534" y="6352143"/>
            <a:ext cx="5103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nl-BE" dirty="0"/>
              <a:t>Anu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F20B1-AF4D-7C37-DF4C-4ED2D3373A4C}"/>
              </a:ext>
            </a:extLst>
          </p:cNvPr>
          <p:cNvSpPr txBox="1"/>
          <p:nvPr/>
        </p:nvSpPr>
        <p:spPr>
          <a:xfrm>
            <a:off x="9785789" y="62863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Enlil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0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150</Words>
  <Application>Microsoft Office PowerPoint</Application>
  <PresentationFormat>Widescreen</PresentationFormat>
  <Paragraphs>47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SUMERIË</vt:lpstr>
      <vt:lpstr>Inleding</vt:lpstr>
      <vt:lpstr>Wie waren de Sumeriërs?</vt:lpstr>
      <vt:lpstr>Wie waren de Sumeriërs?</vt:lpstr>
      <vt:lpstr>PowerPoint Presentation</vt:lpstr>
      <vt:lpstr>Sumerische tradities in het dagdagelijkse</vt:lpstr>
      <vt:lpstr>Sumerische tradities in het dagdagelijkse</vt:lpstr>
      <vt:lpstr>Hun geloof</vt:lpstr>
      <vt:lpstr>PowerPoint Presentation</vt:lpstr>
      <vt:lpstr>PowerPoint Presentation</vt:lpstr>
      <vt:lpstr>Geshtu-e</vt:lpstr>
      <vt:lpstr>PowerPoint Presentation</vt:lpstr>
      <vt:lpstr>PowerPoint Presentation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SUMERIË</dc:title>
  <dc:creator>Jasper Orens</dc:creator>
  <cp:lastModifiedBy>Jasper Orens</cp:lastModifiedBy>
  <cp:revision>12</cp:revision>
  <dcterms:created xsi:type="dcterms:W3CDTF">2022-09-20T12:19:50Z</dcterms:created>
  <dcterms:modified xsi:type="dcterms:W3CDTF">2022-10-25T10:28:53Z</dcterms:modified>
</cp:coreProperties>
</file>