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162" autoAdjust="0"/>
  </p:normalViewPr>
  <p:slideViewPr>
    <p:cSldViewPr snapToGrid="0">
      <p:cViewPr varScale="1">
        <p:scale>
          <a:sx n="47" d="100"/>
          <a:sy n="47" d="100"/>
        </p:scale>
        <p:origin x="1800" y="48"/>
      </p:cViewPr>
      <p:guideLst/>
    </p:cSldViewPr>
  </p:slideViewPr>
  <p:notesTextViewPr>
    <p:cViewPr>
      <p:scale>
        <a:sx n="150" d="100"/>
        <a:sy n="150" d="100"/>
      </p:scale>
      <p:origin x="0" y="-2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88969-D4EF-402D-B688-E5BD10D8860D}"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52BA1-C0CB-4DE8-9539-5228E836BB28}" type="slidenum">
              <a:rPr lang="en-US" smtClean="0"/>
              <a:t>‹#›</a:t>
            </a:fld>
            <a:endParaRPr lang="en-US"/>
          </a:p>
        </p:txBody>
      </p:sp>
    </p:spTree>
    <p:extLst>
      <p:ext uri="{BB962C8B-B14F-4D97-AF65-F5344CB8AC3E}">
        <p14:creationId xmlns:p14="http://schemas.microsoft.com/office/powerpoint/2010/main" val="395783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Dario</a:t>
            </a:r>
          </a:p>
          <a:p>
            <a:pPr algn="l"/>
            <a:r>
              <a:rPr lang="nl-NL" b="0" i="0" dirty="0">
                <a:effectLst/>
                <a:latin typeface="-apple-system"/>
              </a:rPr>
              <a:t>Introductie van Stanley Black &amp; Decker</a:t>
            </a:r>
            <a:br>
              <a:rPr lang="nl-NL" b="0" i="0" dirty="0">
                <a:effectLst/>
                <a:latin typeface="-apple-system"/>
              </a:rPr>
            </a:br>
            <a:r>
              <a:rPr lang="nl-NL" b="0" i="0" dirty="0">
                <a:effectLst/>
                <a:latin typeface="-apple-system"/>
              </a:rPr>
              <a:t>Projectdoel en scope</a:t>
            </a:r>
            <a:br>
              <a:rPr lang="nl-NL" b="0" i="0" dirty="0">
                <a:effectLst/>
                <a:latin typeface="-apple-system"/>
              </a:rPr>
            </a:br>
            <a:r>
              <a:rPr lang="nl-NL" b="0" i="0" dirty="0">
                <a:effectLst/>
                <a:latin typeface="-apple-system"/>
              </a:rPr>
              <a:t>Projectmethode</a:t>
            </a:r>
            <a:br>
              <a:rPr lang="nl-NL" b="0" i="0" dirty="0">
                <a:effectLst/>
                <a:latin typeface="-apple-system"/>
              </a:rPr>
            </a:br>
            <a:r>
              <a:rPr lang="nl-NL" b="0" i="0" dirty="0">
                <a:effectLst/>
                <a:latin typeface="-apple-system"/>
              </a:rPr>
              <a:t>Wat zelf doen en uitbesteden</a:t>
            </a:r>
            <a:br>
              <a:rPr lang="nl-NL" b="0" i="0" dirty="0">
                <a:effectLst/>
                <a:latin typeface="-apple-system"/>
              </a:rPr>
            </a:br>
            <a:r>
              <a:rPr lang="nl-NL" b="0" i="0" dirty="0">
                <a:effectLst/>
                <a:latin typeface="-apple-system"/>
              </a:rPr>
              <a:t>Activiteiten zoals ontwikkeling, installatie, ...</a:t>
            </a:r>
            <a:br>
              <a:rPr lang="nl-NL" b="0" i="0" dirty="0">
                <a:effectLst/>
                <a:latin typeface="-apple-system"/>
              </a:rPr>
            </a:br>
            <a:r>
              <a:rPr lang="nl-NL" b="0" i="0" dirty="0">
                <a:effectLst/>
                <a:latin typeface="-apple-system"/>
              </a:rPr>
              <a:t>Kosteninschatting van enkelvoudige en recurrente kosten</a:t>
            </a:r>
            <a:br>
              <a:rPr lang="nl-NL" b="0" i="0" dirty="0">
                <a:effectLst/>
                <a:latin typeface="-apple-system"/>
              </a:rPr>
            </a:br>
            <a:r>
              <a:rPr lang="nl-NL" b="0" i="0" dirty="0">
                <a:effectLst/>
                <a:latin typeface="-apple-system"/>
              </a:rPr>
              <a:t>Testen</a:t>
            </a:r>
            <a:br>
              <a:rPr lang="nl-NL" b="0" i="0" dirty="0">
                <a:effectLst/>
                <a:latin typeface="-apple-system"/>
              </a:rPr>
            </a:br>
            <a:r>
              <a:rPr lang="nl-NL" b="0" i="0" dirty="0">
                <a:effectLst/>
                <a:latin typeface="-apple-system"/>
              </a:rPr>
              <a:t>Overdracht en service aan klant</a:t>
            </a:r>
          </a:p>
          <a:p>
            <a:endParaRPr lang="en-US" dirty="0"/>
          </a:p>
        </p:txBody>
      </p:sp>
      <p:sp>
        <p:nvSpPr>
          <p:cNvPr id="4" name="Slide Number Placeholder 3"/>
          <p:cNvSpPr>
            <a:spLocks noGrp="1"/>
          </p:cNvSpPr>
          <p:nvPr>
            <p:ph type="sldNum" sz="quarter" idx="5"/>
          </p:nvPr>
        </p:nvSpPr>
        <p:spPr/>
        <p:txBody>
          <a:bodyPr/>
          <a:lstStyle/>
          <a:p>
            <a:fld id="{22652BA1-C0CB-4DE8-9539-5228E836BB28}" type="slidenum">
              <a:rPr lang="en-US" smtClean="0"/>
              <a:t>2</a:t>
            </a:fld>
            <a:endParaRPr lang="en-US"/>
          </a:p>
        </p:txBody>
      </p:sp>
    </p:spTree>
    <p:extLst>
      <p:ext uri="{BB962C8B-B14F-4D97-AF65-F5344CB8AC3E}">
        <p14:creationId xmlns:p14="http://schemas.microsoft.com/office/powerpoint/2010/main" val="302271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endParaRPr lang="nl-BE" sz="1200" b="0" i="0" kern="1200" dirty="0">
              <a:solidFill>
                <a:schemeClr val="tx1"/>
              </a:solidFill>
              <a:effectLst/>
              <a:latin typeface="+mn-lt"/>
              <a:ea typeface="+mn-ea"/>
              <a:cs typeface="+mn-cs"/>
            </a:endParaRPr>
          </a:p>
          <a:p>
            <a:pPr rtl="0" fontAlgn="base"/>
            <a:r>
              <a:rPr lang="nl-BE" sz="1200" b="0" i="0" kern="1200" dirty="0">
                <a:solidFill>
                  <a:schemeClr val="tx1"/>
                </a:solidFill>
                <a:effectLst/>
                <a:latin typeface="+mn-lt"/>
                <a:ea typeface="+mn-ea"/>
                <a:cs typeface="+mn-cs"/>
              </a:rPr>
              <a:t>1. Naam bedenken voor software gebruik </a:t>
            </a:r>
            <a:br>
              <a:rPr lang="nl-BE" sz="1200" b="0" i="0" kern="1200" dirty="0">
                <a:solidFill>
                  <a:schemeClr val="tx1"/>
                </a:solidFill>
                <a:effectLst/>
                <a:latin typeface="+mn-lt"/>
                <a:ea typeface="+mn-ea"/>
                <a:cs typeface="+mn-cs"/>
              </a:rPr>
            </a:br>
            <a:r>
              <a:rPr lang="nl-BE" sz="1200" b="0" i="0" kern="1200" dirty="0">
                <a:solidFill>
                  <a:schemeClr val="tx1"/>
                </a:solidFill>
                <a:effectLst/>
                <a:latin typeface="+mn-lt"/>
                <a:ea typeface="+mn-ea"/>
                <a:cs typeface="+mn-cs"/>
              </a:rPr>
              <a:t>2. Werkomgeving zoals Azure oprichten voor project </a:t>
            </a:r>
            <a:br>
              <a:rPr lang="nl-BE" sz="1200" b="0" i="0" kern="1200" dirty="0">
                <a:solidFill>
                  <a:schemeClr val="tx1"/>
                </a:solidFill>
                <a:effectLst/>
                <a:latin typeface="+mn-lt"/>
                <a:ea typeface="+mn-ea"/>
                <a:cs typeface="+mn-cs"/>
              </a:rPr>
            </a:br>
            <a:r>
              <a:rPr lang="nl-BE" sz="1200" b="0" i="0" kern="1200" dirty="0">
                <a:solidFill>
                  <a:schemeClr val="tx1"/>
                </a:solidFill>
                <a:effectLst/>
                <a:latin typeface="+mn-lt"/>
                <a:ea typeface="+mn-ea"/>
                <a:cs typeface="+mn-cs"/>
              </a:rPr>
              <a:t>3. Moodboard maken voor richting van het design te bekijken </a:t>
            </a:r>
            <a:br>
              <a:rPr lang="nl-BE" sz="1200" b="0" i="0" kern="1200" dirty="0">
                <a:solidFill>
                  <a:schemeClr val="tx1"/>
                </a:solidFill>
                <a:effectLst/>
                <a:latin typeface="+mn-lt"/>
                <a:ea typeface="+mn-ea"/>
                <a:cs typeface="+mn-cs"/>
              </a:rPr>
            </a:br>
            <a:r>
              <a:rPr lang="nl-BE" sz="1200" b="0" i="0" kern="1200" dirty="0">
                <a:solidFill>
                  <a:schemeClr val="tx1"/>
                </a:solidFill>
                <a:effectLst/>
                <a:latin typeface="+mn-lt"/>
                <a:ea typeface="+mn-ea"/>
                <a:cs typeface="+mn-cs"/>
              </a:rPr>
              <a:t>4. Pagina verdeling bekijken  </a:t>
            </a:r>
            <a:br>
              <a:rPr lang="nl-BE" sz="1200" b="0" i="0" kern="1200" dirty="0">
                <a:solidFill>
                  <a:schemeClr val="tx1"/>
                </a:solidFill>
                <a:effectLst/>
                <a:latin typeface="+mn-lt"/>
                <a:ea typeface="+mn-ea"/>
                <a:cs typeface="+mn-cs"/>
              </a:rPr>
            </a:br>
            <a:r>
              <a:rPr lang="nl-BE" sz="1200" b="0" i="0" kern="1200" dirty="0">
                <a:solidFill>
                  <a:schemeClr val="tx1"/>
                </a:solidFill>
                <a:effectLst/>
                <a:latin typeface="+mn-lt"/>
                <a:ea typeface="+mn-ea"/>
                <a:cs typeface="+mn-cs"/>
              </a:rPr>
              <a:t>5. Interface design </a:t>
            </a:r>
            <a:br>
              <a:rPr lang="nl-BE" sz="1200" b="0" i="0" kern="1200" dirty="0">
                <a:solidFill>
                  <a:schemeClr val="tx1"/>
                </a:solidFill>
                <a:effectLst/>
                <a:latin typeface="+mn-lt"/>
                <a:ea typeface="+mn-ea"/>
                <a:cs typeface="+mn-cs"/>
              </a:rPr>
            </a:br>
            <a:r>
              <a:rPr lang="nl-BE" sz="1200" b="0" i="0" kern="1200" dirty="0">
                <a:solidFill>
                  <a:schemeClr val="tx1"/>
                </a:solidFill>
                <a:effectLst/>
                <a:latin typeface="+mn-lt"/>
                <a:ea typeface="+mn-ea"/>
                <a:cs typeface="+mn-cs"/>
              </a:rPr>
              <a:t>6. Homepage (taal selecteren), pagina voor scannen designen, pagina voor nummerplaat,</a:t>
            </a:r>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11</a:t>
            </a:fld>
            <a:endParaRPr lang="en-US"/>
          </a:p>
        </p:txBody>
      </p:sp>
    </p:spTree>
    <p:extLst>
      <p:ext uri="{BB962C8B-B14F-4D97-AF65-F5344CB8AC3E}">
        <p14:creationId xmlns:p14="http://schemas.microsoft.com/office/powerpoint/2010/main" val="152455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12</a:t>
            </a:fld>
            <a:endParaRPr lang="en-US"/>
          </a:p>
        </p:txBody>
      </p:sp>
    </p:spTree>
    <p:extLst>
      <p:ext uri="{BB962C8B-B14F-4D97-AF65-F5344CB8AC3E}">
        <p14:creationId xmlns:p14="http://schemas.microsoft.com/office/powerpoint/2010/main" val="395411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13</a:t>
            </a:fld>
            <a:endParaRPr lang="en-US"/>
          </a:p>
        </p:txBody>
      </p:sp>
    </p:spTree>
    <p:extLst>
      <p:ext uri="{BB962C8B-B14F-4D97-AF65-F5344CB8AC3E}">
        <p14:creationId xmlns:p14="http://schemas.microsoft.com/office/powerpoint/2010/main" val="165701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14</a:t>
            </a:fld>
            <a:endParaRPr lang="en-US"/>
          </a:p>
        </p:txBody>
      </p:sp>
    </p:spTree>
    <p:extLst>
      <p:ext uri="{BB962C8B-B14F-4D97-AF65-F5344CB8AC3E}">
        <p14:creationId xmlns:p14="http://schemas.microsoft.com/office/powerpoint/2010/main" val="1004786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15</a:t>
            </a:fld>
            <a:endParaRPr lang="en-US"/>
          </a:p>
        </p:txBody>
      </p:sp>
    </p:spTree>
    <p:extLst>
      <p:ext uri="{BB962C8B-B14F-4D97-AF65-F5344CB8AC3E}">
        <p14:creationId xmlns:p14="http://schemas.microsoft.com/office/powerpoint/2010/main" val="789007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16</a:t>
            </a:fld>
            <a:endParaRPr lang="en-US"/>
          </a:p>
        </p:txBody>
      </p:sp>
    </p:spTree>
    <p:extLst>
      <p:ext uri="{BB962C8B-B14F-4D97-AF65-F5344CB8AC3E}">
        <p14:creationId xmlns:p14="http://schemas.microsoft.com/office/powerpoint/2010/main" val="418944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Senne</a:t>
            </a:r>
          </a:p>
          <a:p>
            <a:pPr rtl="0" fontAlgn="base"/>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17</a:t>
            </a:fld>
            <a:endParaRPr lang="en-US"/>
          </a:p>
        </p:txBody>
      </p:sp>
    </p:spTree>
    <p:extLst>
      <p:ext uri="{BB962C8B-B14F-4D97-AF65-F5344CB8AC3E}">
        <p14:creationId xmlns:p14="http://schemas.microsoft.com/office/powerpoint/2010/main" val="446397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None/>
            </a:pPr>
            <a:r>
              <a:rPr lang="nl-NL" sz="1200" b="0" i="0" kern="1200" dirty="0">
                <a:solidFill>
                  <a:schemeClr val="tx1"/>
                </a:solidFill>
                <a:effectLst/>
                <a:latin typeface="+mn-lt"/>
                <a:ea typeface="+mn-ea"/>
                <a:cs typeface="+mn-cs"/>
              </a:rPr>
              <a:t>Jasper</a:t>
            </a:r>
          </a:p>
          <a:p>
            <a:pPr marL="228600" indent="-228600" rtl="0" fontAlgn="base">
              <a:buAutoNum type="arabicPeriod"/>
            </a:pPr>
            <a:r>
              <a:rPr lang="nl-NL" sz="1200" b="0" i="0" kern="1200" dirty="0">
                <a:solidFill>
                  <a:schemeClr val="tx1"/>
                </a:solidFill>
                <a:effectLst/>
                <a:latin typeface="+mn-lt"/>
                <a:ea typeface="+mn-ea"/>
                <a:cs typeface="+mn-cs"/>
              </a:rPr>
              <a:t>Prijzen staan op connecto.com</a:t>
            </a:r>
          </a:p>
          <a:p>
            <a:pPr marL="228600" indent="-228600" rtl="0" fontAlgn="base">
              <a:buAutoNum type="arabicPeriod"/>
            </a:pPr>
            <a:r>
              <a:rPr lang="nl-NL" sz="1200" b="0" i="0" kern="1200" dirty="0">
                <a:solidFill>
                  <a:schemeClr val="tx1"/>
                </a:solidFill>
                <a:effectLst/>
                <a:latin typeface="+mn-lt"/>
                <a:ea typeface="+mn-ea"/>
                <a:cs typeface="+mn-cs"/>
              </a:rPr>
              <a:t>Prijzen van kabels op amazon</a:t>
            </a:r>
          </a:p>
          <a:p>
            <a:pPr marL="228600" indent="-228600" rtl="0" fontAlgn="base">
              <a:buAutoNum type="arabicPeriod"/>
            </a:pPr>
            <a:r>
              <a:rPr lang="nl-NL" sz="1200" b="0" i="0" kern="1200" dirty="0">
                <a:solidFill>
                  <a:schemeClr val="tx1"/>
                </a:solidFill>
                <a:effectLst/>
                <a:latin typeface="+mn-lt"/>
                <a:ea typeface="+mn-ea"/>
                <a:cs typeface="+mn-cs"/>
              </a:rPr>
              <a:t>Prijzen van kabels op amazon</a:t>
            </a:r>
          </a:p>
          <a:p>
            <a:pPr marL="228600" indent="-228600" rtl="0" fontAlgn="base">
              <a:buAutoNum type="arabicPeriod"/>
            </a:pPr>
            <a:r>
              <a:rPr lang="nl-NL" sz="1200" b="0" i="0" kern="1200" dirty="0">
                <a:solidFill>
                  <a:schemeClr val="tx1"/>
                </a:solidFill>
                <a:effectLst/>
                <a:latin typeface="+mn-lt"/>
                <a:ea typeface="+mn-ea"/>
                <a:cs typeface="+mn-cs"/>
              </a:rPr>
              <a:t>Had dit proberen te vragen maar kreeg geen antwoord. Dit is een algemene prijs die ik online vond</a:t>
            </a:r>
          </a:p>
          <a:p>
            <a:pPr marL="228600" indent="-228600" rtl="0" fontAlgn="base">
              <a:buAutoNum type="arabicPeriod"/>
            </a:pPr>
            <a:r>
              <a:rPr lang="nl-NL" sz="1200" b="0" i="0" kern="1200" dirty="0">
                <a:solidFill>
                  <a:schemeClr val="tx1"/>
                </a:solidFill>
                <a:effectLst/>
                <a:latin typeface="+mn-lt"/>
                <a:ea typeface="+mn-ea"/>
                <a:cs typeface="+mn-cs"/>
              </a:rPr>
              <a:t>Prijzen van Hetzner</a:t>
            </a:r>
          </a:p>
          <a:p>
            <a:pPr marL="228600" indent="-228600" rtl="0" fontAlgn="base">
              <a:buAutoNum type="arabicPeriod"/>
            </a:pPr>
            <a:r>
              <a:rPr lang="nl-NL" sz="1200" b="0" i="0" kern="1200" dirty="0">
                <a:solidFill>
                  <a:schemeClr val="tx1"/>
                </a:solidFill>
                <a:effectLst/>
                <a:latin typeface="+mn-lt"/>
                <a:ea typeface="+mn-ea"/>
                <a:cs typeface="+mn-cs"/>
              </a:rPr>
              <a:t>Kosten van personeel technische dienst +-  €38.300euro</a:t>
            </a:r>
            <a:r>
              <a:rPr lang="nl-NL" sz="1200" b="0" i="0" kern="1200" baseline="0" dirty="0">
                <a:solidFill>
                  <a:schemeClr val="tx1"/>
                </a:solidFill>
                <a:effectLst/>
                <a:latin typeface="+mn-lt"/>
                <a:ea typeface="+mn-ea"/>
                <a:cs typeface="+mn-cs"/>
              </a:rPr>
              <a:t> per jaar bruto</a:t>
            </a:r>
          </a:p>
          <a:p>
            <a:pPr marL="228600" indent="-228600" rtl="0" fontAlgn="base">
              <a:buAutoNum type="arabicPeriod"/>
            </a:pPr>
            <a:r>
              <a:rPr lang="nl-NL" sz="1200" b="0" i="0" kern="1200" baseline="0" dirty="0">
                <a:solidFill>
                  <a:schemeClr val="tx1"/>
                </a:solidFill>
                <a:effectLst/>
                <a:latin typeface="+mn-lt"/>
                <a:ea typeface="+mn-ea"/>
                <a:cs typeface="+mn-cs"/>
              </a:rPr>
              <a:t>Voor +- 8Pc’s zou dit zoveel kosten</a:t>
            </a:r>
          </a:p>
          <a:p>
            <a:pPr marL="228600" indent="-228600" rtl="0" fontAlgn="base">
              <a:buAutoNum type="arabicPeriod"/>
            </a:pPr>
            <a:r>
              <a:rPr lang="nl-NL" sz="1200" b="0" i="0" kern="1200" baseline="0" dirty="0">
                <a:solidFill>
                  <a:schemeClr val="tx1"/>
                </a:solidFill>
                <a:effectLst/>
                <a:latin typeface="+mn-lt"/>
                <a:ea typeface="+mn-ea"/>
                <a:cs typeface="+mn-cs"/>
              </a:rPr>
              <a:t>Na 2 jaar verloopt de gratis dienst levering voor support</a:t>
            </a:r>
          </a:p>
          <a:p>
            <a:pPr marL="228600" indent="-228600" rtl="0" fontAlgn="base">
              <a:buAutoNum type="arabicPeriod"/>
            </a:pPr>
            <a:r>
              <a:rPr lang="nl-NL" sz="1200" b="0" i="0" kern="1200" baseline="0" dirty="0">
                <a:solidFill>
                  <a:schemeClr val="tx1"/>
                </a:solidFill>
                <a:effectLst/>
                <a:latin typeface="+mn-lt"/>
                <a:ea typeface="+mn-ea"/>
                <a:cs typeface="+mn-cs"/>
              </a:rPr>
              <a:t>Deze is optioneel dus word ook niet verrekend in de totale kosten. Gezien dit specifiek over issues gaan die niet via de helpdesk gedaan kunnen worden. Dit zal dus met andere woorden naar de ontwikkelaar van de kiosk gaan.</a:t>
            </a:r>
          </a:p>
          <a:p>
            <a:pPr marL="228600" indent="-228600" rtl="0" fontAlgn="base">
              <a:buAutoNum type="arabicPeriod"/>
            </a:pPr>
            <a:endParaRPr lang="nl-NL" sz="1200" b="0" i="0" kern="1200" baseline="0" dirty="0">
              <a:solidFill>
                <a:schemeClr val="tx1"/>
              </a:solidFill>
              <a:effectLst/>
              <a:latin typeface="+mn-lt"/>
              <a:ea typeface="+mn-ea"/>
              <a:cs typeface="+mn-cs"/>
            </a:endParaRPr>
          </a:p>
          <a:p>
            <a:pPr marL="228600" indent="-228600" rtl="0" fontAlgn="base">
              <a:buAutoNum type="arabicPeriod"/>
            </a:pPr>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18</a:t>
            </a:fld>
            <a:endParaRPr lang="en-US"/>
          </a:p>
        </p:txBody>
      </p:sp>
    </p:spTree>
    <p:extLst>
      <p:ext uri="{BB962C8B-B14F-4D97-AF65-F5344CB8AC3E}">
        <p14:creationId xmlns:p14="http://schemas.microsoft.com/office/powerpoint/2010/main" val="321779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Jasper</a:t>
            </a:r>
            <a:endParaRPr lang="nl-NL" sz="1200" b="0" i="0" kern="1200" baseline="0" dirty="0">
              <a:solidFill>
                <a:schemeClr val="tx1"/>
              </a:solidFill>
              <a:effectLst/>
              <a:latin typeface="+mn-lt"/>
              <a:ea typeface="+mn-ea"/>
              <a:cs typeface="+mn-cs"/>
            </a:endParaRPr>
          </a:p>
          <a:p>
            <a:pPr marL="228600" indent="-228600" rtl="0" fontAlgn="base">
              <a:buAutoNum type="arabicPeriod"/>
            </a:pPr>
            <a:r>
              <a:rPr lang="nl-NL" sz="1200" b="0" i="0" kern="1200" baseline="0" dirty="0">
                <a:solidFill>
                  <a:schemeClr val="tx1"/>
                </a:solidFill>
                <a:effectLst/>
                <a:latin typeface="+mn-lt"/>
                <a:ea typeface="+mn-ea"/>
                <a:cs typeface="+mn-cs"/>
              </a:rPr>
              <a:t>Ruwe schatting van huur van een bewakingsfirma / dag is €300 / p persoon</a:t>
            </a:r>
          </a:p>
          <a:p>
            <a:pPr marL="228600" indent="-228600" rtl="0" fontAlgn="base">
              <a:buAutoNum type="arabicPeriod"/>
            </a:pPr>
            <a:r>
              <a:rPr lang="nl-NL" sz="1200" b="0" i="0" kern="1200" baseline="0" dirty="0">
                <a:solidFill>
                  <a:schemeClr val="tx1"/>
                </a:solidFill>
                <a:effectLst/>
                <a:latin typeface="+mn-lt"/>
                <a:ea typeface="+mn-ea"/>
                <a:cs typeface="+mn-cs"/>
              </a:rPr>
              <a:t>Loon personeel 14,52/uur ongeveer - &gt; x 8uur -&gt; x 21 dagen -&gt; x 135 maanden</a:t>
            </a:r>
          </a:p>
          <a:p>
            <a:pPr marL="228600" indent="-228600" rtl="0" fontAlgn="base">
              <a:buAutoNum type="arabicPeriod"/>
            </a:pPr>
            <a:r>
              <a:rPr lang="nl-NL" sz="1200" b="0" i="0" kern="1200" baseline="0" dirty="0">
                <a:solidFill>
                  <a:schemeClr val="tx1"/>
                </a:solidFill>
                <a:effectLst/>
                <a:latin typeface="+mn-lt"/>
                <a:ea typeface="+mn-ea"/>
                <a:cs typeface="+mn-cs"/>
              </a:rPr>
              <a:t>Goederen die te laat aankomen op hun locatie 1% van totaal van de levering</a:t>
            </a:r>
          </a:p>
          <a:p>
            <a:pPr marL="228600" indent="-228600" rtl="0" fontAlgn="base">
              <a:buAutoNum type="arabicPeriod"/>
            </a:pPr>
            <a:r>
              <a:rPr lang="nl-NL" sz="1200" b="0" i="0" kern="1200" baseline="0" dirty="0">
                <a:solidFill>
                  <a:schemeClr val="tx1"/>
                </a:solidFill>
                <a:effectLst/>
                <a:latin typeface="+mn-lt"/>
                <a:ea typeface="+mn-ea"/>
                <a:cs typeface="+mn-cs"/>
              </a:rPr>
              <a:t>Extra transport kosten konden voor 1x per maand € 2000 kosten dus heb ik dit zo verrekend.</a:t>
            </a:r>
            <a:endParaRPr lang="nl-N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652BA1-C0CB-4DE8-9539-5228E836BB28}" type="slidenum">
              <a:rPr lang="en-US" smtClean="0"/>
              <a:t>19</a:t>
            </a:fld>
            <a:endParaRPr lang="en-US"/>
          </a:p>
        </p:txBody>
      </p:sp>
    </p:spTree>
    <p:extLst>
      <p:ext uri="{BB962C8B-B14F-4D97-AF65-F5344CB8AC3E}">
        <p14:creationId xmlns:p14="http://schemas.microsoft.com/office/powerpoint/2010/main" val="3741766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nl-NL" sz="1200" b="0" i="0" u="none" kern="1200" dirty="0">
                <a:solidFill>
                  <a:schemeClr val="tx1"/>
                </a:solidFill>
                <a:effectLst/>
                <a:latin typeface="+mn-lt"/>
                <a:ea typeface="+mn-ea"/>
                <a:cs typeface="+mn-cs"/>
              </a:rPr>
              <a:t>Senne</a:t>
            </a:r>
          </a:p>
          <a:p>
            <a:pPr rtl="0" fontAlgn="base"/>
            <a:r>
              <a:rPr lang="nl-NL" sz="1200" b="1" i="0" u="sng" kern="1200" dirty="0">
                <a:solidFill>
                  <a:schemeClr val="tx1"/>
                </a:solidFill>
                <a:effectLst/>
                <a:latin typeface="+mn-lt"/>
                <a:ea typeface="+mn-ea"/>
                <a:cs typeface="+mn-cs"/>
              </a:rPr>
              <a:t>Functionele tests:</a:t>
            </a:r>
            <a:r>
              <a:rPr lang="nl-NL" sz="1200" b="1" i="0" kern="1200" dirty="0">
                <a:solidFill>
                  <a:schemeClr val="tx1"/>
                </a:solidFill>
                <a:effectLst/>
                <a:latin typeface="+mn-lt"/>
                <a:ea typeface="+mn-ea"/>
                <a:cs typeface="+mn-cs"/>
              </a:rPr>
              <a:t> </a:t>
            </a:r>
            <a:r>
              <a:rPr lang="nl-NL" sz="1200" b="0" i="0" kern="1200" dirty="0">
                <a:solidFill>
                  <a:schemeClr val="tx1"/>
                </a:solidFill>
                <a:effectLst/>
                <a:latin typeface="+mn-lt"/>
                <a:ea typeface="+mn-ea"/>
                <a:cs typeface="+mn-cs"/>
              </a:rPr>
              <a:t>Deze tests beoordelen of het project voldoet aan de vereisten en specificaties van de opdrachtgever en of alle functies correct werken. </a:t>
            </a:r>
          </a:p>
          <a:p>
            <a:pPr rtl="0" fontAlgn="base"/>
            <a:r>
              <a:rPr lang="nl-NL" sz="1200" b="1" i="0" u="sng" kern="1200" dirty="0">
                <a:solidFill>
                  <a:schemeClr val="tx1"/>
                </a:solidFill>
                <a:effectLst/>
                <a:latin typeface="+mn-lt"/>
                <a:ea typeface="+mn-ea"/>
                <a:cs typeface="+mn-cs"/>
              </a:rPr>
              <a:t>Prestatietests</a:t>
            </a:r>
            <a:r>
              <a:rPr lang="nl-NL" sz="1200" b="0" i="0" kern="1200" dirty="0">
                <a:solidFill>
                  <a:schemeClr val="tx1"/>
                </a:solidFill>
                <a:effectLst/>
                <a:latin typeface="+mn-lt"/>
                <a:ea typeface="+mn-ea"/>
                <a:cs typeface="+mn-cs"/>
              </a:rPr>
              <a:t>: Deze tests beoordelen of het project goed presteert bij een bepaalde belasting of in een bepaalde omgeving, zoals het testen van de reactietijd en de verwerkingssnelheid van de kiosk. </a:t>
            </a:r>
          </a:p>
          <a:p>
            <a:pPr rtl="0" fontAlgn="base"/>
            <a:r>
              <a:rPr lang="nl-NL" sz="1200" b="1" i="0" u="sng" kern="1200" dirty="0">
                <a:solidFill>
                  <a:schemeClr val="tx1"/>
                </a:solidFill>
                <a:effectLst/>
                <a:latin typeface="+mn-lt"/>
                <a:ea typeface="+mn-ea"/>
                <a:cs typeface="+mn-cs"/>
              </a:rPr>
              <a:t>Gebruikersacceptatietests</a:t>
            </a:r>
            <a:r>
              <a:rPr lang="nl-NL" sz="1200" b="0" i="0" kern="1200" dirty="0">
                <a:solidFill>
                  <a:schemeClr val="tx1"/>
                </a:solidFill>
                <a:effectLst/>
                <a:latin typeface="+mn-lt"/>
                <a:ea typeface="+mn-ea"/>
                <a:cs typeface="+mn-cs"/>
              </a:rPr>
              <a:t>: Deze tests worden uitgevoerd om te beoordelen of het project voldoet aan de verwachtingen van de gebruikers, en of het gebruiksvriendelijk en intuïtief is. </a:t>
            </a:r>
          </a:p>
          <a:p>
            <a:pPr rtl="0" fontAlgn="base"/>
            <a:r>
              <a:rPr lang="nl-NL" sz="1200" b="1" i="0" u="sng" kern="1200" dirty="0">
                <a:solidFill>
                  <a:schemeClr val="tx1"/>
                </a:solidFill>
                <a:effectLst/>
                <a:latin typeface="+mn-lt"/>
                <a:ea typeface="+mn-ea"/>
                <a:cs typeface="+mn-cs"/>
              </a:rPr>
              <a:t>Beveiligingstests</a:t>
            </a:r>
            <a:r>
              <a:rPr lang="nl-NL" sz="1200" b="0" i="0" kern="1200" dirty="0">
                <a:solidFill>
                  <a:schemeClr val="tx1"/>
                </a:solidFill>
                <a:effectLst/>
                <a:latin typeface="+mn-lt"/>
                <a:ea typeface="+mn-ea"/>
                <a:cs typeface="+mn-cs"/>
              </a:rPr>
              <a:t>: Deze tests beoordelen of het project voldoet aan de beveiligingsvereisten en of het systeem veilig is tegen potentiële aanvallen of bedreigingen. </a:t>
            </a:r>
          </a:p>
          <a:p>
            <a:pPr rtl="0" fontAlgn="base"/>
            <a:r>
              <a:rPr lang="nl-NL" sz="1200" b="1" i="0" u="sng" kern="1200" dirty="0">
                <a:solidFill>
                  <a:schemeClr val="tx1"/>
                </a:solidFill>
                <a:effectLst/>
                <a:latin typeface="+mn-lt"/>
                <a:ea typeface="+mn-ea"/>
                <a:cs typeface="+mn-cs"/>
              </a:rPr>
              <a:t>Compatibiliteitstests</a:t>
            </a:r>
            <a:r>
              <a:rPr lang="nl-NL" sz="1200" b="0" i="0" kern="1200" dirty="0">
                <a:solidFill>
                  <a:schemeClr val="tx1"/>
                </a:solidFill>
                <a:effectLst/>
                <a:latin typeface="+mn-lt"/>
                <a:ea typeface="+mn-ea"/>
                <a:cs typeface="+mn-cs"/>
              </a:rPr>
              <a:t>: Deze tests beoordelen of het project goed werkt in verschillende omgevingen en met verschillende hardware- en softwareconfiguraties. </a:t>
            </a:r>
          </a:p>
        </p:txBody>
      </p:sp>
      <p:sp>
        <p:nvSpPr>
          <p:cNvPr id="4" name="Slide Number Placeholder 3"/>
          <p:cNvSpPr>
            <a:spLocks noGrp="1"/>
          </p:cNvSpPr>
          <p:nvPr>
            <p:ph type="sldNum" sz="quarter" idx="10"/>
          </p:nvPr>
        </p:nvSpPr>
        <p:spPr/>
        <p:txBody>
          <a:bodyPr/>
          <a:lstStyle/>
          <a:p>
            <a:fld id="{22652BA1-C0CB-4DE8-9539-5228E836BB28}" type="slidenum">
              <a:rPr lang="en-US" smtClean="0"/>
              <a:t>20</a:t>
            </a:fld>
            <a:endParaRPr lang="en-US"/>
          </a:p>
        </p:txBody>
      </p:sp>
    </p:spTree>
    <p:extLst>
      <p:ext uri="{BB962C8B-B14F-4D97-AF65-F5344CB8AC3E}">
        <p14:creationId xmlns:p14="http://schemas.microsoft.com/office/powerpoint/2010/main" val="137657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Dario</a:t>
            </a:r>
          </a:p>
          <a:p>
            <a:endParaRPr lang="en-US" dirty="0"/>
          </a:p>
        </p:txBody>
      </p:sp>
      <p:sp>
        <p:nvSpPr>
          <p:cNvPr id="4" name="Slide Number Placeholder 3"/>
          <p:cNvSpPr>
            <a:spLocks noGrp="1"/>
          </p:cNvSpPr>
          <p:nvPr>
            <p:ph type="sldNum" sz="quarter" idx="5"/>
          </p:nvPr>
        </p:nvSpPr>
        <p:spPr/>
        <p:txBody>
          <a:bodyPr/>
          <a:lstStyle/>
          <a:p>
            <a:fld id="{22652BA1-C0CB-4DE8-9539-5228E836BB28}" type="slidenum">
              <a:rPr lang="en-US" smtClean="0"/>
              <a:t>3</a:t>
            </a:fld>
            <a:endParaRPr lang="en-US"/>
          </a:p>
        </p:txBody>
      </p:sp>
    </p:spTree>
    <p:extLst>
      <p:ext uri="{BB962C8B-B14F-4D97-AF65-F5344CB8AC3E}">
        <p14:creationId xmlns:p14="http://schemas.microsoft.com/office/powerpoint/2010/main" val="2720810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u="none" kern="1200" dirty="0">
                <a:solidFill>
                  <a:schemeClr val="tx1"/>
                </a:solidFill>
                <a:effectLst/>
                <a:latin typeface="+mn-lt"/>
                <a:ea typeface="+mn-ea"/>
                <a:cs typeface="+mn-cs"/>
              </a:rPr>
              <a:t>Senne</a:t>
            </a:r>
            <a:endParaRPr lang="nl-NL" sz="1200" b="1" i="0" u="sng" kern="1200" dirty="0">
              <a:solidFill>
                <a:schemeClr val="tx1"/>
              </a:solidFill>
              <a:effectLst/>
              <a:latin typeface="+mn-lt"/>
              <a:ea typeface="+mn-ea"/>
              <a:cs typeface="+mn-cs"/>
            </a:endParaRPr>
          </a:p>
          <a:p>
            <a:pPr rtl="0" fontAlgn="base"/>
            <a:r>
              <a:rPr lang="nl-NL" sz="1200" b="1" i="0" u="sng" kern="1200" dirty="0">
                <a:solidFill>
                  <a:schemeClr val="tx1"/>
                </a:solidFill>
                <a:effectLst/>
                <a:latin typeface="+mn-lt"/>
                <a:ea typeface="+mn-ea"/>
                <a:cs typeface="+mn-cs"/>
              </a:rPr>
              <a:t>Functionele tests:</a:t>
            </a:r>
            <a:r>
              <a:rPr lang="nl-NL" sz="1200" b="1" i="0" kern="1200" dirty="0">
                <a:solidFill>
                  <a:schemeClr val="tx1"/>
                </a:solidFill>
                <a:effectLst/>
                <a:latin typeface="+mn-lt"/>
                <a:ea typeface="+mn-ea"/>
                <a:cs typeface="+mn-cs"/>
              </a:rPr>
              <a:t> </a:t>
            </a:r>
            <a:r>
              <a:rPr lang="nl-NL" sz="1200" b="0" i="0" kern="1200" dirty="0">
                <a:solidFill>
                  <a:schemeClr val="tx1"/>
                </a:solidFill>
                <a:effectLst/>
                <a:latin typeface="+mn-lt"/>
                <a:ea typeface="+mn-ea"/>
                <a:cs typeface="+mn-cs"/>
              </a:rPr>
              <a:t>Deze tests beoordelen of het project voldoet aan de vereisten en specificaties van de opdrachtgever en of alle functies correct werken. </a:t>
            </a:r>
          </a:p>
          <a:p>
            <a:pPr rtl="0" fontAlgn="base"/>
            <a:r>
              <a:rPr lang="nl-NL" sz="1200" b="1" i="0" u="sng" kern="1200" dirty="0">
                <a:solidFill>
                  <a:schemeClr val="tx1"/>
                </a:solidFill>
                <a:effectLst/>
                <a:latin typeface="+mn-lt"/>
                <a:ea typeface="+mn-ea"/>
                <a:cs typeface="+mn-cs"/>
              </a:rPr>
              <a:t>Prestatietests</a:t>
            </a:r>
            <a:r>
              <a:rPr lang="nl-NL" sz="1200" b="0" i="0" kern="1200" dirty="0">
                <a:solidFill>
                  <a:schemeClr val="tx1"/>
                </a:solidFill>
                <a:effectLst/>
                <a:latin typeface="+mn-lt"/>
                <a:ea typeface="+mn-ea"/>
                <a:cs typeface="+mn-cs"/>
              </a:rPr>
              <a:t>: Deze tests beoordelen of het project goed presteert bij een bepaalde belasting of in een bepaalde omgeving, zoals het testen van de reactietijd en de verwerkingssnelheid van de kiosk. </a:t>
            </a:r>
          </a:p>
          <a:p>
            <a:pPr rtl="0" fontAlgn="base"/>
            <a:r>
              <a:rPr lang="nl-NL" sz="1200" b="1" i="0" u="sng" kern="1200" dirty="0">
                <a:solidFill>
                  <a:schemeClr val="tx1"/>
                </a:solidFill>
                <a:effectLst/>
                <a:latin typeface="+mn-lt"/>
                <a:ea typeface="+mn-ea"/>
                <a:cs typeface="+mn-cs"/>
              </a:rPr>
              <a:t>Gebruikersacceptatietests</a:t>
            </a:r>
            <a:r>
              <a:rPr lang="nl-NL" sz="1200" b="0" i="0" kern="1200" dirty="0">
                <a:solidFill>
                  <a:schemeClr val="tx1"/>
                </a:solidFill>
                <a:effectLst/>
                <a:latin typeface="+mn-lt"/>
                <a:ea typeface="+mn-ea"/>
                <a:cs typeface="+mn-cs"/>
              </a:rPr>
              <a:t>: Deze tests worden uitgevoerd om te beoordelen of het project voldoet aan de verwachtingen van de gebruikers, en of het gebruiksvriendelijk en intuïtief is. </a:t>
            </a:r>
          </a:p>
          <a:p>
            <a:pPr rtl="0" fontAlgn="base"/>
            <a:r>
              <a:rPr lang="nl-NL" sz="1200" b="1" i="0" u="sng" kern="1200" dirty="0">
                <a:solidFill>
                  <a:schemeClr val="tx1"/>
                </a:solidFill>
                <a:effectLst/>
                <a:latin typeface="+mn-lt"/>
                <a:ea typeface="+mn-ea"/>
                <a:cs typeface="+mn-cs"/>
              </a:rPr>
              <a:t>Beveiligingstests</a:t>
            </a:r>
            <a:r>
              <a:rPr lang="nl-NL" sz="1200" b="0" i="0" kern="1200" dirty="0">
                <a:solidFill>
                  <a:schemeClr val="tx1"/>
                </a:solidFill>
                <a:effectLst/>
                <a:latin typeface="+mn-lt"/>
                <a:ea typeface="+mn-ea"/>
                <a:cs typeface="+mn-cs"/>
              </a:rPr>
              <a:t>: Deze tests beoordelen of het project voldoet aan de beveiligingsvereisten en of het systeem veilig is tegen potentiële aanvallen of bedreigingen. </a:t>
            </a:r>
          </a:p>
          <a:p>
            <a:pPr rtl="0" fontAlgn="base"/>
            <a:r>
              <a:rPr lang="nl-NL" sz="1200" b="1" i="0" u="sng" kern="1200" dirty="0">
                <a:solidFill>
                  <a:schemeClr val="tx1"/>
                </a:solidFill>
                <a:effectLst/>
                <a:latin typeface="+mn-lt"/>
                <a:ea typeface="+mn-ea"/>
                <a:cs typeface="+mn-cs"/>
              </a:rPr>
              <a:t>Compatibiliteitstests</a:t>
            </a:r>
            <a:r>
              <a:rPr lang="nl-NL" sz="1200" b="0" i="0" kern="1200" dirty="0">
                <a:solidFill>
                  <a:schemeClr val="tx1"/>
                </a:solidFill>
                <a:effectLst/>
                <a:latin typeface="+mn-lt"/>
                <a:ea typeface="+mn-ea"/>
                <a:cs typeface="+mn-cs"/>
              </a:rPr>
              <a:t>: Deze tests beoordelen of het project goed werkt in verschillende omgevingen en met verschillende hardware- en softwareconfiguraties. </a:t>
            </a:r>
          </a:p>
        </p:txBody>
      </p:sp>
      <p:sp>
        <p:nvSpPr>
          <p:cNvPr id="4" name="Slide Number Placeholder 3"/>
          <p:cNvSpPr>
            <a:spLocks noGrp="1"/>
          </p:cNvSpPr>
          <p:nvPr>
            <p:ph type="sldNum" sz="quarter" idx="10"/>
          </p:nvPr>
        </p:nvSpPr>
        <p:spPr/>
        <p:txBody>
          <a:bodyPr/>
          <a:lstStyle/>
          <a:p>
            <a:fld id="{22652BA1-C0CB-4DE8-9539-5228E836BB28}" type="slidenum">
              <a:rPr lang="en-US" smtClean="0"/>
              <a:t>21</a:t>
            </a:fld>
            <a:endParaRPr lang="en-US"/>
          </a:p>
        </p:txBody>
      </p:sp>
    </p:spTree>
    <p:extLst>
      <p:ext uri="{BB962C8B-B14F-4D97-AF65-F5344CB8AC3E}">
        <p14:creationId xmlns:p14="http://schemas.microsoft.com/office/powerpoint/2010/main" val="30979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u="none" kern="1200" dirty="0">
                <a:solidFill>
                  <a:schemeClr val="tx1"/>
                </a:solidFill>
                <a:effectLst/>
                <a:latin typeface="+mn-lt"/>
                <a:ea typeface="+mn-ea"/>
                <a:cs typeface="+mn-cs"/>
              </a:rPr>
              <a:t>Senne</a:t>
            </a:r>
            <a:br>
              <a:rPr lang="nl-NL" sz="1200" b="1" i="0" u="sng" kern="1200" dirty="0">
                <a:solidFill>
                  <a:schemeClr val="tx1"/>
                </a:solidFill>
                <a:effectLst/>
                <a:latin typeface="+mn-lt"/>
                <a:ea typeface="+mn-ea"/>
                <a:cs typeface="+mn-cs"/>
              </a:rPr>
            </a:br>
            <a:r>
              <a:rPr lang="nl-NL" sz="1200" b="1" i="0" u="sng" kern="1200" dirty="0">
                <a:solidFill>
                  <a:schemeClr val="tx1"/>
                </a:solidFill>
                <a:effectLst/>
                <a:latin typeface="+mn-lt"/>
                <a:ea typeface="+mn-ea"/>
                <a:cs typeface="+mn-cs"/>
              </a:rPr>
              <a:t>Functionele tests:</a:t>
            </a:r>
            <a:r>
              <a:rPr lang="nl-NL" sz="1200" b="1" i="0" kern="1200" dirty="0">
                <a:solidFill>
                  <a:schemeClr val="tx1"/>
                </a:solidFill>
                <a:effectLst/>
                <a:latin typeface="+mn-lt"/>
                <a:ea typeface="+mn-ea"/>
                <a:cs typeface="+mn-cs"/>
              </a:rPr>
              <a:t> </a:t>
            </a:r>
            <a:r>
              <a:rPr lang="nl-NL" sz="1200" b="0" i="0" kern="1200" dirty="0">
                <a:solidFill>
                  <a:schemeClr val="tx1"/>
                </a:solidFill>
                <a:effectLst/>
                <a:latin typeface="+mn-lt"/>
                <a:ea typeface="+mn-ea"/>
                <a:cs typeface="+mn-cs"/>
              </a:rPr>
              <a:t>Deze tests beoordelen of het project voldoet aan de vereisten en specificaties van de opdrachtgever en of alle functies correct werken. </a:t>
            </a:r>
          </a:p>
          <a:p>
            <a:pPr rtl="0" fontAlgn="base"/>
            <a:r>
              <a:rPr lang="nl-NL" sz="1200" b="1" i="0" u="sng" kern="1200" dirty="0">
                <a:solidFill>
                  <a:schemeClr val="tx1"/>
                </a:solidFill>
                <a:effectLst/>
                <a:latin typeface="+mn-lt"/>
                <a:ea typeface="+mn-ea"/>
                <a:cs typeface="+mn-cs"/>
              </a:rPr>
              <a:t>Prestatietests</a:t>
            </a:r>
            <a:r>
              <a:rPr lang="nl-NL" sz="1200" b="0" i="0" kern="1200" dirty="0">
                <a:solidFill>
                  <a:schemeClr val="tx1"/>
                </a:solidFill>
                <a:effectLst/>
                <a:latin typeface="+mn-lt"/>
                <a:ea typeface="+mn-ea"/>
                <a:cs typeface="+mn-cs"/>
              </a:rPr>
              <a:t>: Deze tests beoordelen of het project goed presteert bij een bepaalde belasting of in een bepaalde omgeving, zoals het testen van de reactietijd en de verwerkingssnelheid van de kiosk. </a:t>
            </a:r>
          </a:p>
          <a:p>
            <a:pPr rtl="0" fontAlgn="base"/>
            <a:r>
              <a:rPr lang="nl-NL" sz="1200" b="1" i="0" u="sng" kern="1200" dirty="0">
                <a:solidFill>
                  <a:schemeClr val="tx1"/>
                </a:solidFill>
                <a:effectLst/>
                <a:latin typeface="+mn-lt"/>
                <a:ea typeface="+mn-ea"/>
                <a:cs typeface="+mn-cs"/>
              </a:rPr>
              <a:t>Gebruikersacceptatietests</a:t>
            </a:r>
            <a:r>
              <a:rPr lang="nl-NL" sz="1200" b="0" i="0" kern="1200" dirty="0">
                <a:solidFill>
                  <a:schemeClr val="tx1"/>
                </a:solidFill>
                <a:effectLst/>
                <a:latin typeface="+mn-lt"/>
                <a:ea typeface="+mn-ea"/>
                <a:cs typeface="+mn-cs"/>
              </a:rPr>
              <a:t>: Deze tests worden uitgevoerd om te beoordelen of het project voldoet aan de verwachtingen van de gebruikers, en of het gebruiksvriendelijk en intuïtief is. </a:t>
            </a:r>
          </a:p>
          <a:p>
            <a:pPr rtl="0" fontAlgn="base"/>
            <a:r>
              <a:rPr lang="nl-NL" sz="1200" b="1" i="0" u="sng" kern="1200" dirty="0">
                <a:solidFill>
                  <a:schemeClr val="tx1"/>
                </a:solidFill>
                <a:effectLst/>
                <a:latin typeface="+mn-lt"/>
                <a:ea typeface="+mn-ea"/>
                <a:cs typeface="+mn-cs"/>
              </a:rPr>
              <a:t>Beveiligingstests</a:t>
            </a:r>
            <a:r>
              <a:rPr lang="nl-NL" sz="1200" b="0" i="0" kern="1200" dirty="0">
                <a:solidFill>
                  <a:schemeClr val="tx1"/>
                </a:solidFill>
                <a:effectLst/>
                <a:latin typeface="+mn-lt"/>
                <a:ea typeface="+mn-ea"/>
                <a:cs typeface="+mn-cs"/>
              </a:rPr>
              <a:t>: Deze tests beoordelen of het project voldoet aan de beveiligingsvereisten en of het systeem veilig is tegen potentiële aanvallen of bedreigingen. </a:t>
            </a:r>
          </a:p>
          <a:p>
            <a:pPr rtl="0" fontAlgn="base"/>
            <a:r>
              <a:rPr lang="nl-NL" sz="1200" b="1" i="0" u="sng" kern="1200" dirty="0">
                <a:solidFill>
                  <a:schemeClr val="tx1"/>
                </a:solidFill>
                <a:effectLst/>
                <a:latin typeface="+mn-lt"/>
                <a:ea typeface="+mn-ea"/>
                <a:cs typeface="+mn-cs"/>
              </a:rPr>
              <a:t>Compatibiliteitstests</a:t>
            </a:r>
            <a:r>
              <a:rPr lang="nl-NL" sz="1200" b="0" i="0" kern="1200" dirty="0">
                <a:solidFill>
                  <a:schemeClr val="tx1"/>
                </a:solidFill>
                <a:effectLst/>
                <a:latin typeface="+mn-lt"/>
                <a:ea typeface="+mn-ea"/>
                <a:cs typeface="+mn-cs"/>
              </a:rPr>
              <a:t>: Deze tests beoordelen of het project goed werkt in verschillende omgevingen en met verschillende hardware- en softwareconfiguraties. </a:t>
            </a:r>
          </a:p>
        </p:txBody>
      </p:sp>
      <p:sp>
        <p:nvSpPr>
          <p:cNvPr id="4" name="Slide Number Placeholder 3"/>
          <p:cNvSpPr>
            <a:spLocks noGrp="1"/>
          </p:cNvSpPr>
          <p:nvPr>
            <p:ph type="sldNum" sz="quarter" idx="10"/>
          </p:nvPr>
        </p:nvSpPr>
        <p:spPr/>
        <p:txBody>
          <a:bodyPr/>
          <a:lstStyle/>
          <a:p>
            <a:fld id="{22652BA1-C0CB-4DE8-9539-5228E836BB28}" type="slidenum">
              <a:rPr lang="en-US" smtClean="0"/>
              <a:t>22</a:t>
            </a:fld>
            <a:endParaRPr lang="en-US"/>
          </a:p>
        </p:txBody>
      </p:sp>
    </p:spTree>
    <p:extLst>
      <p:ext uri="{BB962C8B-B14F-4D97-AF65-F5344CB8AC3E}">
        <p14:creationId xmlns:p14="http://schemas.microsoft.com/office/powerpoint/2010/main" val="3369434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u="none" kern="1200" dirty="0">
                <a:solidFill>
                  <a:schemeClr val="tx1"/>
                </a:solidFill>
                <a:effectLst/>
                <a:latin typeface="+mn-lt"/>
                <a:ea typeface="+mn-ea"/>
                <a:cs typeface="+mn-cs"/>
              </a:rPr>
              <a:t>Senne</a:t>
            </a:r>
            <a:br>
              <a:rPr lang="nl-NL" sz="1200" b="1" i="0" u="sng" kern="1200" dirty="0">
                <a:solidFill>
                  <a:schemeClr val="tx1"/>
                </a:solidFill>
                <a:effectLst/>
                <a:latin typeface="+mn-lt"/>
                <a:ea typeface="+mn-ea"/>
                <a:cs typeface="+mn-cs"/>
              </a:rPr>
            </a:br>
            <a:r>
              <a:rPr lang="nl-NL" sz="1200" b="1" i="0" u="sng" kern="1200" dirty="0">
                <a:solidFill>
                  <a:schemeClr val="tx1"/>
                </a:solidFill>
                <a:effectLst/>
                <a:latin typeface="+mn-lt"/>
                <a:ea typeface="+mn-ea"/>
                <a:cs typeface="+mn-cs"/>
              </a:rPr>
              <a:t>Functionele tests:</a:t>
            </a:r>
            <a:r>
              <a:rPr lang="nl-NL" sz="1200" b="1" i="0" kern="1200" dirty="0">
                <a:solidFill>
                  <a:schemeClr val="tx1"/>
                </a:solidFill>
                <a:effectLst/>
                <a:latin typeface="+mn-lt"/>
                <a:ea typeface="+mn-ea"/>
                <a:cs typeface="+mn-cs"/>
              </a:rPr>
              <a:t> </a:t>
            </a:r>
            <a:r>
              <a:rPr lang="nl-NL" sz="1200" b="0" i="0" kern="1200" dirty="0">
                <a:solidFill>
                  <a:schemeClr val="tx1"/>
                </a:solidFill>
                <a:effectLst/>
                <a:latin typeface="+mn-lt"/>
                <a:ea typeface="+mn-ea"/>
                <a:cs typeface="+mn-cs"/>
              </a:rPr>
              <a:t>Deze tests beoordelen of het project voldoet aan de vereisten en specificaties van de opdrachtgever en of alle functies correct werken. </a:t>
            </a:r>
          </a:p>
          <a:p>
            <a:pPr rtl="0" fontAlgn="base"/>
            <a:r>
              <a:rPr lang="nl-NL" sz="1200" b="1" i="0" u="sng" kern="1200" dirty="0">
                <a:solidFill>
                  <a:schemeClr val="tx1"/>
                </a:solidFill>
                <a:effectLst/>
                <a:latin typeface="+mn-lt"/>
                <a:ea typeface="+mn-ea"/>
                <a:cs typeface="+mn-cs"/>
              </a:rPr>
              <a:t>Prestatietests</a:t>
            </a:r>
            <a:r>
              <a:rPr lang="nl-NL" sz="1200" b="0" i="0" kern="1200" dirty="0">
                <a:solidFill>
                  <a:schemeClr val="tx1"/>
                </a:solidFill>
                <a:effectLst/>
                <a:latin typeface="+mn-lt"/>
                <a:ea typeface="+mn-ea"/>
                <a:cs typeface="+mn-cs"/>
              </a:rPr>
              <a:t>: Deze tests beoordelen of het project goed presteert bij een bepaalde belasting of in een bepaalde omgeving, zoals het testen van de reactietijd en de verwerkingssnelheid van de kiosk. </a:t>
            </a:r>
          </a:p>
          <a:p>
            <a:pPr rtl="0" fontAlgn="base"/>
            <a:r>
              <a:rPr lang="nl-NL" sz="1200" b="1" i="0" u="sng" kern="1200" dirty="0">
                <a:solidFill>
                  <a:schemeClr val="tx1"/>
                </a:solidFill>
                <a:effectLst/>
                <a:latin typeface="+mn-lt"/>
                <a:ea typeface="+mn-ea"/>
                <a:cs typeface="+mn-cs"/>
              </a:rPr>
              <a:t>Gebruikersacceptatietests</a:t>
            </a:r>
            <a:r>
              <a:rPr lang="nl-NL" sz="1200" b="0" i="0" kern="1200" dirty="0">
                <a:solidFill>
                  <a:schemeClr val="tx1"/>
                </a:solidFill>
                <a:effectLst/>
                <a:latin typeface="+mn-lt"/>
                <a:ea typeface="+mn-ea"/>
                <a:cs typeface="+mn-cs"/>
              </a:rPr>
              <a:t>: Deze tests worden uitgevoerd om te beoordelen of het project voldoet aan de verwachtingen van de gebruikers, en of het gebruiksvriendelijk en intuïtief is. </a:t>
            </a:r>
          </a:p>
          <a:p>
            <a:pPr rtl="0" fontAlgn="base"/>
            <a:r>
              <a:rPr lang="nl-NL" sz="1200" b="1" i="0" u="sng" kern="1200" dirty="0">
                <a:solidFill>
                  <a:schemeClr val="tx1"/>
                </a:solidFill>
                <a:effectLst/>
                <a:latin typeface="+mn-lt"/>
                <a:ea typeface="+mn-ea"/>
                <a:cs typeface="+mn-cs"/>
              </a:rPr>
              <a:t>Beveiligingstests</a:t>
            </a:r>
            <a:r>
              <a:rPr lang="nl-NL" sz="1200" b="0" i="0" kern="1200" dirty="0">
                <a:solidFill>
                  <a:schemeClr val="tx1"/>
                </a:solidFill>
                <a:effectLst/>
                <a:latin typeface="+mn-lt"/>
                <a:ea typeface="+mn-ea"/>
                <a:cs typeface="+mn-cs"/>
              </a:rPr>
              <a:t>: Deze tests beoordelen of het project voldoet aan de beveiligingsvereisten en of het systeem veilig is tegen potentiële aanvallen of bedreigingen. </a:t>
            </a:r>
          </a:p>
          <a:p>
            <a:pPr rtl="0" fontAlgn="base"/>
            <a:r>
              <a:rPr lang="nl-NL" sz="1200" b="1" i="0" u="sng" kern="1200" dirty="0">
                <a:solidFill>
                  <a:schemeClr val="tx1"/>
                </a:solidFill>
                <a:effectLst/>
                <a:latin typeface="+mn-lt"/>
                <a:ea typeface="+mn-ea"/>
                <a:cs typeface="+mn-cs"/>
              </a:rPr>
              <a:t>Compatibiliteitstests</a:t>
            </a:r>
            <a:r>
              <a:rPr lang="nl-NL" sz="1200" b="0" i="0" kern="1200" dirty="0">
                <a:solidFill>
                  <a:schemeClr val="tx1"/>
                </a:solidFill>
                <a:effectLst/>
                <a:latin typeface="+mn-lt"/>
                <a:ea typeface="+mn-ea"/>
                <a:cs typeface="+mn-cs"/>
              </a:rPr>
              <a:t>: Deze tests beoordelen of het project goed werkt in verschillende omgevingen en met verschillende hardware- en softwareconfiguraties. </a:t>
            </a:r>
          </a:p>
        </p:txBody>
      </p:sp>
      <p:sp>
        <p:nvSpPr>
          <p:cNvPr id="4" name="Slide Number Placeholder 3"/>
          <p:cNvSpPr>
            <a:spLocks noGrp="1"/>
          </p:cNvSpPr>
          <p:nvPr>
            <p:ph type="sldNum" sz="quarter" idx="10"/>
          </p:nvPr>
        </p:nvSpPr>
        <p:spPr/>
        <p:txBody>
          <a:bodyPr/>
          <a:lstStyle/>
          <a:p>
            <a:fld id="{22652BA1-C0CB-4DE8-9539-5228E836BB28}" type="slidenum">
              <a:rPr lang="en-US" smtClean="0"/>
              <a:t>23</a:t>
            </a:fld>
            <a:endParaRPr lang="en-US"/>
          </a:p>
        </p:txBody>
      </p:sp>
    </p:spTree>
    <p:extLst>
      <p:ext uri="{BB962C8B-B14F-4D97-AF65-F5344CB8AC3E}">
        <p14:creationId xmlns:p14="http://schemas.microsoft.com/office/powerpoint/2010/main" val="169009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u="none" kern="1200" dirty="0">
                <a:solidFill>
                  <a:schemeClr val="tx1"/>
                </a:solidFill>
                <a:effectLst/>
                <a:latin typeface="+mn-lt"/>
                <a:ea typeface="+mn-ea"/>
                <a:cs typeface="+mn-cs"/>
              </a:rPr>
              <a:t>Senne</a:t>
            </a:r>
            <a:br>
              <a:rPr lang="nl-NL" sz="1200" b="1" i="0" u="sng" kern="1200" dirty="0">
                <a:solidFill>
                  <a:schemeClr val="tx1"/>
                </a:solidFill>
                <a:effectLst/>
                <a:latin typeface="+mn-lt"/>
                <a:ea typeface="+mn-ea"/>
                <a:cs typeface="+mn-cs"/>
              </a:rPr>
            </a:br>
            <a:r>
              <a:rPr lang="nl-NL" sz="1200" b="1" i="0" u="sng" kern="1200" dirty="0">
                <a:solidFill>
                  <a:schemeClr val="tx1"/>
                </a:solidFill>
                <a:effectLst/>
                <a:latin typeface="+mn-lt"/>
                <a:ea typeface="+mn-ea"/>
                <a:cs typeface="+mn-cs"/>
              </a:rPr>
              <a:t>Functionele tests:</a:t>
            </a:r>
            <a:r>
              <a:rPr lang="nl-NL" sz="1200" b="1" i="0" kern="1200" dirty="0">
                <a:solidFill>
                  <a:schemeClr val="tx1"/>
                </a:solidFill>
                <a:effectLst/>
                <a:latin typeface="+mn-lt"/>
                <a:ea typeface="+mn-ea"/>
                <a:cs typeface="+mn-cs"/>
              </a:rPr>
              <a:t> </a:t>
            </a:r>
            <a:r>
              <a:rPr lang="nl-NL" sz="1200" b="0" i="0" kern="1200" dirty="0">
                <a:solidFill>
                  <a:schemeClr val="tx1"/>
                </a:solidFill>
                <a:effectLst/>
                <a:latin typeface="+mn-lt"/>
                <a:ea typeface="+mn-ea"/>
                <a:cs typeface="+mn-cs"/>
              </a:rPr>
              <a:t>Deze tests beoordelen of het project voldoet aan de vereisten en specificaties van de opdrachtgever en of alle functies correct werken. </a:t>
            </a:r>
          </a:p>
          <a:p>
            <a:pPr rtl="0" fontAlgn="base"/>
            <a:r>
              <a:rPr lang="nl-NL" sz="1200" b="1" i="0" u="sng" kern="1200" dirty="0">
                <a:solidFill>
                  <a:schemeClr val="tx1"/>
                </a:solidFill>
                <a:effectLst/>
                <a:latin typeface="+mn-lt"/>
                <a:ea typeface="+mn-ea"/>
                <a:cs typeface="+mn-cs"/>
              </a:rPr>
              <a:t>Prestatietests</a:t>
            </a:r>
            <a:r>
              <a:rPr lang="nl-NL" sz="1200" b="0" i="0" kern="1200" dirty="0">
                <a:solidFill>
                  <a:schemeClr val="tx1"/>
                </a:solidFill>
                <a:effectLst/>
                <a:latin typeface="+mn-lt"/>
                <a:ea typeface="+mn-ea"/>
                <a:cs typeface="+mn-cs"/>
              </a:rPr>
              <a:t>: Deze tests beoordelen of het project goed presteert bij een bepaalde belasting of in een bepaalde omgeving, zoals het testen van de reactietijd en de verwerkingssnelheid van de kiosk. </a:t>
            </a:r>
          </a:p>
          <a:p>
            <a:pPr rtl="0" fontAlgn="base"/>
            <a:r>
              <a:rPr lang="nl-NL" sz="1200" b="1" i="0" u="sng" kern="1200" dirty="0">
                <a:solidFill>
                  <a:schemeClr val="tx1"/>
                </a:solidFill>
                <a:effectLst/>
                <a:latin typeface="+mn-lt"/>
                <a:ea typeface="+mn-ea"/>
                <a:cs typeface="+mn-cs"/>
              </a:rPr>
              <a:t>Gebruikersacceptatietests</a:t>
            </a:r>
            <a:r>
              <a:rPr lang="nl-NL" sz="1200" b="0" i="0" kern="1200" dirty="0">
                <a:solidFill>
                  <a:schemeClr val="tx1"/>
                </a:solidFill>
                <a:effectLst/>
                <a:latin typeface="+mn-lt"/>
                <a:ea typeface="+mn-ea"/>
                <a:cs typeface="+mn-cs"/>
              </a:rPr>
              <a:t>: Deze tests worden uitgevoerd om te beoordelen of het project voldoet aan de verwachtingen van de gebruikers, en of het gebruiksvriendelijk en intuïtief is. </a:t>
            </a:r>
          </a:p>
          <a:p>
            <a:pPr rtl="0" fontAlgn="base"/>
            <a:r>
              <a:rPr lang="nl-NL" sz="1200" b="1" i="0" u="sng" kern="1200" dirty="0">
                <a:solidFill>
                  <a:schemeClr val="tx1"/>
                </a:solidFill>
                <a:effectLst/>
                <a:latin typeface="+mn-lt"/>
                <a:ea typeface="+mn-ea"/>
                <a:cs typeface="+mn-cs"/>
              </a:rPr>
              <a:t>Beveiligingstests</a:t>
            </a:r>
            <a:r>
              <a:rPr lang="nl-NL" sz="1200" b="0" i="0" kern="1200" dirty="0">
                <a:solidFill>
                  <a:schemeClr val="tx1"/>
                </a:solidFill>
                <a:effectLst/>
                <a:latin typeface="+mn-lt"/>
                <a:ea typeface="+mn-ea"/>
                <a:cs typeface="+mn-cs"/>
              </a:rPr>
              <a:t>: Deze tests beoordelen of het project voldoet aan de beveiligingsvereisten en of het systeem veilig is tegen potentiële aanvallen of bedreigingen. </a:t>
            </a:r>
          </a:p>
          <a:p>
            <a:pPr rtl="0" fontAlgn="base"/>
            <a:r>
              <a:rPr lang="nl-NL" sz="1200" b="1" i="0" u="sng" kern="1200" dirty="0">
                <a:solidFill>
                  <a:schemeClr val="tx1"/>
                </a:solidFill>
                <a:effectLst/>
                <a:latin typeface="+mn-lt"/>
                <a:ea typeface="+mn-ea"/>
                <a:cs typeface="+mn-cs"/>
              </a:rPr>
              <a:t>Compatibiliteitstests</a:t>
            </a:r>
            <a:r>
              <a:rPr lang="nl-NL" sz="1200" b="0" i="0" kern="1200" dirty="0">
                <a:solidFill>
                  <a:schemeClr val="tx1"/>
                </a:solidFill>
                <a:effectLst/>
                <a:latin typeface="+mn-lt"/>
                <a:ea typeface="+mn-ea"/>
                <a:cs typeface="+mn-cs"/>
              </a:rPr>
              <a:t>: Deze tests beoordelen of het project goed werkt in verschillende omgevingen en met verschillende hardware- en softwareconfiguraties. </a:t>
            </a:r>
          </a:p>
        </p:txBody>
      </p:sp>
      <p:sp>
        <p:nvSpPr>
          <p:cNvPr id="4" name="Slide Number Placeholder 3"/>
          <p:cNvSpPr>
            <a:spLocks noGrp="1"/>
          </p:cNvSpPr>
          <p:nvPr>
            <p:ph type="sldNum" sz="quarter" idx="10"/>
          </p:nvPr>
        </p:nvSpPr>
        <p:spPr/>
        <p:txBody>
          <a:bodyPr/>
          <a:lstStyle/>
          <a:p>
            <a:fld id="{22652BA1-C0CB-4DE8-9539-5228E836BB28}" type="slidenum">
              <a:rPr lang="en-US" smtClean="0"/>
              <a:t>24</a:t>
            </a:fld>
            <a:endParaRPr lang="en-US"/>
          </a:p>
        </p:txBody>
      </p:sp>
    </p:spTree>
    <p:extLst>
      <p:ext uri="{BB962C8B-B14F-4D97-AF65-F5344CB8AC3E}">
        <p14:creationId xmlns:p14="http://schemas.microsoft.com/office/powerpoint/2010/main" val="1075470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nl-NL" sz="1200" b="0" i="0" u="none" kern="1200" dirty="0">
                <a:solidFill>
                  <a:schemeClr val="tx1"/>
                </a:solidFill>
                <a:effectLst/>
                <a:latin typeface="+mn-lt"/>
                <a:ea typeface="+mn-ea"/>
                <a:cs typeface="+mn-cs"/>
              </a:rPr>
              <a:t>Jasper</a:t>
            </a:r>
          </a:p>
          <a:p>
            <a:pPr marL="228600" indent="-228600" rtl="0" fontAlgn="base">
              <a:buAutoNum type="arabicPeriod"/>
            </a:pPr>
            <a:endParaRPr lang="nl-NL" sz="1200" b="0" i="0" kern="1200" dirty="0">
              <a:solidFill>
                <a:schemeClr val="tx1"/>
              </a:solidFill>
              <a:effectLst/>
              <a:latin typeface="+mn-lt"/>
              <a:ea typeface="+mn-ea"/>
              <a:cs typeface="+mn-cs"/>
            </a:endParaRPr>
          </a:p>
          <a:p>
            <a:pPr marL="228600" indent="-228600" rtl="0" fontAlgn="base">
              <a:buAutoNum type="arabicPeriod"/>
            </a:pPr>
            <a:r>
              <a:rPr lang="nl-NL" sz="1200" b="0" i="0" kern="1200" dirty="0">
                <a:solidFill>
                  <a:schemeClr val="tx1"/>
                </a:solidFill>
                <a:effectLst/>
                <a:latin typeface="+mn-lt"/>
                <a:ea typeface="+mn-ea"/>
                <a:cs typeface="+mn-cs"/>
              </a:rPr>
              <a:t>Acceptatie: We zullen ons voorbereiden op de acceptatie van het project door tijdens de ontwikkeling nauw samen te werken Stanley Black &amp; Decker en hun feedback regelmatig te integreren in het ontwerp en de ontwikkeling van de kiosk. We zullen ervoor zorgen dat de kiosk wordt getest en geïnspecteerd voordat deze aan de klant wordt geleverd, om ervoor te zorgen dat deze voldoet aan de specificaties en verwachtingen van de klant. Daarnaast zullen we zorgen voor een heldere handleiding en duidelijke instructies voor het gebruik van de kiosk. </a:t>
            </a:r>
          </a:p>
        </p:txBody>
      </p:sp>
      <p:sp>
        <p:nvSpPr>
          <p:cNvPr id="4" name="Slide Number Placeholder 3"/>
          <p:cNvSpPr>
            <a:spLocks noGrp="1"/>
          </p:cNvSpPr>
          <p:nvPr>
            <p:ph type="sldNum" sz="quarter" idx="10"/>
          </p:nvPr>
        </p:nvSpPr>
        <p:spPr/>
        <p:txBody>
          <a:bodyPr/>
          <a:lstStyle/>
          <a:p>
            <a:fld id="{22652BA1-C0CB-4DE8-9539-5228E836BB28}" type="slidenum">
              <a:rPr lang="en-US" smtClean="0"/>
              <a:t>25</a:t>
            </a:fld>
            <a:endParaRPr lang="en-US"/>
          </a:p>
        </p:txBody>
      </p:sp>
    </p:spTree>
    <p:extLst>
      <p:ext uri="{BB962C8B-B14F-4D97-AF65-F5344CB8AC3E}">
        <p14:creationId xmlns:p14="http://schemas.microsoft.com/office/powerpoint/2010/main" val="2543430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None/>
            </a:pPr>
            <a:r>
              <a:rPr lang="nl-NL" sz="1200" b="0" i="0" kern="1200" dirty="0">
                <a:solidFill>
                  <a:schemeClr val="tx1"/>
                </a:solidFill>
                <a:effectLst/>
                <a:latin typeface="+mn-lt"/>
                <a:ea typeface="+mn-ea"/>
                <a:cs typeface="+mn-cs"/>
              </a:rPr>
              <a:t>Jasper</a:t>
            </a:r>
          </a:p>
          <a:p>
            <a:pPr marL="228600" indent="-228600" rtl="0" fontAlgn="base">
              <a:buAutoNum type="arabicPeriod"/>
            </a:pPr>
            <a:r>
              <a:rPr lang="nl-NL" sz="1200" b="0" i="0" kern="1200" dirty="0">
                <a:solidFill>
                  <a:schemeClr val="tx1"/>
                </a:solidFill>
                <a:effectLst/>
                <a:latin typeface="+mn-lt"/>
                <a:ea typeface="+mn-ea"/>
                <a:cs typeface="+mn-cs"/>
              </a:rPr>
              <a:t>Onderhoud: We zullen het onderhoud van de kiosk organiseren door ervoor te zorgen dat we een duidelijk plan hebben voor preventief onderhoud en reparaties. We zullen een team samenstellen dat verantwoordelijk is voor het onderhoud van de kiosk, inclusief software-updates, hardware-onderhoud en eventuele reparaties die nodig zijn. Het reparatie team voor de hardware zal extern komen van de kioskverkoper.  Dit team zal ook verantwoordelijk zijn voor het monitoren van de kiosk om eventuele problemen proactief te identificeren en op te lossen. Gedurende 2 jaar is deze dienst gratis voor Stanley Black &amp; Decker, na 2 jaar wordt er een bedrag van €200 per maand aangerekend. We zullen ook afspraken maken met de IT-dienst van de klant om te zorgen voor een soepele integratie en onderhoud van de kiosk in het IT-landschap van de klant. De opleiding van de IT-dienst en Technische dienst zijn 2 aparte opleidingen maar worden in dezelfde week gegeven. </a:t>
            </a:r>
          </a:p>
        </p:txBody>
      </p:sp>
      <p:sp>
        <p:nvSpPr>
          <p:cNvPr id="4" name="Slide Number Placeholder 3"/>
          <p:cNvSpPr>
            <a:spLocks noGrp="1"/>
          </p:cNvSpPr>
          <p:nvPr>
            <p:ph type="sldNum" sz="quarter" idx="10"/>
          </p:nvPr>
        </p:nvSpPr>
        <p:spPr/>
        <p:txBody>
          <a:bodyPr/>
          <a:lstStyle/>
          <a:p>
            <a:fld id="{22652BA1-C0CB-4DE8-9539-5228E836BB28}" type="slidenum">
              <a:rPr lang="en-US" smtClean="0"/>
              <a:t>26</a:t>
            </a:fld>
            <a:endParaRPr lang="en-US"/>
          </a:p>
        </p:txBody>
      </p:sp>
    </p:spTree>
    <p:extLst>
      <p:ext uri="{BB962C8B-B14F-4D97-AF65-F5344CB8AC3E}">
        <p14:creationId xmlns:p14="http://schemas.microsoft.com/office/powerpoint/2010/main" val="684251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None/>
            </a:pPr>
            <a:r>
              <a:rPr lang="nl-NL" sz="1200" b="0" i="0" kern="1200" dirty="0">
                <a:solidFill>
                  <a:schemeClr val="tx1"/>
                </a:solidFill>
                <a:effectLst/>
                <a:latin typeface="+mn-lt"/>
                <a:ea typeface="+mn-ea"/>
                <a:cs typeface="+mn-cs"/>
              </a:rPr>
              <a:t>Jasper</a:t>
            </a:r>
          </a:p>
          <a:p>
            <a:pPr marL="0" indent="0" rtl="0" fontAlgn="base">
              <a:buNone/>
            </a:pPr>
            <a:r>
              <a:rPr lang="nl-NL" sz="1200" b="0" i="0" kern="1200" dirty="0">
                <a:solidFill>
                  <a:schemeClr val="tx1"/>
                </a:solidFill>
                <a:effectLst/>
                <a:latin typeface="+mn-lt"/>
                <a:ea typeface="+mn-ea"/>
                <a:cs typeface="+mn-cs"/>
              </a:rPr>
              <a:t>Support: We zullen ervoor zorgen dat we een duidelijke en toegankelijke ondersteuningsstructuur hebben voor de klant. Dit omvat een helpdesk en een ticketingsysteem om problemen te melden en op te lossen. We zullen ook zorgen voor documentatie en training voor de klant om hen te helpen de kiosk effectief te gebruiken en eventuele problemen op te lossen. We zullen ook regelmatig contact opnemen met de klant om feedback te verzamelen en te verwerken om de kiosk en de ondersteuning voortdurend te verbeteren. Support is de eerste 2 jaar volledig binnen het project inbegrepen, na 2 jaar wordt dit € 120/ maand aangerekend exclusief BTW. </a:t>
            </a:r>
          </a:p>
        </p:txBody>
      </p:sp>
      <p:sp>
        <p:nvSpPr>
          <p:cNvPr id="4" name="Slide Number Placeholder 3"/>
          <p:cNvSpPr>
            <a:spLocks noGrp="1"/>
          </p:cNvSpPr>
          <p:nvPr>
            <p:ph type="sldNum" sz="quarter" idx="10"/>
          </p:nvPr>
        </p:nvSpPr>
        <p:spPr/>
        <p:txBody>
          <a:bodyPr/>
          <a:lstStyle/>
          <a:p>
            <a:fld id="{22652BA1-C0CB-4DE8-9539-5228E836BB28}" type="slidenum">
              <a:rPr lang="en-US" smtClean="0"/>
              <a:t>27</a:t>
            </a:fld>
            <a:endParaRPr lang="en-US"/>
          </a:p>
        </p:txBody>
      </p:sp>
    </p:spTree>
    <p:extLst>
      <p:ext uri="{BB962C8B-B14F-4D97-AF65-F5344CB8AC3E}">
        <p14:creationId xmlns:p14="http://schemas.microsoft.com/office/powerpoint/2010/main" val="136545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None/>
            </a:pPr>
            <a:r>
              <a:rPr lang="nl-NL" sz="1200" b="0" i="0" kern="1200" dirty="0">
                <a:solidFill>
                  <a:schemeClr val="tx1"/>
                </a:solidFill>
                <a:effectLst/>
                <a:latin typeface="+mn-lt"/>
                <a:ea typeface="+mn-ea"/>
                <a:cs typeface="+mn-cs"/>
              </a:rPr>
              <a:t>Dario</a:t>
            </a:r>
          </a:p>
          <a:p>
            <a:pPr marL="0" indent="0" rtl="0" fontAlgn="base">
              <a:buNone/>
            </a:pPr>
            <a:r>
              <a:rPr lang="nl-NL" sz="1200" b="0" i="0" kern="1200" dirty="0">
                <a:solidFill>
                  <a:schemeClr val="tx1"/>
                </a:solidFill>
                <a:effectLst/>
                <a:latin typeface="+mn-lt"/>
                <a:ea typeface="+mn-ea"/>
                <a:cs typeface="+mn-cs"/>
              </a:rPr>
              <a:t>Volgende SLA punten:</a:t>
            </a:r>
          </a:p>
          <a:p>
            <a:pPr>
              <a:buFont typeface="+mj-lt"/>
              <a:buAutoNum type="arabicPeriod"/>
            </a:pPr>
            <a:r>
              <a:rPr lang="nl-NL" dirty="0"/>
              <a:t>Incident Management: 48 uur max.</a:t>
            </a:r>
          </a:p>
          <a:p>
            <a:pPr>
              <a:buFont typeface="+mj-lt"/>
              <a:buAutoNum type="arabicPeriod"/>
            </a:pPr>
            <a:r>
              <a:rPr lang="nl-NL" dirty="0"/>
              <a:t>Incidenten kunnen op afstand opgelost worden via telefoon, e-mail of kiosk-overname.</a:t>
            </a:r>
          </a:p>
          <a:p>
            <a:pPr>
              <a:buFont typeface="+mj-lt"/>
              <a:buAutoNum type="arabicPeriod"/>
            </a:pPr>
            <a:r>
              <a:rPr lang="nl-NL" dirty="0"/>
              <a:t>Klanten worden door de helpdesk begeleid en indien nodig wordt het probleem doorgegeven aan Problem Management.</a:t>
            </a:r>
          </a:p>
          <a:p>
            <a:pPr>
              <a:buFont typeface="+mj-lt"/>
              <a:buAutoNum type="arabicPeriod"/>
            </a:pPr>
            <a:r>
              <a:rPr lang="nl-NL" dirty="0"/>
              <a:t>Problemen Management: 2 weken max.</a:t>
            </a:r>
          </a:p>
          <a:p>
            <a:pPr>
              <a:buFont typeface="+mj-lt"/>
              <a:buAutoNum type="arabicPeriod"/>
            </a:pPr>
            <a:r>
              <a:rPr lang="nl-NL" dirty="0"/>
              <a:t>Voor deze problemen nemen we contact op met de kiosk-verdeler voor on-site onderzoek en eventuele vervanging van het toestel binnen 2 jaar zonder kosten.</a:t>
            </a:r>
          </a:p>
        </p:txBody>
      </p:sp>
      <p:sp>
        <p:nvSpPr>
          <p:cNvPr id="4" name="Slide Number Placeholder 3"/>
          <p:cNvSpPr>
            <a:spLocks noGrp="1"/>
          </p:cNvSpPr>
          <p:nvPr>
            <p:ph type="sldNum" sz="quarter" idx="10"/>
          </p:nvPr>
        </p:nvSpPr>
        <p:spPr/>
        <p:txBody>
          <a:bodyPr/>
          <a:lstStyle/>
          <a:p>
            <a:fld id="{22652BA1-C0CB-4DE8-9539-5228E836BB28}" type="slidenum">
              <a:rPr lang="en-US" smtClean="0"/>
              <a:t>28</a:t>
            </a:fld>
            <a:endParaRPr lang="en-US"/>
          </a:p>
        </p:txBody>
      </p:sp>
    </p:spTree>
    <p:extLst>
      <p:ext uri="{BB962C8B-B14F-4D97-AF65-F5344CB8AC3E}">
        <p14:creationId xmlns:p14="http://schemas.microsoft.com/office/powerpoint/2010/main" val="119564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Dario</a:t>
            </a:r>
          </a:p>
          <a:p>
            <a:endParaRPr lang="en-US" dirty="0"/>
          </a:p>
        </p:txBody>
      </p:sp>
      <p:sp>
        <p:nvSpPr>
          <p:cNvPr id="4" name="Slide Number Placeholder 3"/>
          <p:cNvSpPr>
            <a:spLocks noGrp="1"/>
          </p:cNvSpPr>
          <p:nvPr>
            <p:ph type="sldNum" sz="quarter" idx="5"/>
          </p:nvPr>
        </p:nvSpPr>
        <p:spPr/>
        <p:txBody>
          <a:bodyPr/>
          <a:lstStyle/>
          <a:p>
            <a:fld id="{22652BA1-C0CB-4DE8-9539-5228E836BB28}" type="slidenum">
              <a:rPr lang="en-US" smtClean="0"/>
              <a:t>4</a:t>
            </a:fld>
            <a:endParaRPr lang="en-US"/>
          </a:p>
        </p:txBody>
      </p:sp>
    </p:spTree>
    <p:extLst>
      <p:ext uri="{BB962C8B-B14F-4D97-AF65-F5344CB8AC3E}">
        <p14:creationId xmlns:p14="http://schemas.microsoft.com/office/powerpoint/2010/main" val="14611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Ian</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Het doel van het project is om een software-oplossing te ontwerpen en ontwikkelen voor het beheren van de check-in van vrachtwagenchauffeurs, waarbij de chauffeurs een code kan scannen/invoeren die hen registreert met hun nummerplaat, naam en telefoonnummer. Deze informatie wordt dan doorgegeven aan de binnenkant van het bedrijf, waar de medewerkers via het systeem een sms kunnen sturen met instructies naar de chauffeurs.</a:t>
            </a:r>
            <a:endParaRPr lang="en-US" dirty="0"/>
          </a:p>
          <a:p>
            <a:endParaRPr lang="en-US" dirty="0"/>
          </a:p>
        </p:txBody>
      </p:sp>
      <p:sp>
        <p:nvSpPr>
          <p:cNvPr id="4" name="Slide Number Placeholder 3"/>
          <p:cNvSpPr>
            <a:spLocks noGrp="1"/>
          </p:cNvSpPr>
          <p:nvPr>
            <p:ph type="sldNum" sz="quarter" idx="10"/>
          </p:nvPr>
        </p:nvSpPr>
        <p:spPr/>
        <p:txBody>
          <a:bodyPr/>
          <a:lstStyle/>
          <a:p>
            <a:fld id="{22652BA1-C0CB-4DE8-9539-5228E836BB28}" type="slidenum">
              <a:rPr lang="en-US" smtClean="0"/>
              <a:t>5</a:t>
            </a:fld>
            <a:endParaRPr lang="en-US"/>
          </a:p>
        </p:txBody>
      </p:sp>
    </p:spTree>
    <p:extLst>
      <p:ext uri="{BB962C8B-B14F-4D97-AF65-F5344CB8AC3E}">
        <p14:creationId xmlns:p14="http://schemas.microsoft.com/office/powerpoint/2010/main" val="422399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Ian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b="0" i="0" kern="1200" dirty="0">
                <a:solidFill>
                  <a:schemeClr val="tx1"/>
                </a:solidFill>
                <a:effectLst/>
                <a:latin typeface="+mn-lt"/>
                <a:ea typeface="+mn-ea"/>
                <a:cs typeface="+mn-cs"/>
              </a:rPr>
              <a:t>De scope van het project omvat de volledige levenscyclus van de softwareontwikkeling, inclusief planning, ontwerp, ontwikkeling, implementatie, testen, onderhoud en ondersteuning. Het project zal de ontwikkeling van een op maat gemaakte software-oplossing omvatten, die is afgestemd op de specifieke behoeften en vereisten. Wij hebben voor deze methode gekozen omdat wij in constante samenwerking zijn met de klant en er aanpassingen kunnen gedaan worden bij de evolutie van het project. </a:t>
            </a:r>
            <a:endParaRPr lang="en-US" dirty="0"/>
          </a:p>
        </p:txBody>
      </p:sp>
      <p:sp>
        <p:nvSpPr>
          <p:cNvPr id="4" name="Slide Number Placeholder 3"/>
          <p:cNvSpPr>
            <a:spLocks noGrp="1"/>
          </p:cNvSpPr>
          <p:nvPr>
            <p:ph type="sldNum" sz="quarter" idx="10"/>
          </p:nvPr>
        </p:nvSpPr>
        <p:spPr/>
        <p:txBody>
          <a:bodyPr/>
          <a:lstStyle/>
          <a:p>
            <a:fld id="{22652BA1-C0CB-4DE8-9539-5228E836BB28}" type="slidenum">
              <a:rPr lang="en-US" smtClean="0"/>
              <a:t>6</a:t>
            </a:fld>
            <a:endParaRPr lang="en-US"/>
          </a:p>
        </p:txBody>
      </p:sp>
    </p:spTree>
    <p:extLst>
      <p:ext uri="{BB962C8B-B14F-4D97-AF65-F5344CB8AC3E}">
        <p14:creationId xmlns:p14="http://schemas.microsoft.com/office/powerpoint/2010/main" val="415265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nl-NL" sz="1200" b="0" i="0" kern="1200" dirty="0">
                <a:solidFill>
                  <a:schemeClr val="tx1"/>
                </a:solidFill>
                <a:effectLst/>
                <a:latin typeface="+mn-lt"/>
                <a:ea typeface="+mn-ea"/>
                <a:cs typeface="+mn-cs"/>
              </a:rPr>
              <a:t>Ian</a:t>
            </a:r>
          </a:p>
          <a:p>
            <a:pPr rtl="0" fontAlgn="base"/>
            <a:r>
              <a:rPr lang="nl-NL" sz="1200" b="0" i="0" kern="1200" dirty="0">
                <a:solidFill>
                  <a:schemeClr val="tx1"/>
                </a:solidFill>
                <a:effectLst/>
                <a:latin typeface="+mn-lt"/>
                <a:ea typeface="+mn-ea"/>
                <a:cs typeface="+mn-cs"/>
              </a:rPr>
              <a:t>Automatisering van de check-in procedure: Door middel van de software-oplossing kunnen chauffeurs zichzelf inchecken bij uw faciliteit door een code in te voeren, waardoor het hele proces geautomatiseerd wordt. </a:t>
            </a:r>
          </a:p>
          <a:p>
            <a:pPr rtl="0" fontAlgn="base"/>
            <a:r>
              <a:rPr lang="nl-NL" sz="1200" b="0" i="0" kern="1200" dirty="0">
                <a:solidFill>
                  <a:schemeClr val="tx1"/>
                </a:solidFill>
                <a:effectLst/>
                <a:latin typeface="+mn-lt"/>
                <a:ea typeface="+mn-ea"/>
                <a:cs typeface="+mn-cs"/>
              </a:rPr>
              <a:t>Installatie van de software op uw server of in de Cloud: De software-oplossing zal geïnstalleerd worden op de Cloud. </a:t>
            </a:r>
          </a:p>
          <a:p>
            <a:pPr rtl="0" fontAlgn="base"/>
            <a:r>
              <a:rPr lang="nl-NL" sz="1200" b="0" i="0" kern="1200" dirty="0">
                <a:solidFill>
                  <a:schemeClr val="tx1"/>
                </a:solidFill>
                <a:effectLst/>
                <a:latin typeface="+mn-lt"/>
                <a:ea typeface="+mn-ea"/>
                <a:cs typeface="+mn-cs"/>
              </a:rPr>
              <a:t>Configuratie van het SMS-systeem: De software-oplossing kan worden geconfigureerd om automatisch Sms-berichten te versturen naar de chauffeurs met instructies en andere relevante informatie. </a:t>
            </a:r>
          </a:p>
          <a:p>
            <a:pPr rtl="0" fontAlgn="base"/>
            <a:r>
              <a:rPr lang="nl-NL" sz="1200" b="0" i="0" kern="1200" dirty="0">
                <a:solidFill>
                  <a:schemeClr val="tx1"/>
                </a:solidFill>
                <a:effectLst/>
                <a:latin typeface="+mn-lt"/>
                <a:ea typeface="+mn-ea"/>
                <a:cs typeface="+mn-cs"/>
              </a:rPr>
              <a:t>Gebruikersbeheer: De software-oplossing kan worden geconfigureerd om verschillende niveaus van toegangsrechten en beveiligingsinstellingen te hebben, waardoor de klant de controle over de gebruikers en hun rechten heeft. </a:t>
            </a:r>
          </a:p>
          <a:p>
            <a:pPr rtl="0" fontAlgn="base"/>
            <a:r>
              <a:rPr lang="nl-NL" sz="1200" b="0" i="0" kern="1200" dirty="0">
                <a:solidFill>
                  <a:schemeClr val="tx1"/>
                </a:solidFill>
                <a:effectLst/>
                <a:latin typeface="+mn-lt"/>
                <a:ea typeface="+mn-ea"/>
                <a:cs typeface="+mn-cs"/>
              </a:rPr>
              <a:t>Rapportage en analyses: De software-oplossing kan worden geconfigureerd om automatisch rapporten te genereren en analyses uit te voeren, waardoor de klant meer inzicht krijgt in de prestaties van hun bedrijf en hun check-in procedures. </a:t>
            </a:r>
          </a:p>
          <a:p>
            <a:pPr rtl="0" fontAlgn="base"/>
            <a:r>
              <a:rPr lang="nl-NL" sz="1200" b="0" i="0" kern="1200" dirty="0">
                <a:solidFill>
                  <a:schemeClr val="tx1"/>
                </a:solidFill>
                <a:effectLst/>
                <a:latin typeface="+mn-lt"/>
                <a:ea typeface="+mn-ea"/>
                <a:cs typeface="+mn-cs"/>
              </a:rPr>
              <a:t>Integratie met andere systemen: De software-oplossing kan worden geconfigureerd om te integreren met andere systemen die u al gebruikt binnen uw bedrijf, zoals een CRM-systeem of een factureringssysteem. </a:t>
            </a:r>
          </a:p>
          <a:p>
            <a:endParaRPr lang="en-US" dirty="0"/>
          </a:p>
        </p:txBody>
      </p:sp>
      <p:sp>
        <p:nvSpPr>
          <p:cNvPr id="4" name="Slide Number Placeholder 3"/>
          <p:cNvSpPr>
            <a:spLocks noGrp="1"/>
          </p:cNvSpPr>
          <p:nvPr>
            <p:ph type="sldNum" sz="quarter" idx="10"/>
          </p:nvPr>
        </p:nvSpPr>
        <p:spPr/>
        <p:txBody>
          <a:bodyPr/>
          <a:lstStyle/>
          <a:p>
            <a:fld id="{22652BA1-C0CB-4DE8-9539-5228E836BB28}" type="slidenum">
              <a:rPr lang="en-US" smtClean="0"/>
              <a:t>7</a:t>
            </a:fld>
            <a:endParaRPr lang="en-US"/>
          </a:p>
        </p:txBody>
      </p:sp>
    </p:spTree>
    <p:extLst>
      <p:ext uri="{BB962C8B-B14F-4D97-AF65-F5344CB8AC3E}">
        <p14:creationId xmlns:p14="http://schemas.microsoft.com/office/powerpoint/2010/main" val="314231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nl-NL" sz="1200" b="0" i="0" kern="1200" dirty="0">
                <a:solidFill>
                  <a:schemeClr val="tx1"/>
                </a:solidFill>
                <a:effectLst/>
                <a:latin typeface="+mn-lt"/>
                <a:ea typeface="+mn-ea"/>
                <a:cs typeface="+mn-cs"/>
              </a:rPr>
              <a:t>Ian</a:t>
            </a:r>
          </a:p>
          <a:p>
            <a:pPr rtl="0" fontAlgn="base"/>
            <a:r>
              <a:rPr lang="nl-NL" sz="1200" b="0" i="0" kern="1200" dirty="0">
                <a:solidFill>
                  <a:schemeClr val="tx1"/>
                </a:solidFill>
                <a:effectLst/>
                <a:latin typeface="+mn-lt"/>
                <a:ea typeface="+mn-ea"/>
                <a:cs typeface="+mn-cs"/>
              </a:rPr>
              <a:t>Voor de projectmethode gebruiken we Scrum. Scrum is de ideale projectmethode voor dit project wegens de volgende criteria: </a:t>
            </a:r>
          </a:p>
          <a:p>
            <a:pPr rtl="0" fontAlgn="base"/>
            <a:r>
              <a:rPr lang="nl-NL" sz="1200" b="0" i="0" kern="1200" dirty="0">
                <a:solidFill>
                  <a:schemeClr val="tx1"/>
                </a:solidFill>
                <a:effectLst/>
                <a:latin typeface="+mn-lt"/>
                <a:ea typeface="+mn-ea"/>
                <a:cs typeface="+mn-cs"/>
              </a:rPr>
              <a:t> </a:t>
            </a:r>
          </a:p>
          <a:p>
            <a:pPr rtl="0" fontAlgn="base"/>
            <a:r>
              <a:rPr lang="nl-NL" sz="1200" b="0" i="0" kern="1200" dirty="0">
                <a:solidFill>
                  <a:schemeClr val="tx1"/>
                </a:solidFill>
                <a:effectLst/>
                <a:latin typeface="+mn-lt"/>
                <a:ea typeface="+mn-ea"/>
                <a:cs typeface="+mn-cs"/>
              </a:rPr>
              <a:t>+ De taken zijn opgedeeld in kleinere taken en daardoor makkelijker om deze tot een goed einden te laten komen </a:t>
            </a:r>
          </a:p>
          <a:p>
            <a:pPr rtl="0" fontAlgn="base"/>
            <a:r>
              <a:rPr lang="nl-NL" sz="1200" b="0" i="0" kern="1200" dirty="0">
                <a:solidFill>
                  <a:schemeClr val="tx1"/>
                </a:solidFill>
                <a:effectLst/>
                <a:latin typeface="+mn-lt"/>
                <a:ea typeface="+mn-ea"/>
                <a:cs typeface="+mn-cs"/>
              </a:rPr>
              <a:t>+ Je werkt eerst aan de belangrijkste taken  </a:t>
            </a:r>
          </a:p>
          <a:p>
            <a:pPr rtl="0" fontAlgn="base"/>
            <a:r>
              <a:rPr lang="nl-NL" sz="1200" b="0" i="0" kern="1200" dirty="0">
                <a:solidFill>
                  <a:schemeClr val="tx1"/>
                </a:solidFill>
                <a:effectLst/>
                <a:latin typeface="+mn-lt"/>
                <a:ea typeface="+mn-ea"/>
                <a:cs typeface="+mn-cs"/>
              </a:rPr>
              <a:t>+ Scrum zorgt ook dat we het product sneller aan de klant kunnen voorstellen </a:t>
            </a:r>
          </a:p>
          <a:p>
            <a:pPr rtl="0" fontAlgn="base"/>
            <a:r>
              <a:rPr lang="nl-NL" sz="1200" b="0" i="0" kern="1200" dirty="0">
                <a:solidFill>
                  <a:schemeClr val="tx1"/>
                </a:solidFill>
                <a:effectLst/>
                <a:latin typeface="+mn-lt"/>
                <a:ea typeface="+mn-ea"/>
                <a:cs typeface="+mn-cs"/>
              </a:rPr>
              <a:t>+ We werken nauw samen met de klant om</a:t>
            </a:r>
            <a:r>
              <a:rPr lang="nl-NL" sz="1200" b="0" i="0" kern="1200" baseline="0" dirty="0">
                <a:solidFill>
                  <a:schemeClr val="tx1"/>
                </a:solidFill>
                <a:effectLst/>
                <a:latin typeface="+mn-lt"/>
                <a:ea typeface="+mn-ea"/>
                <a:cs typeface="+mn-cs"/>
              </a:rPr>
              <a:t> een goede opvolging van het product te kunnen garanderen</a:t>
            </a:r>
            <a:endParaRPr lang="nl-NL" sz="1200" b="0" i="0" kern="1200" dirty="0">
              <a:solidFill>
                <a:schemeClr val="tx1"/>
              </a:solidFill>
              <a:effectLst/>
              <a:latin typeface="+mn-lt"/>
              <a:ea typeface="+mn-ea"/>
              <a:cs typeface="+mn-cs"/>
            </a:endParaRPr>
          </a:p>
          <a:p>
            <a:pPr rtl="0" fontAlgn="base"/>
            <a:r>
              <a:rPr lang="nl-NL" sz="1200" b="0" i="0" kern="1200" dirty="0">
                <a:solidFill>
                  <a:schemeClr val="tx1"/>
                </a:solidFill>
                <a:effectLst/>
                <a:latin typeface="+mn-lt"/>
                <a:ea typeface="+mn-ea"/>
                <a:cs typeface="+mn-cs"/>
              </a:rPr>
              <a:t>Bij deze projectmethode komen natuurlijk ook een paar negatieve punten. </a:t>
            </a:r>
          </a:p>
          <a:p>
            <a:pPr rtl="0" fontAlgn="base"/>
            <a:r>
              <a:rPr lang="nl-NL" sz="1200" b="0" i="0" kern="1200" dirty="0">
                <a:solidFill>
                  <a:schemeClr val="tx1"/>
                </a:solidFill>
                <a:effectLst/>
                <a:latin typeface="+mn-lt"/>
                <a:ea typeface="+mn-ea"/>
                <a:cs typeface="+mn-cs"/>
              </a:rPr>
              <a:t>- Veel verantwoordelijkheid voor een persoon </a:t>
            </a:r>
          </a:p>
          <a:p>
            <a:pPr rtl="0" fontAlgn="base"/>
            <a:r>
              <a:rPr lang="nl-NL" sz="1200" b="0" i="0" kern="1200" dirty="0">
                <a:solidFill>
                  <a:schemeClr val="tx1"/>
                </a:solidFill>
                <a:effectLst/>
                <a:latin typeface="+mn-lt"/>
                <a:ea typeface="+mn-ea"/>
                <a:cs typeface="+mn-cs"/>
              </a:rPr>
              <a:t>- Een zeer strikte deadline wat kan lijden naar veel werkstress </a:t>
            </a:r>
          </a:p>
          <a:p>
            <a:endParaRPr lang="en-US" dirty="0"/>
          </a:p>
        </p:txBody>
      </p:sp>
      <p:sp>
        <p:nvSpPr>
          <p:cNvPr id="4" name="Slide Number Placeholder 3"/>
          <p:cNvSpPr>
            <a:spLocks noGrp="1"/>
          </p:cNvSpPr>
          <p:nvPr>
            <p:ph type="sldNum" sz="quarter" idx="10"/>
          </p:nvPr>
        </p:nvSpPr>
        <p:spPr/>
        <p:txBody>
          <a:bodyPr/>
          <a:lstStyle/>
          <a:p>
            <a:fld id="{22652BA1-C0CB-4DE8-9539-5228E836BB28}" type="slidenum">
              <a:rPr lang="en-US" smtClean="0"/>
              <a:t>8</a:t>
            </a:fld>
            <a:endParaRPr lang="en-US"/>
          </a:p>
        </p:txBody>
      </p:sp>
    </p:spTree>
    <p:extLst>
      <p:ext uri="{BB962C8B-B14F-4D97-AF65-F5344CB8AC3E}">
        <p14:creationId xmlns:p14="http://schemas.microsoft.com/office/powerpoint/2010/main" val="157817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nl-NL" sz="1200" b="0" i="0" kern="1200" dirty="0">
                <a:solidFill>
                  <a:schemeClr val="tx1"/>
                </a:solidFill>
                <a:effectLst/>
                <a:latin typeface="+mn-lt"/>
                <a:ea typeface="+mn-ea"/>
                <a:cs typeface="+mn-cs"/>
              </a:rPr>
              <a:t>Ian</a:t>
            </a:r>
          </a:p>
          <a:p>
            <a:pPr rtl="0" fontAlgn="base"/>
            <a:r>
              <a:rPr lang="nl-NL" sz="1200" b="0" i="0" kern="1200" dirty="0">
                <a:solidFill>
                  <a:schemeClr val="tx1"/>
                </a:solidFill>
                <a:effectLst/>
                <a:latin typeface="+mn-lt"/>
                <a:ea typeface="+mn-ea"/>
                <a:cs typeface="+mn-cs"/>
              </a:rPr>
              <a:t>We willen namelijk zoveel mogelijk zelf doen zodat we ook hierdoor zoveel mogelijk support kunnen bieden bij problemen. </a:t>
            </a:r>
          </a:p>
          <a:p>
            <a:pPr rtl="0" fontAlgn="base"/>
            <a:r>
              <a:rPr lang="nl-NL" sz="1200" b="0" i="0" kern="1200" dirty="0">
                <a:solidFill>
                  <a:schemeClr val="tx1"/>
                </a:solidFill>
                <a:effectLst/>
                <a:latin typeface="+mn-lt"/>
                <a:ea typeface="+mn-ea"/>
                <a:cs typeface="+mn-cs"/>
              </a:rPr>
              <a:t>We zullen een combinatie pakket gebruiken om kosten te beperken, de software die we gebruiken is daarom gratis maar de servers en installatie zullen gedaan worden door een buiten-firma.  </a:t>
            </a:r>
          </a:p>
          <a:p>
            <a:pPr rtl="0" fontAlgn="base"/>
            <a:r>
              <a:rPr lang="nl-NL" sz="1200" b="0" i="0" kern="1200" dirty="0">
                <a:solidFill>
                  <a:schemeClr val="tx1"/>
                </a:solidFill>
                <a:effectLst/>
                <a:latin typeface="+mn-lt"/>
                <a:ea typeface="+mn-ea"/>
                <a:cs typeface="+mn-cs"/>
              </a:rPr>
              <a:t>We kiezen voor de cloud servers omdat dit veel makkelijker is voor wat wij willen bereiken met dit project, een on-premise server zou later nog een optie kunnen worden aan de hand van de uitbreiding van het bedrijf. </a:t>
            </a:r>
          </a:p>
        </p:txBody>
      </p:sp>
      <p:sp>
        <p:nvSpPr>
          <p:cNvPr id="4" name="Slide Number Placeholder 3"/>
          <p:cNvSpPr>
            <a:spLocks noGrp="1"/>
          </p:cNvSpPr>
          <p:nvPr>
            <p:ph type="sldNum" sz="quarter" idx="10"/>
          </p:nvPr>
        </p:nvSpPr>
        <p:spPr/>
        <p:txBody>
          <a:bodyPr/>
          <a:lstStyle/>
          <a:p>
            <a:fld id="{22652BA1-C0CB-4DE8-9539-5228E836BB28}" type="slidenum">
              <a:rPr lang="en-US" smtClean="0"/>
              <a:t>9</a:t>
            </a:fld>
            <a:endParaRPr lang="en-US"/>
          </a:p>
        </p:txBody>
      </p:sp>
    </p:spTree>
    <p:extLst>
      <p:ext uri="{BB962C8B-B14F-4D97-AF65-F5344CB8AC3E}">
        <p14:creationId xmlns:p14="http://schemas.microsoft.com/office/powerpoint/2010/main" val="309141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nl-NL" sz="1200" b="0" i="0" kern="1200" dirty="0">
                <a:solidFill>
                  <a:schemeClr val="tx1"/>
                </a:solidFill>
                <a:effectLst/>
                <a:latin typeface="+mn-lt"/>
                <a:ea typeface="+mn-ea"/>
                <a:cs typeface="+mn-cs"/>
              </a:rPr>
              <a:t>Senne</a:t>
            </a:r>
          </a:p>
          <a:p>
            <a:pPr rtl="0" fontAlgn="base"/>
            <a:r>
              <a:rPr lang="nl-NL" sz="1200" b="0" i="0" kern="1200" dirty="0">
                <a:solidFill>
                  <a:schemeClr val="tx1"/>
                </a:solidFill>
                <a:effectLst/>
                <a:latin typeface="+mn-lt"/>
                <a:ea typeface="+mn-ea"/>
                <a:cs typeface="+mn-cs"/>
              </a:rPr>
              <a:t>1. Contact opnemen met Connecto (connecto.com) voor de bestelling te bespreken </a:t>
            </a:r>
            <a:br>
              <a:rPr lang="nl-NL" sz="1200" b="0" i="0" kern="1200" dirty="0">
                <a:solidFill>
                  <a:schemeClr val="tx1"/>
                </a:solidFill>
                <a:effectLst/>
                <a:latin typeface="+mn-lt"/>
                <a:ea typeface="+mn-ea"/>
                <a:cs typeface="+mn-cs"/>
              </a:rPr>
            </a:br>
            <a:r>
              <a:rPr lang="nl-NL" sz="1200" b="0" i="0" kern="1200" dirty="0">
                <a:solidFill>
                  <a:schemeClr val="tx1"/>
                </a:solidFill>
                <a:effectLst/>
                <a:latin typeface="+mn-lt"/>
                <a:ea typeface="+mn-ea"/>
                <a:cs typeface="+mn-cs"/>
              </a:rPr>
              <a:t>2. Bestelling plaatsen na overleg met team </a:t>
            </a:r>
            <a:br>
              <a:rPr lang="nl-NL" sz="1200" b="0" i="0" kern="1200" dirty="0">
                <a:solidFill>
                  <a:schemeClr val="tx1"/>
                </a:solidFill>
                <a:effectLst/>
                <a:latin typeface="+mn-lt"/>
                <a:ea typeface="+mn-ea"/>
                <a:cs typeface="+mn-cs"/>
              </a:rPr>
            </a:br>
            <a:r>
              <a:rPr lang="nl-NL" sz="1200" b="0" i="0" kern="1200" dirty="0">
                <a:solidFill>
                  <a:schemeClr val="tx1"/>
                </a:solidFill>
                <a:effectLst/>
                <a:latin typeface="+mn-lt"/>
                <a:ea typeface="+mn-ea"/>
                <a:cs typeface="+mn-cs"/>
              </a:rPr>
              <a:t>3. Levering kiosk</a:t>
            </a:r>
          </a:p>
        </p:txBody>
      </p:sp>
      <p:sp>
        <p:nvSpPr>
          <p:cNvPr id="4" name="Slide Number Placeholder 3"/>
          <p:cNvSpPr>
            <a:spLocks noGrp="1"/>
          </p:cNvSpPr>
          <p:nvPr>
            <p:ph type="sldNum" sz="quarter" idx="10"/>
          </p:nvPr>
        </p:nvSpPr>
        <p:spPr/>
        <p:txBody>
          <a:bodyPr/>
          <a:lstStyle/>
          <a:p>
            <a:fld id="{22652BA1-C0CB-4DE8-9539-5228E836BB28}" type="slidenum">
              <a:rPr lang="en-US" smtClean="0"/>
              <a:t>10</a:t>
            </a:fld>
            <a:endParaRPr lang="en-US"/>
          </a:p>
        </p:txBody>
      </p:sp>
    </p:spTree>
    <p:extLst>
      <p:ext uri="{BB962C8B-B14F-4D97-AF65-F5344CB8AC3E}">
        <p14:creationId xmlns:p14="http://schemas.microsoft.com/office/powerpoint/2010/main" val="206581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300406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8D325B-0228-49A2-9C80-972C56C849D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423206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61489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63516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167855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2485227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77517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45492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397251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248165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8D325B-0228-49A2-9C80-972C56C849D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4100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D325B-0228-49A2-9C80-972C56C849D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304434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D325B-0228-49A2-9C80-972C56C849D9}"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391044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D325B-0228-49A2-9C80-972C56C849D9}"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198108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D325B-0228-49A2-9C80-972C56C849D9}"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91109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8D325B-0228-49A2-9C80-972C56C849D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416871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918D325B-0228-49A2-9C80-972C56C849D9}" type="datetimeFigureOut">
              <a:rPr lang="en-US" smtClean="0"/>
              <a:t>5/23/2023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4BE049B-1854-4B38-A0E6-63DAD71201E4}" type="slidenum">
              <a:rPr lang="en-US" smtClean="0"/>
              <a:t>‹#›</a:t>
            </a:fld>
            <a:endParaRPr lang="en-US"/>
          </a:p>
        </p:txBody>
      </p:sp>
    </p:spTree>
    <p:extLst>
      <p:ext uri="{BB962C8B-B14F-4D97-AF65-F5344CB8AC3E}">
        <p14:creationId xmlns:p14="http://schemas.microsoft.com/office/powerpoint/2010/main" val="189241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18D325B-0228-49A2-9C80-972C56C849D9}" type="datetimeFigureOut">
              <a:rPr lang="en-US" smtClean="0"/>
              <a:t>5/23/2023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4BE049B-1854-4B38-A0E6-63DAD71201E4}" type="slidenum">
              <a:rPr lang="en-US" smtClean="0"/>
              <a:t>‹#›</a:t>
            </a:fld>
            <a:endParaRPr lang="en-US"/>
          </a:p>
        </p:txBody>
      </p:sp>
    </p:spTree>
    <p:extLst>
      <p:ext uri="{BB962C8B-B14F-4D97-AF65-F5344CB8AC3E}">
        <p14:creationId xmlns:p14="http://schemas.microsoft.com/office/powerpoint/2010/main" val="23796628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4286" y="5103035"/>
            <a:ext cx="9144000" cy="1655762"/>
          </a:xfrm>
        </p:spPr>
        <p:txBody>
          <a:bodyPr>
            <a:normAutofit lnSpcReduction="10000"/>
          </a:bodyPr>
          <a:lstStyle/>
          <a:p>
            <a:pPr algn="l"/>
            <a:r>
              <a:rPr lang="en-US" sz="4400" dirty="0"/>
              <a:t>Automated Check in for Drivers</a:t>
            </a:r>
          </a:p>
          <a:p>
            <a:pPr algn="l"/>
            <a:endParaRPr lang="en-US" sz="1300" dirty="0"/>
          </a:p>
          <a:p>
            <a:pPr algn="l"/>
            <a:endParaRPr lang="en-US" sz="1300" dirty="0"/>
          </a:p>
          <a:p>
            <a:pPr algn="l"/>
            <a:r>
              <a:rPr lang="en-US" sz="1300" dirty="0"/>
              <a:t>By Dario </a:t>
            </a:r>
            <a:r>
              <a:rPr lang="en-US" sz="1300" dirty="0" err="1"/>
              <a:t>Busia</a:t>
            </a:r>
            <a:r>
              <a:rPr lang="en-US" sz="1300" dirty="0"/>
              <a:t>, Ian Stevens, Jasper Orens, </a:t>
            </a:r>
            <a:r>
              <a:rPr lang="en-US" sz="1300" dirty="0" err="1"/>
              <a:t>Senne</a:t>
            </a:r>
            <a:r>
              <a:rPr lang="en-US" sz="1300" dirty="0"/>
              <a:t> </a:t>
            </a:r>
            <a:r>
              <a:rPr lang="en-US" sz="1300" dirty="0" err="1"/>
              <a:t>Geurts</a:t>
            </a:r>
            <a:endParaRPr lang="en-US" sz="13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526"/>
            <a:ext cx="12192000" cy="45381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853" y="63213"/>
            <a:ext cx="3632147" cy="6896059"/>
          </a:xfrm>
          <a:prstGeom prst="rect">
            <a:avLst/>
          </a:prstGeom>
        </p:spPr>
      </p:pic>
    </p:spTree>
    <p:extLst>
      <p:ext uri="{BB962C8B-B14F-4D97-AF65-F5344CB8AC3E}">
        <p14:creationId xmlns:p14="http://schemas.microsoft.com/office/powerpoint/2010/main" val="192119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1. </a:t>
            </a:r>
            <a:r>
              <a:rPr lang="en-US" dirty="0" err="1"/>
              <a:t>Ontwerp</a:t>
            </a:r>
            <a:r>
              <a:rPr lang="en-US" dirty="0"/>
              <a:t> kiosk, </a:t>
            </a:r>
            <a:r>
              <a:rPr lang="en-US" dirty="0" err="1"/>
              <a:t>aankoop</a:t>
            </a:r>
            <a:r>
              <a:rPr lang="en-US" dirty="0"/>
              <a:t> </a:t>
            </a:r>
            <a:r>
              <a:rPr lang="en-US" dirty="0" err="1"/>
              <a:t>en</a:t>
            </a:r>
            <a:r>
              <a:rPr lang="en-US" dirty="0"/>
              <a:t> levering</a:t>
            </a:r>
          </a:p>
        </p:txBody>
      </p:sp>
      <p:sp>
        <p:nvSpPr>
          <p:cNvPr id="6" name="Content Placeholder 2"/>
          <p:cNvSpPr>
            <a:spLocks noGrp="1"/>
          </p:cNvSpPr>
          <p:nvPr>
            <p:ph idx="1"/>
          </p:nvPr>
        </p:nvSpPr>
        <p:spPr>
          <a:xfrm>
            <a:off x="1072401" y="5699760"/>
            <a:ext cx="9905998" cy="1066226"/>
          </a:xfrm>
        </p:spPr>
        <p:txBody>
          <a:bodyPr>
            <a:normAutofit/>
          </a:bodyPr>
          <a:lstStyle/>
          <a:p>
            <a:r>
              <a:rPr lang="en-US" dirty="0"/>
              <a:t>2 </a:t>
            </a:r>
            <a:r>
              <a:rPr lang="en-US" dirty="0" err="1"/>
              <a:t>weken</a:t>
            </a:r>
            <a:r>
              <a:rPr lang="en-US" dirty="0"/>
              <a:t> </a:t>
            </a:r>
            <a:r>
              <a:rPr lang="en-US" dirty="0" err="1"/>
              <a:t>duur</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000" y="1483360"/>
            <a:ext cx="3017520" cy="30175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653" y="1483360"/>
            <a:ext cx="3017520" cy="30175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0347" y="1483360"/>
            <a:ext cx="4551012" cy="3017519"/>
          </a:xfrm>
          <a:prstGeom prst="rect">
            <a:avLst/>
          </a:prstGeom>
        </p:spPr>
      </p:pic>
    </p:spTree>
    <p:extLst>
      <p:ext uri="{BB962C8B-B14F-4D97-AF65-F5344CB8AC3E}">
        <p14:creationId xmlns:p14="http://schemas.microsoft.com/office/powerpoint/2010/main" val="900802274"/>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2. </a:t>
            </a:r>
            <a:r>
              <a:rPr lang="en-US" dirty="0" err="1"/>
              <a:t>Ontwikkeling</a:t>
            </a:r>
            <a:r>
              <a:rPr lang="en-US" dirty="0"/>
              <a:t> software</a:t>
            </a:r>
          </a:p>
        </p:txBody>
      </p:sp>
      <p:sp>
        <p:nvSpPr>
          <p:cNvPr id="6" name="Content Placeholder 2"/>
          <p:cNvSpPr>
            <a:spLocks noGrp="1"/>
          </p:cNvSpPr>
          <p:nvPr>
            <p:ph idx="1"/>
          </p:nvPr>
        </p:nvSpPr>
        <p:spPr>
          <a:xfrm>
            <a:off x="1072401" y="5699760"/>
            <a:ext cx="9905998" cy="1066226"/>
          </a:xfrm>
        </p:spPr>
        <p:txBody>
          <a:bodyPr>
            <a:normAutofit/>
          </a:bodyPr>
          <a:lstStyle/>
          <a:p>
            <a:r>
              <a:rPr lang="en-US" dirty="0"/>
              <a:t>16 </a:t>
            </a:r>
            <a:r>
              <a:rPr lang="en-US" dirty="0" err="1"/>
              <a:t>weken</a:t>
            </a:r>
            <a:r>
              <a:rPr lang="en-US" dirty="0"/>
              <a:t> </a:t>
            </a:r>
            <a:r>
              <a:rPr lang="en-US" dirty="0" err="1"/>
              <a:t>duur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676" y="795247"/>
            <a:ext cx="6935471" cy="3883863"/>
          </a:xfrm>
          <a:prstGeom prst="rect">
            <a:avLst/>
          </a:prstGeom>
        </p:spPr>
      </p:pic>
    </p:spTree>
    <p:extLst>
      <p:ext uri="{BB962C8B-B14F-4D97-AF65-F5344CB8AC3E}">
        <p14:creationId xmlns:p14="http://schemas.microsoft.com/office/powerpoint/2010/main" val="946488645"/>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3. </a:t>
            </a:r>
            <a:r>
              <a:rPr lang="en-US" dirty="0" err="1"/>
              <a:t>Installatie</a:t>
            </a:r>
            <a:r>
              <a:rPr lang="en-US" dirty="0"/>
              <a:t> van de kiosk</a:t>
            </a:r>
          </a:p>
        </p:txBody>
      </p:sp>
      <p:sp>
        <p:nvSpPr>
          <p:cNvPr id="6" name="Content Placeholder 2"/>
          <p:cNvSpPr>
            <a:spLocks noGrp="1"/>
          </p:cNvSpPr>
          <p:nvPr>
            <p:ph idx="1"/>
          </p:nvPr>
        </p:nvSpPr>
        <p:spPr>
          <a:xfrm>
            <a:off x="1072401" y="5699760"/>
            <a:ext cx="9905998" cy="1066226"/>
          </a:xfrm>
        </p:spPr>
        <p:txBody>
          <a:bodyPr>
            <a:normAutofit/>
          </a:bodyPr>
          <a:lstStyle/>
          <a:p>
            <a:r>
              <a:rPr lang="en-US" dirty="0"/>
              <a:t>1 week </a:t>
            </a:r>
            <a:r>
              <a:rPr lang="en-US" dirty="0" err="1"/>
              <a:t>duur</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051" y="831389"/>
            <a:ext cx="5768697" cy="3847721"/>
          </a:xfrm>
          <a:prstGeom prst="rect">
            <a:avLst/>
          </a:prstGeom>
        </p:spPr>
      </p:pic>
    </p:spTree>
    <p:extLst>
      <p:ext uri="{BB962C8B-B14F-4D97-AF65-F5344CB8AC3E}">
        <p14:creationId xmlns:p14="http://schemas.microsoft.com/office/powerpoint/2010/main" val="3503022853"/>
      </p:ext>
    </p:extLst>
  </p:cSld>
  <p:clrMapOvr>
    <a:masterClrMapping/>
  </p:clrMapOvr>
  <p:transition spd="slow">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4. </a:t>
            </a:r>
            <a:r>
              <a:rPr lang="en-US" dirty="0" err="1"/>
              <a:t>Testen</a:t>
            </a:r>
            <a:r>
              <a:rPr lang="en-US" dirty="0"/>
              <a:t> van de kiosk</a:t>
            </a:r>
          </a:p>
        </p:txBody>
      </p:sp>
      <p:sp>
        <p:nvSpPr>
          <p:cNvPr id="6" name="Content Placeholder 2"/>
          <p:cNvSpPr>
            <a:spLocks noGrp="1"/>
          </p:cNvSpPr>
          <p:nvPr>
            <p:ph idx="1"/>
          </p:nvPr>
        </p:nvSpPr>
        <p:spPr>
          <a:xfrm>
            <a:off x="1072401" y="5699760"/>
            <a:ext cx="9905998" cy="1066226"/>
          </a:xfrm>
        </p:spPr>
        <p:txBody>
          <a:bodyPr>
            <a:normAutofit/>
          </a:bodyPr>
          <a:lstStyle/>
          <a:p>
            <a:r>
              <a:rPr lang="en-US" dirty="0"/>
              <a:t>2 </a:t>
            </a:r>
            <a:r>
              <a:rPr lang="en-US" dirty="0" err="1"/>
              <a:t>weken</a:t>
            </a:r>
            <a:r>
              <a:rPr lang="en-US" dirty="0"/>
              <a:t> </a:t>
            </a:r>
            <a:r>
              <a:rPr lang="en-US" dirty="0" err="1"/>
              <a:t>duur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450" y="825685"/>
            <a:ext cx="5137900" cy="3853425"/>
          </a:xfrm>
          <a:prstGeom prst="rect">
            <a:avLst/>
          </a:prstGeom>
        </p:spPr>
      </p:pic>
    </p:spTree>
    <p:extLst>
      <p:ext uri="{BB962C8B-B14F-4D97-AF65-F5344CB8AC3E}">
        <p14:creationId xmlns:p14="http://schemas.microsoft.com/office/powerpoint/2010/main" val="330453504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5. </a:t>
            </a:r>
            <a:r>
              <a:rPr lang="en-US" dirty="0" err="1"/>
              <a:t>Opleiding</a:t>
            </a:r>
            <a:r>
              <a:rPr lang="en-US" dirty="0"/>
              <a:t> </a:t>
            </a:r>
            <a:r>
              <a:rPr lang="en-US" dirty="0" err="1"/>
              <a:t>personeel</a:t>
            </a:r>
            <a:r>
              <a:rPr lang="en-US" dirty="0"/>
              <a:t> </a:t>
            </a:r>
            <a:r>
              <a:rPr lang="en-US" dirty="0" err="1"/>
              <a:t>en</a:t>
            </a:r>
            <a:r>
              <a:rPr lang="en-US" dirty="0"/>
              <a:t> </a:t>
            </a:r>
            <a:r>
              <a:rPr lang="en-US" dirty="0" err="1"/>
              <a:t>opstellen</a:t>
            </a:r>
            <a:r>
              <a:rPr lang="en-US" dirty="0"/>
              <a:t> </a:t>
            </a:r>
            <a:r>
              <a:rPr lang="en-US" dirty="0" err="1"/>
              <a:t>handleiding</a:t>
            </a:r>
            <a:endParaRPr lang="en-US" dirty="0"/>
          </a:p>
        </p:txBody>
      </p:sp>
      <p:sp>
        <p:nvSpPr>
          <p:cNvPr id="6" name="Content Placeholder 2"/>
          <p:cNvSpPr>
            <a:spLocks noGrp="1"/>
          </p:cNvSpPr>
          <p:nvPr>
            <p:ph idx="1"/>
          </p:nvPr>
        </p:nvSpPr>
        <p:spPr>
          <a:xfrm>
            <a:off x="1072401" y="5699760"/>
            <a:ext cx="9905998" cy="1066226"/>
          </a:xfrm>
        </p:spPr>
        <p:txBody>
          <a:bodyPr>
            <a:normAutofit/>
          </a:bodyPr>
          <a:lstStyle/>
          <a:p>
            <a:r>
              <a:rPr lang="en-US" dirty="0"/>
              <a:t>1 week </a:t>
            </a:r>
            <a:r>
              <a:rPr lang="en-US" dirty="0" err="1"/>
              <a:t>duur</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150" y="1200754"/>
            <a:ext cx="4762500" cy="3171825"/>
          </a:xfrm>
          <a:prstGeom prst="rect">
            <a:avLst/>
          </a:prstGeom>
        </p:spPr>
      </p:pic>
    </p:spTree>
    <p:extLst>
      <p:ext uri="{BB962C8B-B14F-4D97-AF65-F5344CB8AC3E}">
        <p14:creationId xmlns:p14="http://schemas.microsoft.com/office/powerpoint/2010/main" val="193203943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a:t>
            </a:r>
          </a:p>
        </p:txBody>
      </p:sp>
      <p:sp>
        <p:nvSpPr>
          <p:cNvPr id="5" name="Title 1"/>
          <p:cNvSpPr txBox="1">
            <a:spLocks/>
          </p:cNvSpPr>
          <p:nvPr/>
        </p:nvSpPr>
        <p:spPr>
          <a:xfrm>
            <a:off x="1141413" y="4857342"/>
            <a:ext cx="9905998" cy="485955"/>
          </a:xfrm>
          <a:prstGeom prst="rect">
            <a:avLst/>
          </a:prstGeom>
        </p:spPr>
        <p:txBody>
          <a:bodyPr vert="horz" lIns="91440" tIns="45720" rIns="91440" bIns="45720" rtlCol="0" anchor="ctr">
            <a:normAutofit fontScale="900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6. </a:t>
            </a:r>
            <a:r>
              <a:rPr lang="en-US" dirty="0" err="1"/>
              <a:t>opstellen</a:t>
            </a:r>
            <a:r>
              <a:rPr lang="en-US" dirty="0"/>
              <a:t> </a:t>
            </a:r>
            <a:r>
              <a:rPr lang="en-US" dirty="0" err="1"/>
              <a:t>handleiding</a:t>
            </a:r>
            <a:r>
              <a:rPr lang="en-US" dirty="0"/>
              <a:t> chauffeurs</a:t>
            </a:r>
          </a:p>
        </p:txBody>
      </p:sp>
      <p:sp>
        <p:nvSpPr>
          <p:cNvPr id="6" name="Content Placeholder 2"/>
          <p:cNvSpPr>
            <a:spLocks noGrp="1"/>
          </p:cNvSpPr>
          <p:nvPr>
            <p:ph idx="1"/>
          </p:nvPr>
        </p:nvSpPr>
        <p:spPr>
          <a:xfrm>
            <a:off x="1072401" y="5699760"/>
            <a:ext cx="9905998" cy="1066226"/>
          </a:xfrm>
        </p:spPr>
        <p:txBody>
          <a:bodyPr>
            <a:normAutofit/>
          </a:bodyPr>
          <a:lstStyle/>
          <a:p>
            <a:r>
              <a:rPr lang="en-US" dirty="0"/>
              <a:t>2 </a:t>
            </a:r>
            <a:r>
              <a:rPr lang="en-US" dirty="0" err="1"/>
              <a:t>dagen</a:t>
            </a:r>
            <a:r>
              <a:rPr lang="en-US" dirty="0"/>
              <a:t> </a:t>
            </a:r>
            <a:r>
              <a:rPr lang="en-US" dirty="0" err="1"/>
              <a:t>duur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744" y="1201150"/>
            <a:ext cx="4761906" cy="3171429"/>
          </a:xfrm>
          <a:prstGeom prst="rect">
            <a:avLst/>
          </a:prstGeom>
        </p:spPr>
      </p:pic>
    </p:spTree>
    <p:extLst>
      <p:ext uri="{BB962C8B-B14F-4D97-AF65-F5344CB8AC3E}">
        <p14:creationId xmlns:p14="http://schemas.microsoft.com/office/powerpoint/2010/main" val="39264114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 </a:t>
            </a:r>
            <a:r>
              <a:rPr lang="en-US" dirty="0" err="1"/>
              <a:t>mijlpalen</a:t>
            </a:r>
            <a:endParaRPr lang="en-US" dirty="0"/>
          </a:p>
        </p:txBody>
      </p:sp>
      <p:sp>
        <p:nvSpPr>
          <p:cNvPr id="6" name="Content Placeholder 2"/>
          <p:cNvSpPr>
            <a:spLocks noGrp="1"/>
          </p:cNvSpPr>
          <p:nvPr>
            <p:ph idx="1"/>
          </p:nvPr>
        </p:nvSpPr>
        <p:spPr>
          <a:xfrm>
            <a:off x="1072401" y="1127760"/>
            <a:ext cx="9905998" cy="5638226"/>
          </a:xfrm>
        </p:spPr>
        <p:txBody>
          <a:bodyPr>
            <a:normAutofit/>
          </a:bodyPr>
          <a:lstStyle/>
          <a:p>
            <a:pPr fontAlgn="base"/>
            <a:r>
              <a:rPr lang="nl-NL" dirty="0">
                <a:effectLst/>
              </a:rPr>
              <a:t>Ontwerp van de kiosk en apparatuur is afgerond </a:t>
            </a:r>
          </a:p>
          <a:p>
            <a:pPr fontAlgn="base"/>
            <a:r>
              <a:rPr lang="nl-NL" dirty="0">
                <a:effectLst/>
              </a:rPr>
              <a:t>Software en kiosk design zijn ontwikkeld </a:t>
            </a:r>
          </a:p>
          <a:p>
            <a:pPr fontAlgn="base"/>
            <a:r>
              <a:rPr lang="nl-NL" dirty="0">
                <a:effectLst/>
              </a:rPr>
              <a:t>Kiosk is geïnstalleerd en operationeel </a:t>
            </a:r>
          </a:p>
          <a:p>
            <a:pPr fontAlgn="base"/>
            <a:r>
              <a:rPr lang="nl-NL" dirty="0">
                <a:effectLst/>
              </a:rPr>
              <a:t>Kiosk en software zijn getest en goedgekeurd </a:t>
            </a:r>
          </a:p>
          <a:p>
            <a:pPr fontAlgn="base"/>
            <a:r>
              <a:rPr lang="nl-NL" dirty="0">
                <a:effectLst/>
              </a:rPr>
              <a:t>Personeel is opgeleid en handleiding voor chauffeurs is opgesteld </a:t>
            </a:r>
          </a:p>
        </p:txBody>
      </p:sp>
    </p:spTree>
    <p:extLst>
      <p:ext uri="{BB962C8B-B14F-4D97-AF65-F5344CB8AC3E}">
        <p14:creationId xmlns:p14="http://schemas.microsoft.com/office/powerpoint/2010/main" val="2515129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5. planning: </a:t>
            </a:r>
            <a:r>
              <a:rPr lang="en-US" dirty="0" err="1"/>
              <a:t>mijlpalen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3841" y="1003814"/>
            <a:ext cx="6681142" cy="5386825"/>
          </a:xfrm>
          <a:prstGeom prst="rect">
            <a:avLst/>
          </a:prstGeom>
        </p:spPr>
      </p:pic>
    </p:spTree>
    <p:extLst>
      <p:ext uri="{BB962C8B-B14F-4D97-AF65-F5344CB8AC3E}">
        <p14:creationId xmlns:p14="http://schemas.microsoft.com/office/powerpoint/2010/main" val="31791386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6. </a:t>
            </a:r>
            <a:r>
              <a:rPr lang="en-US" dirty="0" err="1"/>
              <a:t>Kosten</a:t>
            </a:r>
            <a:r>
              <a:rPr lang="en-US" dirty="0"/>
              <a:t>/</a:t>
            </a:r>
            <a:r>
              <a:rPr lang="en-US" dirty="0" err="1"/>
              <a:t>baten</a:t>
            </a:r>
            <a:r>
              <a:rPr lang="en-US" dirty="0"/>
              <a:t> : </a:t>
            </a:r>
            <a:r>
              <a:rPr lang="en-US" dirty="0" err="1"/>
              <a:t>kosten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3894361"/>
              </p:ext>
            </p:extLst>
          </p:nvPr>
        </p:nvGraphicFramePr>
        <p:xfrm>
          <a:off x="457201" y="1345912"/>
          <a:ext cx="5506719" cy="4079528"/>
        </p:xfrm>
        <a:graphic>
          <a:graphicData uri="http://schemas.openxmlformats.org/drawingml/2006/table">
            <a:tbl>
              <a:tblPr/>
              <a:tblGrid>
                <a:gridCol w="2255932">
                  <a:extLst>
                    <a:ext uri="{9D8B030D-6E8A-4147-A177-3AD203B41FA5}">
                      <a16:colId xmlns:a16="http://schemas.microsoft.com/office/drawing/2014/main" val="2858979812"/>
                    </a:ext>
                  </a:extLst>
                </a:gridCol>
                <a:gridCol w="1177010">
                  <a:extLst>
                    <a:ext uri="{9D8B030D-6E8A-4147-A177-3AD203B41FA5}">
                      <a16:colId xmlns:a16="http://schemas.microsoft.com/office/drawing/2014/main" val="1030458555"/>
                    </a:ext>
                  </a:extLst>
                </a:gridCol>
                <a:gridCol w="784672">
                  <a:extLst>
                    <a:ext uri="{9D8B030D-6E8A-4147-A177-3AD203B41FA5}">
                      <a16:colId xmlns:a16="http://schemas.microsoft.com/office/drawing/2014/main" val="1856444755"/>
                    </a:ext>
                  </a:extLst>
                </a:gridCol>
                <a:gridCol w="1289105">
                  <a:extLst>
                    <a:ext uri="{9D8B030D-6E8A-4147-A177-3AD203B41FA5}">
                      <a16:colId xmlns:a16="http://schemas.microsoft.com/office/drawing/2014/main" val="1239042124"/>
                    </a:ext>
                  </a:extLst>
                </a:gridCol>
              </a:tblGrid>
              <a:tr h="293130">
                <a:tc>
                  <a:txBody>
                    <a:bodyPr/>
                    <a:lstStyle/>
                    <a:p>
                      <a:pPr fontAlgn="t"/>
                      <a:endParaRPr lang="en-US" sz="1000">
                        <a:effectLst/>
                      </a:endParaRPr>
                    </a:p>
                    <a:p>
                      <a:pPr algn="l" rtl="0" fontAlgn="base"/>
                      <a:r>
                        <a:rPr lang="en-US" sz="1000" b="1" i="0">
                          <a:solidFill>
                            <a:srgbClr val="FFFFFF"/>
                          </a:solidFill>
                          <a:effectLst/>
                          <a:latin typeface="Calibri" panose="020F0502020204030204" pitchFamily="34" charset="0"/>
                        </a:rPr>
                        <a:t>Item</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algn="ctr" fontAlgn="t"/>
                      <a:endParaRPr lang="en-US" sz="1000">
                        <a:effectLst/>
                      </a:endParaRPr>
                    </a:p>
                    <a:p>
                      <a:pPr algn="l" rtl="0" fontAlgn="base"/>
                      <a:r>
                        <a:rPr lang="en-US" sz="1000" b="1" i="0">
                          <a:solidFill>
                            <a:srgbClr val="FFFFFF"/>
                          </a:solidFill>
                          <a:effectLst/>
                          <a:latin typeface="Calibri" panose="020F0502020204030204" pitchFamily="34" charset="0"/>
                        </a:rPr>
                        <a:t>E.H Prijs</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algn="ctr" fontAlgn="t"/>
                      <a:endParaRPr lang="en-US" sz="1000">
                        <a:effectLst/>
                      </a:endParaRPr>
                    </a:p>
                    <a:p>
                      <a:pPr algn="l" rtl="0" fontAlgn="base"/>
                      <a:r>
                        <a:rPr lang="en-US" sz="1000" b="1" i="0">
                          <a:solidFill>
                            <a:srgbClr val="FFFFFF"/>
                          </a:solidFill>
                          <a:effectLst/>
                          <a:latin typeface="Calibri" panose="020F0502020204030204" pitchFamily="34" charset="0"/>
                        </a:rPr>
                        <a:t>Aantl.</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algn="ctr" fontAlgn="t"/>
                      <a:endParaRPr lang="en-US" sz="1000">
                        <a:effectLst/>
                      </a:endParaRPr>
                    </a:p>
                    <a:p>
                      <a:pPr algn="l" rtl="0" fontAlgn="base"/>
                      <a:r>
                        <a:rPr lang="en-US" sz="1000" b="1" i="0">
                          <a:solidFill>
                            <a:srgbClr val="FFFFFF"/>
                          </a:solidFill>
                          <a:effectLst/>
                          <a:latin typeface="Calibri" panose="020F0502020204030204" pitchFamily="34" charset="0"/>
                        </a:rPr>
                        <a:t>Tot.</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extLst>
                  <a:ext uri="{0D108BD9-81ED-4DB2-BD59-A6C34878D82A}">
                    <a16:rowId xmlns:a16="http://schemas.microsoft.com/office/drawing/2014/main" val="1409752246"/>
                  </a:ext>
                </a:extLst>
              </a:tr>
              <a:tr h="293130">
                <a:tc>
                  <a:txBody>
                    <a:bodyPr/>
                    <a:lstStyle/>
                    <a:p>
                      <a:pPr fontAlgn="t"/>
                      <a:endParaRPr lang="en-US" sz="1000">
                        <a:effectLst/>
                      </a:endParaRPr>
                    </a:p>
                    <a:p>
                      <a:pPr algn="l" rtl="0" fontAlgn="base"/>
                      <a:r>
                        <a:rPr lang="en-US" sz="1000" b="0" i="0">
                          <a:effectLst/>
                          <a:latin typeface="Calibri" panose="020F0502020204030204" pitchFamily="34" charset="0"/>
                        </a:rPr>
                        <a:t>Hardware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663899925"/>
                  </a:ext>
                </a:extLst>
              </a:tr>
              <a:tr h="293130">
                <a:tc>
                  <a:txBody>
                    <a:bodyPr/>
                    <a:lstStyle/>
                    <a:p>
                      <a:pPr fontAlgn="t"/>
                      <a:endParaRPr lang="en-US" sz="1000" dirty="0">
                        <a:solidFill>
                          <a:schemeClr val="bg1"/>
                        </a:solidFill>
                        <a:effectLst/>
                      </a:endParaRPr>
                    </a:p>
                    <a:p>
                      <a:pPr algn="l" rtl="0" fontAlgn="base"/>
                      <a:r>
                        <a:rPr lang="en-US" sz="1000" b="0" i="0" dirty="0" err="1">
                          <a:solidFill>
                            <a:schemeClr val="bg1"/>
                          </a:solidFill>
                          <a:effectLst/>
                          <a:latin typeface="Calibri" panose="020F0502020204030204" pitchFamily="34" charset="0"/>
                        </a:rPr>
                        <a:t>Een</a:t>
                      </a:r>
                      <a:r>
                        <a:rPr lang="en-US" sz="1000" b="0" i="0" dirty="0">
                          <a:solidFill>
                            <a:schemeClr val="bg1"/>
                          </a:solidFill>
                          <a:effectLst/>
                          <a:latin typeface="Calibri" panose="020F0502020204030204" pitchFamily="34" charset="0"/>
                        </a:rPr>
                        <a:t> kiosk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€ 4.000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€ 4.000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0870480"/>
                  </a:ext>
                </a:extLst>
              </a:tr>
              <a:tr h="293130">
                <a:tc>
                  <a:txBody>
                    <a:bodyPr/>
                    <a:lstStyle/>
                    <a:p>
                      <a:pPr fontAlgn="t"/>
                      <a:endParaRPr lang="en-US" sz="1000" dirty="0">
                        <a:solidFill>
                          <a:schemeClr val="bg1"/>
                        </a:solidFill>
                        <a:effectLst/>
                      </a:endParaRPr>
                    </a:p>
                    <a:p>
                      <a:pPr algn="l" rtl="0" fontAlgn="base"/>
                      <a:r>
                        <a:rPr lang="en-US" sz="1000" b="0" i="0" dirty="0" err="1">
                          <a:solidFill>
                            <a:schemeClr val="bg1"/>
                          </a:solidFill>
                          <a:effectLst/>
                          <a:latin typeface="Calibri" panose="020F0502020204030204" pitchFamily="34" charset="0"/>
                        </a:rPr>
                        <a:t>Stroomkabels</a:t>
                      </a:r>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€ 7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€7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102771546"/>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Netwerkkabels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€ 8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€8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678713410"/>
                  </a:ext>
                </a:extLst>
              </a:tr>
              <a:tr h="293130">
                <a:tc>
                  <a:txBody>
                    <a:bodyPr/>
                    <a:lstStyle/>
                    <a:p>
                      <a:pPr fontAlgn="t"/>
                      <a:endParaRPr lang="en-US" sz="1000">
                        <a:effectLst/>
                      </a:endParaRPr>
                    </a:p>
                    <a:p>
                      <a:pPr algn="l" rtl="0" fontAlgn="base"/>
                      <a:r>
                        <a:rPr lang="en-US" sz="1000" b="0" i="0">
                          <a:effectLst/>
                          <a:latin typeface="Calibri" panose="020F0502020204030204" pitchFamily="34" charset="0"/>
                        </a:rPr>
                        <a:t>Ontwikkelingskosten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18837847"/>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Softwareontwikkeling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€ 15.000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€ 15.000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30126960"/>
                  </a:ext>
                </a:extLst>
              </a:tr>
              <a:tr h="293130">
                <a:tc>
                  <a:txBody>
                    <a:bodyPr/>
                    <a:lstStyle/>
                    <a:p>
                      <a:pPr fontAlgn="t"/>
                      <a:endParaRPr lang="en-US" sz="1000">
                        <a:effectLst/>
                      </a:endParaRPr>
                    </a:p>
                    <a:p>
                      <a:pPr algn="l" rtl="0" fontAlgn="base"/>
                      <a:r>
                        <a:rPr lang="en-US" sz="1000" b="0" i="0">
                          <a:effectLst/>
                          <a:latin typeface="Calibri" panose="020F0502020204030204" pitchFamily="34" charset="0"/>
                        </a:rPr>
                        <a:t>Recurrente kosten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233016196"/>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Cloud server per jaar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€ 4.52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120m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€ 542,4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67014346"/>
                  </a:ext>
                </a:extLst>
              </a:tr>
              <a:tr h="293130">
                <a:tc>
                  <a:txBody>
                    <a:bodyPr/>
                    <a:lstStyle/>
                    <a:p>
                      <a:pPr fontAlgn="t"/>
                      <a:endParaRPr lang="en-US" sz="1000">
                        <a:effectLst/>
                      </a:endParaRPr>
                    </a:p>
                    <a:p>
                      <a:pPr algn="l" rtl="0" fontAlgn="base"/>
                      <a:r>
                        <a:rPr lang="en-US" sz="1000" b="0" i="0">
                          <a:effectLst/>
                          <a:latin typeface="Calibri" panose="020F0502020204030204" pitchFamily="34" charset="0"/>
                        </a:rPr>
                        <a:t>Installatiekosten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257515244"/>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Installeer kiosk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€ 135,09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€ 135.09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02880105"/>
                  </a:ext>
                </a:extLst>
              </a:tr>
              <a:tr h="480086">
                <a:tc>
                  <a:txBody>
                    <a:bodyPr/>
                    <a:lstStyle/>
                    <a:p>
                      <a:pPr fontAlgn="t"/>
                      <a:endParaRPr lang="en-US" sz="1000" dirty="0">
                        <a:solidFill>
                          <a:schemeClr val="bg1"/>
                        </a:solidFill>
                        <a:effectLst/>
                      </a:endParaRPr>
                    </a:p>
                    <a:p>
                      <a:pPr algn="l" rtl="0" fontAlgn="base"/>
                      <a:r>
                        <a:rPr lang="en-US" sz="1000" b="0" i="0" dirty="0" err="1">
                          <a:solidFill>
                            <a:schemeClr val="bg1"/>
                          </a:solidFill>
                          <a:effectLst/>
                          <a:latin typeface="Calibri" panose="020F0502020204030204" pitchFamily="34" charset="0"/>
                        </a:rPr>
                        <a:t>Installeer</a:t>
                      </a:r>
                      <a:r>
                        <a:rPr lang="en-US" sz="1000" b="0" i="0" dirty="0">
                          <a:solidFill>
                            <a:schemeClr val="bg1"/>
                          </a:solidFill>
                          <a:effectLst/>
                          <a:latin typeface="Calibri" panose="020F0502020204030204" pitchFamily="34" charset="0"/>
                        </a:rPr>
                        <a:t> software op </a:t>
                      </a:r>
                      <a:r>
                        <a:rPr lang="en-US" sz="1000" b="0" i="0" dirty="0" err="1">
                          <a:solidFill>
                            <a:schemeClr val="bg1"/>
                          </a:solidFill>
                          <a:effectLst/>
                          <a:latin typeface="Calibri" panose="020F0502020204030204" pitchFamily="34" charset="0"/>
                        </a:rPr>
                        <a:t>huidige</a:t>
                      </a:r>
                      <a:r>
                        <a:rPr lang="en-US" sz="1000" b="0" i="0" dirty="0">
                          <a:solidFill>
                            <a:schemeClr val="bg1"/>
                          </a:solidFill>
                          <a:effectLst/>
                          <a:latin typeface="Calibri" panose="020F0502020204030204" pitchFamily="34" charset="0"/>
                        </a:rPr>
                        <a:t> interne Pc's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€ 55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8 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€ 440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18218567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0312842"/>
              </p:ext>
            </p:extLst>
          </p:nvPr>
        </p:nvGraphicFramePr>
        <p:xfrm>
          <a:off x="6309361" y="3012152"/>
          <a:ext cx="5506719" cy="3284992"/>
        </p:xfrm>
        <a:graphic>
          <a:graphicData uri="http://schemas.openxmlformats.org/drawingml/2006/table">
            <a:tbl>
              <a:tblPr/>
              <a:tblGrid>
                <a:gridCol w="2255932">
                  <a:extLst>
                    <a:ext uri="{9D8B030D-6E8A-4147-A177-3AD203B41FA5}">
                      <a16:colId xmlns:a16="http://schemas.microsoft.com/office/drawing/2014/main" val="622116566"/>
                    </a:ext>
                  </a:extLst>
                </a:gridCol>
                <a:gridCol w="1177010">
                  <a:extLst>
                    <a:ext uri="{9D8B030D-6E8A-4147-A177-3AD203B41FA5}">
                      <a16:colId xmlns:a16="http://schemas.microsoft.com/office/drawing/2014/main" val="3861709618"/>
                    </a:ext>
                  </a:extLst>
                </a:gridCol>
                <a:gridCol w="784672">
                  <a:extLst>
                    <a:ext uri="{9D8B030D-6E8A-4147-A177-3AD203B41FA5}">
                      <a16:colId xmlns:a16="http://schemas.microsoft.com/office/drawing/2014/main" val="3447446825"/>
                    </a:ext>
                  </a:extLst>
                </a:gridCol>
                <a:gridCol w="1289105">
                  <a:extLst>
                    <a:ext uri="{9D8B030D-6E8A-4147-A177-3AD203B41FA5}">
                      <a16:colId xmlns:a16="http://schemas.microsoft.com/office/drawing/2014/main" val="4235956755"/>
                    </a:ext>
                  </a:extLst>
                </a:gridCol>
              </a:tblGrid>
              <a:tr h="293130">
                <a:tc>
                  <a:txBody>
                    <a:bodyPr/>
                    <a:lstStyle/>
                    <a:p>
                      <a:pPr fontAlgn="t"/>
                      <a:endParaRPr lang="en-US" sz="1000" dirty="0">
                        <a:effectLst/>
                      </a:endParaRPr>
                    </a:p>
                    <a:p>
                      <a:pPr algn="l" rtl="0" fontAlgn="base"/>
                      <a:r>
                        <a:rPr lang="en-US" sz="1000" b="0" i="0" dirty="0" err="1">
                          <a:effectLst/>
                          <a:latin typeface="Calibri" panose="020F0502020204030204" pitchFamily="34" charset="0"/>
                        </a:rPr>
                        <a:t>Onderhoudskosten</a:t>
                      </a:r>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472560698"/>
                  </a:ext>
                </a:extLst>
              </a:tr>
              <a:tr h="293130">
                <a:tc>
                  <a:txBody>
                    <a:bodyPr/>
                    <a:lstStyle/>
                    <a:p>
                      <a:pPr fontAlgn="t"/>
                      <a:endParaRPr lang="nl-NL" sz="1000" dirty="0">
                        <a:solidFill>
                          <a:schemeClr val="bg1"/>
                        </a:solidFill>
                        <a:effectLst/>
                      </a:endParaRPr>
                    </a:p>
                    <a:p>
                      <a:pPr algn="l" rtl="0" fontAlgn="base"/>
                      <a:r>
                        <a:rPr lang="nl-NL" sz="1000" b="0" i="0" dirty="0">
                          <a:solidFill>
                            <a:schemeClr val="bg1"/>
                          </a:solidFill>
                          <a:effectLst/>
                          <a:latin typeface="Calibri" panose="020F0502020204030204" pitchFamily="34" charset="0"/>
                        </a:rPr>
                        <a:t>Volgens SLA 2 jaar garantie </a:t>
                      </a:r>
                      <a:endParaRPr lang="nl-NL"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24m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46980243"/>
                  </a:ext>
                </a:extLst>
              </a:tr>
              <a:tr h="293130">
                <a:tc>
                  <a:txBody>
                    <a:bodyPr/>
                    <a:lstStyle/>
                    <a:p>
                      <a:pPr fontAlgn="t"/>
                      <a:endParaRPr lang="nl-NL" sz="1000" dirty="0">
                        <a:solidFill>
                          <a:schemeClr val="bg1"/>
                        </a:solidFill>
                        <a:effectLst/>
                      </a:endParaRPr>
                    </a:p>
                    <a:p>
                      <a:pPr algn="l" rtl="0" fontAlgn="base"/>
                      <a:r>
                        <a:rPr lang="nl-NL" sz="1000" b="0" i="0" dirty="0">
                          <a:solidFill>
                            <a:schemeClr val="bg1"/>
                          </a:solidFill>
                          <a:effectLst/>
                          <a:latin typeface="Calibri" panose="020F0502020204030204" pitchFamily="34" charset="0"/>
                        </a:rPr>
                        <a:t>Na 2 jaar per maand </a:t>
                      </a:r>
                      <a:endParaRPr lang="nl-NL"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€200</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96m</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€ 19.200</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794081087"/>
                  </a:ext>
                </a:extLst>
              </a:tr>
              <a:tr h="293130">
                <a:tc>
                  <a:txBody>
                    <a:bodyPr/>
                    <a:lstStyle/>
                    <a:p>
                      <a:pPr fontAlgn="t"/>
                      <a:endParaRPr lang="en-US" sz="1000" dirty="0">
                        <a:effectLst/>
                      </a:endParaRPr>
                    </a:p>
                    <a:p>
                      <a:pPr algn="l" rtl="0" fontAlgn="base"/>
                      <a:r>
                        <a:rPr lang="en-US" sz="1000" b="0" i="0" dirty="0" err="1">
                          <a:effectLst/>
                          <a:latin typeface="Calibri" panose="020F0502020204030204" pitchFamily="34" charset="0"/>
                        </a:rPr>
                        <a:t>Opleidingskosten</a:t>
                      </a:r>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dirty="0">
                        <a:effectLst/>
                      </a:endParaRPr>
                    </a:p>
                    <a:p>
                      <a:pPr algn="l" rtl="0" fontAlgn="base"/>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8452855"/>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Opleiding geven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€ 80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€ 80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56079548"/>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Opleiding volgen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€ 75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12 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€ 900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838413985"/>
                  </a:ext>
                </a:extLst>
              </a:tr>
              <a:tr h="293130">
                <a:tc>
                  <a:txBody>
                    <a:bodyPr/>
                    <a:lstStyle/>
                    <a:p>
                      <a:pPr fontAlgn="t"/>
                      <a:endParaRPr lang="en-US" sz="1000">
                        <a:effectLst/>
                      </a:endParaRPr>
                    </a:p>
                    <a:p>
                      <a:pPr algn="l" rtl="0" fontAlgn="base"/>
                      <a:r>
                        <a:rPr lang="en-US" sz="1000" b="0" i="0">
                          <a:effectLst/>
                          <a:latin typeface="Calibri" panose="020F0502020204030204" pitchFamily="34" charset="0"/>
                        </a:rPr>
                        <a:t>Helpdesk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a:effectLst/>
                      </a:endParaRPr>
                    </a:p>
                    <a:p>
                      <a:pPr algn="l" rtl="0" fontAlgn="base"/>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tc>
                  <a:txBody>
                    <a:bodyPr/>
                    <a:lstStyle/>
                    <a:p>
                      <a:pPr fontAlgn="t"/>
                      <a:endParaRPr lang="en-US" sz="1000" dirty="0">
                        <a:effectLst/>
                      </a:endParaRPr>
                    </a:p>
                    <a:p>
                      <a:pPr algn="l" rtl="0" fontAlgn="base"/>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575528068"/>
                  </a:ext>
                </a:extLst>
              </a:tr>
              <a:tr h="293130">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Volgens SLA 2 jaar gratis support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€ 0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24m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826233167"/>
                  </a:ext>
                </a:extLst>
              </a:tr>
              <a:tr h="293130">
                <a:tc>
                  <a:txBody>
                    <a:bodyPr/>
                    <a:lstStyle/>
                    <a:p>
                      <a:pPr fontAlgn="t"/>
                      <a:endParaRPr lang="nl-NL" sz="1000">
                        <a:solidFill>
                          <a:schemeClr val="bg1"/>
                        </a:solidFill>
                        <a:effectLst/>
                      </a:endParaRPr>
                    </a:p>
                    <a:p>
                      <a:pPr algn="l" rtl="0" fontAlgn="base"/>
                      <a:r>
                        <a:rPr lang="nl-NL" sz="1000" b="0" i="0">
                          <a:solidFill>
                            <a:schemeClr val="bg1"/>
                          </a:solidFill>
                          <a:effectLst/>
                          <a:latin typeface="Calibri" panose="020F0502020204030204" pitchFamily="34" charset="0"/>
                        </a:rPr>
                        <a:t>Na 2 jaar per maand </a:t>
                      </a:r>
                      <a:endParaRPr lang="nl-NL"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€ 120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96m </a:t>
                      </a:r>
                      <a:endParaRPr lang="en-US" sz="1000" b="0" i="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€ 11.520 </a:t>
                      </a:r>
                      <a:endParaRPr lang="en-US" sz="1000" b="0" i="0" dirty="0">
                        <a:solidFill>
                          <a:schemeClr val="bg1"/>
                        </a:solidFill>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3991870"/>
                  </a:ext>
                </a:extLst>
              </a:tr>
              <a:tr h="339994">
                <a:tc>
                  <a:txBody>
                    <a:bodyPr/>
                    <a:lstStyle/>
                    <a:p>
                      <a:pPr fontAlgn="t"/>
                      <a:endParaRPr lang="en-US" sz="1000">
                        <a:effectLst/>
                      </a:endParaRPr>
                    </a:p>
                    <a:p>
                      <a:pPr algn="l" rtl="0" fontAlgn="base"/>
                      <a:r>
                        <a:rPr lang="en-US" sz="1000" b="0" i="0">
                          <a:solidFill>
                            <a:srgbClr val="FFFFFF"/>
                          </a:solidFill>
                          <a:effectLst/>
                          <a:latin typeface="Calibri" panose="020F0502020204030204" pitchFamily="34" charset="0"/>
                        </a:rPr>
                        <a:t>Totaal</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fontAlgn="t"/>
                      <a:endParaRPr lang="en-US" sz="1000" dirty="0">
                        <a:effectLst/>
                      </a:endParaRPr>
                    </a:p>
                    <a:p>
                      <a:pPr algn="l" rtl="0" fontAlgn="base"/>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fontAlgn="t"/>
                      <a:endParaRPr lang="en-US" sz="1000">
                        <a:effectLst/>
                      </a:endParaRPr>
                    </a:p>
                    <a:p>
                      <a:pPr algn="l" rtl="0" fontAlgn="base"/>
                      <a:r>
                        <a:rPr lang="en-US" sz="1000" b="0" i="0">
                          <a:solidFill>
                            <a:srgbClr val="FFFFFF"/>
                          </a:solidFill>
                          <a:effectLst/>
                          <a:latin typeface="Calibri" panose="020F0502020204030204" pitchFamily="34" charset="0"/>
                        </a:rPr>
                        <a:t>120m</a:t>
                      </a:r>
                      <a:r>
                        <a:rPr lang="en-US" sz="1000" b="0" i="0">
                          <a:effectLst/>
                          <a:latin typeface="Calibri" panose="020F0502020204030204" pitchFamily="34" charset="0"/>
                        </a:rPr>
                        <a:t> </a:t>
                      </a:r>
                      <a:endParaRPr lang="en-US" sz="1000" b="0" i="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tc>
                  <a:txBody>
                    <a:bodyPr/>
                    <a:lstStyle/>
                    <a:p>
                      <a:pPr fontAlgn="t"/>
                      <a:endParaRPr lang="en-US" sz="1000" dirty="0">
                        <a:effectLst/>
                      </a:endParaRPr>
                    </a:p>
                    <a:p>
                      <a:pPr algn="l" rtl="0" fontAlgn="base"/>
                      <a:r>
                        <a:rPr lang="en-US" sz="1000" b="0" i="0" dirty="0">
                          <a:solidFill>
                            <a:srgbClr val="FFFFFF"/>
                          </a:solidFill>
                          <a:effectLst/>
                          <a:latin typeface="Calibri" panose="020F0502020204030204" pitchFamily="34" charset="0"/>
                        </a:rPr>
                        <a:t>€ 32.656,49</a:t>
                      </a:r>
                      <a:r>
                        <a:rPr lang="en-US" sz="1000" b="0" i="0" dirty="0">
                          <a:effectLst/>
                          <a:latin typeface="Calibri" panose="020F0502020204030204" pitchFamily="34" charset="0"/>
                        </a:rPr>
                        <a:t> </a:t>
                      </a:r>
                      <a:endParaRPr lang="en-US" sz="1000" b="0" i="0" dirty="0">
                        <a:effectLst/>
                      </a:endParaRPr>
                    </a:p>
                  </a:txBody>
                  <a:tcPr marL="22422" marR="22422" marT="11211" marB="1121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F5496"/>
                    </a:solidFill>
                  </a:tcPr>
                </a:tc>
                <a:extLst>
                  <a:ext uri="{0D108BD9-81ED-4DB2-BD59-A6C34878D82A}">
                    <a16:rowId xmlns:a16="http://schemas.microsoft.com/office/drawing/2014/main" val="3898086897"/>
                  </a:ext>
                </a:extLst>
              </a:tr>
            </a:tbl>
          </a:graphicData>
        </a:graphic>
      </p:graphicFrame>
    </p:spTree>
    <p:extLst>
      <p:ext uri="{BB962C8B-B14F-4D97-AF65-F5344CB8AC3E}">
        <p14:creationId xmlns:p14="http://schemas.microsoft.com/office/powerpoint/2010/main" val="4141588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6. </a:t>
            </a:r>
            <a:r>
              <a:rPr lang="en-US" dirty="0" err="1"/>
              <a:t>Kosten</a:t>
            </a:r>
            <a:r>
              <a:rPr lang="en-US" dirty="0"/>
              <a:t>/</a:t>
            </a:r>
            <a:r>
              <a:rPr lang="en-US" dirty="0" err="1"/>
              <a:t>baten</a:t>
            </a:r>
            <a:r>
              <a:rPr lang="en-US" dirty="0"/>
              <a:t> : </a:t>
            </a:r>
            <a:r>
              <a:rPr lang="en-US" dirty="0" err="1"/>
              <a:t>baten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30789143"/>
              </p:ext>
            </p:extLst>
          </p:nvPr>
        </p:nvGraphicFramePr>
        <p:xfrm>
          <a:off x="3230882" y="1920240"/>
          <a:ext cx="5374639" cy="3094821"/>
        </p:xfrm>
        <a:graphic>
          <a:graphicData uri="http://schemas.openxmlformats.org/drawingml/2006/table">
            <a:tbl>
              <a:tblPr/>
              <a:tblGrid>
                <a:gridCol w="2163293">
                  <a:extLst>
                    <a:ext uri="{9D8B030D-6E8A-4147-A177-3AD203B41FA5}">
                      <a16:colId xmlns:a16="http://schemas.microsoft.com/office/drawing/2014/main" val="3907207788"/>
                    </a:ext>
                  </a:extLst>
                </a:gridCol>
                <a:gridCol w="1128674">
                  <a:extLst>
                    <a:ext uri="{9D8B030D-6E8A-4147-A177-3AD203B41FA5}">
                      <a16:colId xmlns:a16="http://schemas.microsoft.com/office/drawing/2014/main" val="921115005"/>
                    </a:ext>
                  </a:extLst>
                </a:gridCol>
                <a:gridCol w="752449">
                  <a:extLst>
                    <a:ext uri="{9D8B030D-6E8A-4147-A177-3AD203B41FA5}">
                      <a16:colId xmlns:a16="http://schemas.microsoft.com/office/drawing/2014/main" val="2607935277"/>
                    </a:ext>
                  </a:extLst>
                </a:gridCol>
                <a:gridCol w="1330223">
                  <a:extLst>
                    <a:ext uri="{9D8B030D-6E8A-4147-A177-3AD203B41FA5}">
                      <a16:colId xmlns:a16="http://schemas.microsoft.com/office/drawing/2014/main" val="3003731496"/>
                    </a:ext>
                  </a:extLst>
                </a:gridCol>
              </a:tblGrid>
              <a:tr h="394992">
                <a:tc>
                  <a:txBody>
                    <a:bodyPr/>
                    <a:lstStyle/>
                    <a:p>
                      <a:pPr fontAlgn="t"/>
                      <a:endParaRPr lang="en-US" sz="1000" dirty="0">
                        <a:solidFill>
                          <a:schemeClr val="bg1"/>
                        </a:solidFill>
                        <a:effectLst/>
                      </a:endParaRPr>
                    </a:p>
                    <a:p>
                      <a:pPr algn="l" rtl="0" fontAlgn="base"/>
                      <a:r>
                        <a:rPr lang="en-US" sz="1000" b="1" i="0" dirty="0">
                          <a:solidFill>
                            <a:schemeClr val="bg1"/>
                          </a:solidFill>
                          <a:effectLst/>
                          <a:latin typeface="Calibri" panose="020F0502020204030204" pitchFamily="34" charset="0"/>
                        </a:rPr>
                        <a:t>Item</a:t>
                      </a:r>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algn="ctr" fontAlgn="t"/>
                      <a:endParaRPr lang="en-US" sz="1000">
                        <a:solidFill>
                          <a:schemeClr val="bg1"/>
                        </a:solidFill>
                        <a:effectLst/>
                      </a:endParaRPr>
                    </a:p>
                    <a:p>
                      <a:pPr algn="l" rtl="0" fontAlgn="base"/>
                      <a:r>
                        <a:rPr lang="en-US" sz="1000" b="1" i="0">
                          <a:solidFill>
                            <a:schemeClr val="bg1"/>
                          </a:solidFill>
                          <a:effectLst/>
                          <a:latin typeface="Calibri" panose="020F0502020204030204" pitchFamily="34" charset="0"/>
                        </a:rPr>
                        <a:t>E.H Prijs</a:t>
                      </a:r>
                      <a:r>
                        <a:rPr lang="en-US" sz="1000" b="0" i="0">
                          <a:solidFill>
                            <a:schemeClr val="bg1"/>
                          </a:solidFill>
                          <a:effectLst/>
                          <a:latin typeface="Calibri" panose="020F0502020204030204" pitchFamily="34" charset="0"/>
                        </a:rPr>
                        <a:t>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algn="ctr" fontAlgn="t"/>
                      <a:endParaRPr lang="en-US" sz="1000">
                        <a:solidFill>
                          <a:schemeClr val="bg1"/>
                        </a:solidFill>
                        <a:effectLst/>
                      </a:endParaRPr>
                    </a:p>
                    <a:p>
                      <a:pPr algn="l" rtl="0" fontAlgn="base"/>
                      <a:r>
                        <a:rPr lang="en-US" sz="1000" b="1" i="0">
                          <a:solidFill>
                            <a:schemeClr val="bg1"/>
                          </a:solidFill>
                          <a:effectLst/>
                          <a:latin typeface="Calibri" panose="020F0502020204030204" pitchFamily="34" charset="0"/>
                        </a:rPr>
                        <a:t>Aantl.</a:t>
                      </a:r>
                      <a:r>
                        <a:rPr lang="en-US" sz="1000" b="0" i="0">
                          <a:solidFill>
                            <a:schemeClr val="bg1"/>
                          </a:solidFill>
                          <a:effectLst/>
                          <a:latin typeface="Calibri" panose="020F0502020204030204" pitchFamily="34" charset="0"/>
                        </a:rPr>
                        <a:t>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algn="ctr" fontAlgn="t"/>
                      <a:endParaRPr lang="en-US" sz="1000">
                        <a:solidFill>
                          <a:schemeClr val="bg1"/>
                        </a:solidFill>
                        <a:effectLst/>
                      </a:endParaRPr>
                    </a:p>
                    <a:p>
                      <a:pPr algn="l" rtl="0" fontAlgn="base"/>
                      <a:r>
                        <a:rPr lang="en-US" sz="1000" b="1" i="0">
                          <a:solidFill>
                            <a:schemeClr val="bg1"/>
                          </a:solidFill>
                          <a:effectLst/>
                          <a:latin typeface="Calibri" panose="020F0502020204030204" pitchFamily="34" charset="0"/>
                        </a:rPr>
                        <a:t>Tot.</a:t>
                      </a:r>
                      <a:r>
                        <a:rPr lang="en-US" sz="1000" b="0" i="0">
                          <a:solidFill>
                            <a:schemeClr val="bg1"/>
                          </a:solidFill>
                          <a:effectLst/>
                          <a:latin typeface="Calibri" panose="020F0502020204030204" pitchFamily="34" charset="0"/>
                        </a:rPr>
                        <a:t>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extLst>
                  <a:ext uri="{0D108BD9-81ED-4DB2-BD59-A6C34878D82A}">
                    <a16:rowId xmlns:a16="http://schemas.microsoft.com/office/drawing/2014/main" val="1894191814"/>
                  </a:ext>
                </a:extLst>
              </a:tr>
              <a:tr h="325283">
                <a:tc>
                  <a:txBody>
                    <a:bodyPr/>
                    <a:lstStyle/>
                    <a:p>
                      <a:pPr fontAlgn="t"/>
                      <a:endParaRPr lang="en-US" sz="1000" dirty="0">
                        <a:solidFill>
                          <a:schemeClr val="bg1"/>
                        </a:solidFill>
                        <a:effectLst/>
                      </a:endParaRPr>
                    </a:p>
                    <a:p>
                      <a:pPr algn="l" rtl="0" fontAlgn="base"/>
                      <a:r>
                        <a:rPr lang="en-US" sz="1000" b="0" i="0" dirty="0" err="1">
                          <a:solidFill>
                            <a:schemeClr val="bg1"/>
                          </a:solidFill>
                          <a:effectLst/>
                          <a:latin typeface="Calibri" panose="020F0502020204030204" pitchFamily="34" charset="0"/>
                        </a:rPr>
                        <a:t>Personeel</a:t>
                      </a:r>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251308350"/>
                  </a:ext>
                </a:extLst>
              </a:tr>
              <a:tr h="374964">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2de </a:t>
                      </a:r>
                      <a:r>
                        <a:rPr lang="en-US" sz="1000" b="0" i="0" dirty="0" err="1">
                          <a:solidFill>
                            <a:schemeClr val="bg1"/>
                          </a:solidFill>
                          <a:effectLst/>
                          <a:latin typeface="Calibri" panose="020F0502020204030204" pitchFamily="34" charset="0"/>
                        </a:rPr>
                        <a:t>bewakingsagent</a:t>
                      </a:r>
                      <a:r>
                        <a:rPr lang="en-US" sz="1000" b="0" i="0" dirty="0">
                          <a:solidFill>
                            <a:schemeClr val="bg1"/>
                          </a:solidFill>
                          <a:effectLst/>
                          <a:latin typeface="Calibri" panose="020F0502020204030204" pitchFamily="34" charset="0"/>
                        </a:rPr>
                        <a:t>/ </a:t>
                      </a:r>
                      <a:r>
                        <a:rPr lang="en-US" sz="1000" b="0" i="0" dirty="0" err="1">
                          <a:solidFill>
                            <a:schemeClr val="bg1"/>
                          </a:solidFill>
                          <a:effectLst/>
                          <a:latin typeface="Calibri" panose="020F0502020204030204" pitchFamily="34" charset="0"/>
                        </a:rPr>
                        <a:t>jaar</a:t>
                      </a:r>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€ 300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120m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€ 756.000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046924939"/>
                  </a:ext>
                </a:extLst>
              </a:tr>
              <a:tr h="520669">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2de administratie personeel (inbound/outbound)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€ 116,16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135m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€329.313,6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61172031"/>
                  </a:ext>
                </a:extLst>
              </a:tr>
              <a:tr h="325283">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Laattijdigheidskosten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3000995195"/>
                  </a:ext>
                </a:extLst>
              </a:tr>
              <a:tr h="325283">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Vertragingsschades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€ 9.000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120m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€ 108.0000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860460544"/>
                  </a:ext>
                </a:extLst>
              </a:tr>
              <a:tr h="325283">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Extra transportkosten: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€ 2.000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a:solidFill>
                          <a:schemeClr val="bg1"/>
                        </a:solidFill>
                        <a:effectLst/>
                      </a:endParaRPr>
                    </a:p>
                    <a:p>
                      <a:pPr algn="l" rtl="0" fontAlgn="base"/>
                      <a:r>
                        <a:rPr lang="en-US" sz="1000" b="0" i="0">
                          <a:solidFill>
                            <a:schemeClr val="bg1"/>
                          </a:solidFill>
                          <a:effectLst/>
                          <a:latin typeface="Calibri" panose="020F0502020204030204" pitchFamily="34" charset="0"/>
                        </a:rPr>
                        <a:t>120m </a:t>
                      </a:r>
                      <a:endParaRPr lang="en-US" sz="1000" b="0" i="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tc>
                  <a:txBody>
                    <a:bodyPr/>
                    <a:lstStyle/>
                    <a:p>
                      <a:pPr fontAlgn="t"/>
                      <a:endParaRPr lang="en-US" sz="1000" dirty="0">
                        <a:solidFill>
                          <a:schemeClr val="bg1"/>
                        </a:solidFill>
                        <a:effectLst/>
                      </a:endParaRPr>
                    </a:p>
                    <a:p>
                      <a:pPr algn="l" rtl="0" fontAlgn="base"/>
                      <a:r>
                        <a:rPr lang="en-US" sz="1000" b="0" i="0" dirty="0">
                          <a:solidFill>
                            <a:schemeClr val="bg1"/>
                          </a:solidFill>
                          <a:effectLst/>
                          <a:latin typeface="Calibri" panose="020F0502020204030204" pitchFamily="34" charset="0"/>
                        </a:rPr>
                        <a:t>€ 240.000 </a:t>
                      </a:r>
                      <a:endParaRPr lang="en-US" sz="1000" b="0" i="0" dirty="0">
                        <a:solidFill>
                          <a:schemeClr val="bg1"/>
                        </a:solidFill>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6222859"/>
                  </a:ext>
                </a:extLst>
              </a:tr>
              <a:tr h="374964">
                <a:tc>
                  <a:txBody>
                    <a:bodyPr/>
                    <a:lstStyle/>
                    <a:p>
                      <a:pPr fontAlgn="t"/>
                      <a:endParaRPr lang="en-US" sz="1000">
                        <a:effectLst/>
                      </a:endParaRPr>
                    </a:p>
                    <a:p>
                      <a:pPr algn="l" rtl="0" fontAlgn="base"/>
                      <a:r>
                        <a:rPr lang="en-US" sz="1000" b="0" i="0">
                          <a:effectLst/>
                          <a:latin typeface="Calibri" panose="020F0502020204030204" pitchFamily="34" charset="0"/>
                        </a:rPr>
                        <a:t>Totaal </a:t>
                      </a:r>
                      <a:endParaRPr lang="en-US" sz="1000" b="0" i="0">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fontAlgn="t"/>
                      <a:endParaRPr lang="en-US" sz="1000">
                        <a:effectLst/>
                      </a:endParaRPr>
                    </a:p>
                    <a:p>
                      <a:pPr algn="l" rtl="0" fontAlgn="base"/>
                      <a:r>
                        <a:rPr lang="en-US" sz="1000" b="0" i="0">
                          <a:effectLst/>
                          <a:latin typeface="Calibri" panose="020F0502020204030204" pitchFamily="34" charset="0"/>
                        </a:rPr>
                        <a:t>€11.307 </a:t>
                      </a:r>
                      <a:endParaRPr lang="en-US" sz="1000" b="0" i="0">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fontAlgn="t"/>
                      <a:endParaRPr lang="en-US" sz="1000">
                        <a:effectLst/>
                      </a:endParaRPr>
                    </a:p>
                    <a:p>
                      <a:pPr algn="l" rtl="0" fontAlgn="base"/>
                      <a:r>
                        <a:rPr lang="en-US" sz="1000" b="0" i="0">
                          <a:effectLst/>
                          <a:latin typeface="Calibri" panose="020F0502020204030204" pitchFamily="34" charset="0"/>
                        </a:rPr>
                        <a:t>12m </a:t>
                      </a:r>
                      <a:endParaRPr lang="en-US" sz="1000" b="0" i="0">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tc>
                  <a:txBody>
                    <a:bodyPr/>
                    <a:lstStyle/>
                    <a:p>
                      <a:pPr fontAlgn="t"/>
                      <a:endParaRPr lang="en-US" sz="1000" dirty="0">
                        <a:effectLst/>
                      </a:endParaRPr>
                    </a:p>
                    <a:p>
                      <a:pPr algn="l" rtl="0" fontAlgn="base"/>
                      <a:r>
                        <a:rPr lang="en-US" sz="1000" b="0" i="0" dirty="0">
                          <a:effectLst/>
                          <a:latin typeface="Calibri" panose="020F0502020204030204" pitchFamily="34" charset="0"/>
                        </a:rPr>
                        <a:t>€ 131.607,00 </a:t>
                      </a:r>
                      <a:endParaRPr lang="en-US" sz="1000" b="0" i="0" dirty="0">
                        <a:effectLst/>
                      </a:endParaRPr>
                    </a:p>
                  </a:txBody>
                  <a:tcPr marL="52508" marR="52508" marT="26254" marB="2625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38135"/>
                    </a:solidFill>
                  </a:tcPr>
                </a:tc>
                <a:extLst>
                  <a:ext uri="{0D108BD9-81ED-4DB2-BD59-A6C34878D82A}">
                    <a16:rowId xmlns:a16="http://schemas.microsoft.com/office/drawing/2014/main" val="3903750225"/>
                  </a:ext>
                </a:extLst>
              </a:tr>
            </a:tbl>
          </a:graphicData>
        </a:graphic>
      </p:graphicFrame>
    </p:spTree>
    <p:extLst>
      <p:ext uri="{BB962C8B-B14F-4D97-AF65-F5344CB8AC3E}">
        <p14:creationId xmlns:p14="http://schemas.microsoft.com/office/powerpoint/2010/main" val="180033175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Inhoud</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Inleiding</a:t>
            </a:r>
            <a:endParaRPr lang="en-US" dirty="0"/>
          </a:p>
          <a:p>
            <a:pPr marL="514350" indent="-514350">
              <a:buFont typeface="+mj-lt"/>
              <a:buAutoNum type="arabicPeriod"/>
            </a:pPr>
            <a:r>
              <a:rPr lang="en-US" dirty="0" err="1"/>
              <a:t>Projectdoel</a:t>
            </a:r>
            <a:r>
              <a:rPr lang="en-US" dirty="0"/>
              <a:t> </a:t>
            </a:r>
            <a:r>
              <a:rPr lang="en-US" dirty="0" err="1"/>
              <a:t>en</a:t>
            </a:r>
            <a:r>
              <a:rPr lang="en-US" dirty="0"/>
              <a:t> scope</a:t>
            </a:r>
          </a:p>
          <a:p>
            <a:pPr marL="514350" indent="-514350">
              <a:buFont typeface="+mj-lt"/>
              <a:buAutoNum type="arabicPeriod"/>
            </a:pPr>
            <a:r>
              <a:rPr lang="en-US" dirty="0" err="1"/>
              <a:t>Projectmethode</a:t>
            </a:r>
            <a:endParaRPr lang="en-US" dirty="0"/>
          </a:p>
          <a:p>
            <a:pPr marL="514350" indent="-514350">
              <a:buFont typeface="+mj-lt"/>
              <a:buAutoNum type="arabicPeriod"/>
            </a:pPr>
            <a:r>
              <a:rPr lang="en-US" dirty="0" err="1"/>
              <a:t>Uitbesteden</a:t>
            </a:r>
            <a:r>
              <a:rPr lang="en-US" dirty="0"/>
              <a:t>/</a:t>
            </a:r>
            <a:r>
              <a:rPr lang="en-US" dirty="0" err="1"/>
              <a:t>Te</a:t>
            </a:r>
            <a:r>
              <a:rPr lang="en-US" dirty="0"/>
              <a:t> </a:t>
            </a:r>
            <a:r>
              <a:rPr lang="en-US" dirty="0" err="1"/>
              <a:t>doen</a:t>
            </a:r>
            <a:endParaRPr lang="en-US" dirty="0"/>
          </a:p>
          <a:p>
            <a:pPr marL="514350" indent="-514350">
              <a:buFont typeface="+mj-lt"/>
              <a:buAutoNum type="arabicPeriod"/>
            </a:pPr>
            <a:r>
              <a:rPr lang="en-US" dirty="0"/>
              <a:t>Planning</a:t>
            </a:r>
          </a:p>
          <a:p>
            <a:pPr marL="514350" indent="-514350">
              <a:buFont typeface="+mj-lt"/>
              <a:buAutoNum type="arabicPeriod"/>
            </a:pPr>
            <a:r>
              <a:rPr lang="en-US" dirty="0" err="1"/>
              <a:t>Baten</a:t>
            </a:r>
            <a:r>
              <a:rPr lang="en-US" dirty="0"/>
              <a:t>/</a:t>
            </a:r>
            <a:r>
              <a:rPr lang="en-US" dirty="0" err="1"/>
              <a:t>Kosten</a:t>
            </a:r>
            <a:endParaRPr lang="en-US" dirty="0"/>
          </a:p>
          <a:p>
            <a:pPr marL="514350" indent="-514350">
              <a:buFont typeface="+mj-lt"/>
              <a:buAutoNum type="arabicPeriod"/>
            </a:pPr>
            <a:r>
              <a:rPr lang="en-US" dirty="0" err="1"/>
              <a:t>Testen</a:t>
            </a:r>
            <a:endParaRPr lang="en-US" dirty="0"/>
          </a:p>
          <a:p>
            <a:pPr marL="514350" indent="-514350">
              <a:buFont typeface="+mj-lt"/>
              <a:buAutoNum type="arabicPeriod"/>
            </a:pPr>
            <a:r>
              <a:rPr lang="en-US" dirty="0" err="1"/>
              <a:t>Overdracht</a:t>
            </a:r>
            <a:endParaRPr lang="en-US" dirty="0"/>
          </a:p>
          <a:p>
            <a:pPr marL="0" indent="0">
              <a:buNone/>
            </a:pPr>
            <a:endParaRPr lang="en-US" dirty="0"/>
          </a:p>
        </p:txBody>
      </p:sp>
    </p:spTree>
    <p:extLst>
      <p:ext uri="{BB962C8B-B14F-4D97-AF65-F5344CB8AC3E}">
        <p14:creationId xmlns:p14="http://schemas.microsoft.com/office/powerpoint/2010/main" val="9076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testen</a:t>
            </a:r>
            <a:endParaRPr lang="en-US" dirty="0"/>
          </a:p>
        </p:txBody>
      </p:sp>
      <p:sp>
        <p:nvSpPr>
          <p:cNvPr id="4" name="Content Placeholder 2"/>
          <p:cNvSpPr>
            <a:spLocks noGrp="1"/>
          </p:cNvSpPr>
          <p:nvPr>
            <p:ph idx="1"/>
          </p:nvPr>
        </p:nvSpPr>
        <p:spPr>
          <a:xfrm>
            <a:off x="493281" y="4328160"/>
            <a:ext cx="2544559" cy="456626"/>
          </a:xfrm>
        </p:spPr>
        <p:txBody>
          <a:bodyPr>
            <a:normAutofit/>
          </a:bodyPr>
          <a:lstStyle/>
          <a:p>
            <a:pPr marL="0" indent="0" fontAlgn="base">
              <a:buNone/>
            </a:pPr>
            <a:r>
              <a:rPr lang="nl-NL" dirty="0">
                <a:effectLst/>
              </a:rPr>
              <a:t>Functionele test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81" y="1920240"/>
            <a:ext cx="2376305" cy="2204719"/>
          </a:xfrm>
          <a:prstGeom prst="rect">
            <a:avLst/>
          </a:prstGeom>
        </p:spPr>
      </p:pic>
    </p:spTree>
    <p:extLst>
      <p:ext uri="{BB962C8B-B14F-4D97-AF65-F5344CB8AC3E}">
        <p14:creationId xmlns:p14="http://schemas.microsoft.com/office/powerpoint/2010/main" val="25465027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testen</a:t>
            </a:r>
            <a:endParaRPr lang="en-US" dirty="0"/>
          </a:p>
        </p:txBody>
      </p:sp>
      <p:sp>
        <p:nvSpPr>
          <p:cNvPr id="4" name="Content Placeholder 2"/>
          <p:cNvSpPr>
            <a:spLocks noGrp="1"/>
          </p:cNvSpPr>
          <p:nvPr>
            <p:ph idx="1"/>
          </p:nvPr>
        </p:nvSpPr>
        <p:spPr>
          <a:xfrm>
            <a:off x="493281" y="4328160"/>
            <a:ext cx="2544559" cy="456626"/>
          </a:xfrm>
        </p:spPr>
        <p:txBody>
          <a:bodyPr>
            <a:normAutofit/>
          </a:bodyPr>
          <a:lstStyle/>
          <a:p>
            <a:pPr marL="0" indent="0" fontAlgn="base">
              <a:buNone/>
            </a:pPr>
            <a:r>
              <a:rPr lang="nl-NL" dirty="0">
                <a:effectLst/>
              </a:rPr>
              <a:t>Functionele test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81" y="1920240"/>
            <a:ext cx="2376305" cy="2204719"/>
          </a:xfrm>
          <a:prstGeom prst="rect">
            <a:avLst/>
          </a:prstGeom>
        </p:spPr>
      </p:pic>
      <p:sp>
        <p:nvSpPr>
          <p:cNvPr id="6" name="Content Placeholder 2"/>
          <p:cNvSpPr txBox="1">
            <a:spLocks/>
          </p:cNvSpPr>
          <p:nvPr/>
        </p:nvSpPr>
        <p:spPr>
          <a:xfrm>
            <a:off x="3037840" y="4328160"/>
            <a:ext cx="2544559"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Prestatie test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586" y="1883682"/>
            <a:ext cx="2415708" cy="2241277"/>
          </a:xfrm>
          <a:prstGeom prst="rect">
            <a:avLst/>
          </a:prstGeom>
        </p:spPr>
      </p:pic>
    </p:spTree>
    <p:extLst>
      <p:ext uri="{BB962C8B-B14F-4D97-AF65-F5344CB8AC3E}">
        <p14:creationId xmlns:p14="http://schemas.microsoft.com/office/powerpoint/2010/main" val="13807834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testen</a:t>
            </a:r>
            <a:endParaRPr lang="en-US" dirty="0"/>
          </a:p>
        </p:txBody>
      </p:sp>
      <p:sp>
        <p:nvSpPr>
          <p:cNvPr id="4" name="Content Placeholder 2"/>
          <p:cNvSpPr>
            <a:spLocks noGrp="1"/>
          </p:cNvSpPr>
          <p:nvPr>
            <p:ph idx="1"/>
          </p:nvPr>
        </p:nvSpPr>
        <p:spPr>
          <a:xfrm>
            <a:off x="493281" y="4328160"/>
            <a:ext cx="2544559" cy="456626"/>
          </a:xfrm>
        </p:spPr>
        <p:txBody>
          <a:bodyPr>
            <a:normAutofit/>
          </a:bodyPr>
          <a:lstStyle/>
          <a:p>
            <a:pPr marL="0" indent="0" fontAlgn="base">
              <a:buNone/>
            </a:pPr>
            <a:r>
              <a:rPr lang="nl-NL" dirty="0">
                <a:effectLst/>
              </a:rPr>
              <a:t>Functionele test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81" y="1920240"/>
            <a:ext cx="2376305" cy="2204719"/>
          </a:xfrm>
          <a:prstGeom prst="rect">
            <a:avLst/>
          </a:prstGeom>
        </p:spPr>
      </p:pic>
      <p:sp>
        <p:nvSpPr>
          <p:cNvPr id="6" name="Content Placeholder 2"/>
          <p:cNvSpPr txBox="1">
            <a:spLocks/>
          </p:cNvSpPr>
          <p:nvPr/>
        </p:nvSpPr>
        <p:spPr>
          <a:xfrm>
            <a:off x="3037841" y="4328160"/>
            <a:ext cx="2062480"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Prestatie test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586" y="1883682"/>
            <a:ext cx="2415708" cy="2241277"/>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0447" y="1544320"/>
            <a:ext cx="3000497" cy="2783840"/>
          </a:xfrm>
          <a:prstGeom prst="rect">
            <a:avLst/>
          </a:prstGeom>
        </p:spPr>
      </p:pic>
      <p:sp>
        <p:nvSpPr>
          <p:cNvPr id="8" name="Content Placeholder 2"/>
          <p:cNvSpPr txBox="1">
            <a:spLocks/>
          </p:cNvSpPr>
          <p:nvPr/>
        </p:nvSpPr>
        <p:spPr>
          <a:xfrm>
            <a:off x="5261500" y="4370622"/>
            <a:ext cx="2062480" cy="82832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Gebruikers-</a:t>
            </a:r>
          </a:p>
          <a:p>
            <a:pPr marL="0" indent="0" fontAlgn="base">
              <a:buNone/>
            </a:pPr>
            <a:r>
              <a:rPr lang="nl-NL" dirty="0">
                <a:effectLst/>
              </a:rPr>
              <a:t>acceptatietest</a:t>
            </a:r>
          </a:p>
        </p:txBody>
      </p:sp>
    </p:spTree>
    <p:extLst>
      <p:ext uri="{BB962C8B-B14F-4D97-AF65-F5344CB8AC3E}">
        <p14:creationId xmlns:p14="http://schemas.microsoft.com/office/powerpoint/2010/main" val="15683122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testen</a:t>
            </a:r>
            <a:endParaRPr lang="en-US" dirty="0"/>
          </a:p>
        </p:txBody>
      </p:sp>
      <p:sp>
        <p:nvSpPr>
          <p:cNvPr id="4" name="Content Placeholder 2"/>
          <p:cNvSpPr>
            <a:spLocks noGrp="1"/>
          </p:cNvSpPr>
          <p:nvPr>
            <p:ph idx="1"/>
          </p:nvPr>
        </p:nvSpPr>
        <p:spPr>
          <a:xfrm>
            <a:off x="493281" y="4328160"/>
            <a:ext cx="2544559" cy="456626"/>
          </a:xfrm>
        </p:spPr>
        <p:txBody>
          <a:bodyPr>
            <a:normAutofit/>
          </a:bodyPr>
          <a:lstStyle/>
          <a:p>
            <a:pPr marL="0" indent="0" fontAlgn="base">
              <a:buNone/>
            </a:pPr>
            <a:r>
              <a:rPr lang="nl-NL" dirty="0">
                <a:effectLst/>
              </a:rPr>
              <a:t>Functionele test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81" y="1920240"/>
            <a:ext cx="2376305" cy="2204719"/>
          </a:xfrm>
          <a:prstGeom prst="rect">
            <a:avLst/>
          </a:prstGeom>
        </p:spPr>
      </p:pic>
      <p:sp>
        <p:nvSpPr>
          <p:cNvPr id="6" name="Content Placeholder 2"/>
          <p:cNvSpPr txBox="1">
            <a:spLocks/>
          </p:cNvSpPr>
          <p:nvPr/>
        </p:nvSpPr>
        <p:spPr>
          <a:xfrm>
            <a:off x="3037841" y="4328160"/>
            <a:ext cx="2062480"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Prestatie test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586" y="1883682"/>
            <a:ext cx="2415708" cy="2241277"/>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0447" y="1544320"/>
            <a:ext cx="3000497" cy="2783840"/>
          </a:xfrm>
          <a:prstGeom prst="rect">
            <a:avLst/>
          </a:prstGeom>
        </p:spPr>
      </p:pic>
      <p:sp>
        <p:nvSpPr>
          <p:cNvPr id="8" name="Content Placeholder 2"/>
          <p:cNvSpPr txBox="1">
            <a:spLocks/>
          </p:cNvSpPr>
          <p:nvPr/>
        </p:nvSpPr>
        <p:spPr>
          <a:xfrm>
            <a:off x="5261500" y="4370622"/>
            <a:ext cx="2062480" cy="82832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Gebruikers-</a:t>
            </a:r>
          </a:p>
          <a:p>
            <a:pPr marL="0" indent="0" fontAlgn="base">
              <a:buNone/>
            </a:pPr>
            <a:r>
              <a:rPr lang="nl-NL" dirty="0">
                <a:effectLst/>
              </a:rPr>
              <a:t>acceptatietest</a:t>
            </a:r>
          </a:p>
        </p:txBody>
      </p:sp>
      <p:sp>
        <p:nvSpPr>
          <p:cNvPr id="9" name="Content Placeholder 2"/>
          <p:cNvSpPr txBox="1">
            <a:spLocks/>
          </p:cNvSpPr>
          <p:nvPr/>
        </p:nvSpPr>
        <p:spPr>
          <a:xfrm>
            <a:off x="7485159" y="4328160"/>
            <a:ext cx="2062480"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beveiligingstest</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8738" y="1920240"/>
            <a:ext cx="2595321" cy="2407920"/>
          </a:xfrm>
          <a:prstGeom prst="rect">
            <a:avLst/>
          </a:prstGeom>
        </p:spPr>
      </p:pic>
    </p:spTree>
    <p:extLst>
      <p:ext uri="{BB962C8B-B14F-4D97-AF65-F5344CB8AC3E}">
        <p14:creationId xmlns:p14="http://schemas.microsoft.com/office/powerpoint/2010/main" val="1071181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testen</a:t>
            </a:r>
            <a:endParaRPr lang="en-US" dirty="0"/>
          </a:p>
        </p:txBody>
      </p:sp>
      <p:sp>
        <p:nvSpPr>
          <p:cNvPr id="4" name="Content Placeholder 2"/>
          <p:cNvSpPr>
            <a:spLocks noGrp="1"/>
          </p:cNvSpPr>
          <p:nvPr>
            <p:ph idx="1"/>
          </p:nvPr>
        </p:nvSpPr>
        <p:spPr>
          <a:xfrm>
            <a:off x="493281" y="4328160"/>
            <a:ext cx="2544559" cy="456626"/>
          </a:xfrm>
        </p:spPr>
        <p:txBody>
          <a:bodyPr>
            <a:normAutofit/>
          </a:bodyPr>
          <a:lstStyle/>
          <a:p>
            <a:pPr marL="0" indent="0" fontAlgn="base">
              <a:buNone/>
            </a:pPr>
            <a:r>
              <a:rPr lang="nl-NL" dirty="0">
                <a:effectLst/>
              </a:rPr>
              <a:t>Functionele test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81" y="1920240"/>
            <a:ext cx="2376305" cy="2204719"/>
          </a:xfrm>
          <a:prstGeom prst="rect">
            <a:avLst/>
          </a:prstGeom>
        </p:spPr>
      </p:pic>
      <p:sp>
        <p:nvSpPr>
          <p:cNvPr id="6" name="Content Placeholder 2"/>
          <p:cNvSpPr txBox="1">
            <a:spLocks/>
          </p:cNvSpPr>
          <p:nvPr/>
        </p:nvSpPr>
        <p:spPr>
          <a:xfrm>
            <a:off x="3037841" y="4328160"/>
            <a:ext cx="2062480"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Prestatie test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586" y="1883682"/>
            <a:ext cx="2415708" cy="2241277"/>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0447" y="1544320"/>
            <a:ext cx="3000497" cy="2783840"/>
          </a:xfrm>
          <a:prstGeom prst="rect">
            <a:avLst/>
          </a:prstGeom>
        </p:spPr>
      </p:pic>
      <p:sp>
        <p:nvSpPr>
          <p:cNvPr id="8" name="Content Placeholder 2"/>
          <p:cNvSpPr txBox="1">
            <a:spLocks/>
          </p:cNvSpPr>
          <p:nvPr/>
        </p:nvSpPr>
        <p:spPr>
          <a:xfrm>
            <a:off x="5261500" y="4370622"/>
            <a:ext cx="2062480" cy="82832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Gebruikers-</a:t>
            </a:r>
          </a:p>
          <a:p>
            <a:pPr marL="0" indent="0" fontAlgn="base">
              <a:buNone/>
            </a:pPr>
            <a:r>
              <a:rPr lang="nl-NL" dirty="0">
                <a:effectLst/>
              </a:rPr>
              <a:t>acceptatietest</a:t>
            </a:r>
          </a:p>
        </p:txBody>
      </p:sp>
      <p:sp>
        <p:nvSpPr>
          <p:cNvPr id="9" name="Content Placeholder 2"/>
          <p:cNvSpPr txBox="1">
            <a:spLocks/>
          </p:cNvSpPr>
          <p:nvPr/>
        </p:nvSpPr>
        <p:spPr>
          <a:xfrm>
            <a:off x="7485159" y="4328160"/>
            <a:ext cx="2062480" cy="4566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beveiligingstest</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8738" y="1920240"/>
            <a:ext cx="2595321" cy="2407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2130" y="1513839"/>
            <a:ext cx="3252364" cy="3017520"/>
          </a:xfrm>
          <a:prstGeom prst="rect">
            <a:avLst/>
          </a:prstGeom>
        </p:spPr>
      </p:pic>
      <p:sp>
        <p:nvSpPr>
          <p:cNvPr id="12" name="Content Placeholder 2"/>
          <p:cNvSpPr txBox="1">
            <a:spLocks/>
          </p:cNvSpPr>
          <p:nvPr/>
        </p:nvSpPr>
        <p:spPr>
          <a:xfrm>
            <a:off x="9708818" y="4324277"/>
            <a:ext cx="2123114" cy="456626"/>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base">
              <a:buNone/>
            </a:pPr>
            <a:r>
              <a:rPr lang="nl-NL" dirty="0">
                <a:effectLst/>
              </a:rPr>
              <a:t>compatibiliteitstest</a:t>
            </a:r>
          </a:p>
        </p:txBody>
      </p:sp>
    </p:spTree>
    <p:extLst>
      <p:ext uri="{BB962C8B-B14F-4D97-AF65-F5344CB8AC3E}">
        <p14:creationId xmlns:p14="http://schemas.microsoft.com/office/powerpoint/2010/main" val="29627399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Overdracht</a:t>
            </a:r>
            <a:r>
              <a:rPr lang="en-US" dirty="0"/>
              <a:t> van het project</a:t>
            </a:r>
          </a:p>
        </p:txBody>
      </p:sp>
      <p:sp>
        <p:nvSpPr>
          <p:cNvPr id="4" name="Rectangle 3"/>
          <p:cNvSpPr/>
          <p:nvPr/>
        </p:nvSpPr>
        <p:spPr>
          <a:xfrm>
            <a:off x="4834115" y="5634891"/>
            <a:ext cx="2520593" cy="523220"/>
          </a:xfrm>
          <a:prstGeom prst="rect">
            <a:avLst/>
          </a:prstGeom>
        </p:spPr>
        <p:txBody>
          <a:bodyPr wrap="square">
            <a:spAutoFit/>
          </a:bodyPr>
          <a:lstStyle/>
          <a:p>
            <a:pPr algn="ctr"/>
            <a:r>
              <a:rPr lang="nl-NL" sz="2800" dirty="0">
                <a:latin typeface="Calibri" panose="020F0502020204030204" pitchFamily="34" charset="0"/>
              </a:rPr>
              <a:t>Acceptatie</a:t>
            </a:r>
            <a:endParaRPr lang="en-US"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397" y="1382470"/>
            <a:ext cx="6104027" cy="4071327"/>
          </a:xfrm>
          <a:prstGeom prst="rect">
            <a:avLst/>
          </a:prstGeom>
        </p:spPr>
      </p:pic>
    </p:spTree>
    <p:extLst>
      <p:ext uri="{BB962C8B-B14F-4D97-AF65-F5344CB8AC3E}">
        <p14:creationId xmlns:p14="http://schemas.microsoft.com/office/powerpoint/2010/main" val="2744257241"/>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Overdracht</a:t>
            </a:r>
            <a:r>
              <a:rPr lang="en-US" dirty="0"/>
              <a:t> van het project</a:t>
            </a:r>
          </a:p>
        </p:txBody>
      </p:sp>
      <p:sp>
        <p:nvSpPr>
          <p:cNvPr id="4" name="Rectangle 3"/>
          <p:cNvSpPr/>
          <p:nvPr/>
        </p:nvSpPr>
        <p:spPr>
          <a:xfrm>
            <a:off x="4834115" y="5634891"/>
            <a:ext cx="2520593" cy="523220"/>
          </a:xfrm>
          <a:prstGeom prst="rect">
            <a:avLst/>
          </a:prstGeom>
        </p:spPr>
        <p:txBody>
          <a:bodyPr wrap="square">
            <a:spAutoFit/>
          </a:bodyPr>
          <a:lstStyle/>
          <a:p>
            <a:pPr algn="ctr"/>
            <a:r>
              <a:rPr lang="nl-NL" sz="2800" dirty="0">
                <a:latin typeface="Calibri" panose="020F0502020204030204" pitchFamily="34" charset="0"/>
              </a:rPr>
              <a:t>Onderhoud</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197" y="1753135"/>
            <a:ext cx="7210425" cy="3105150"/>
          </a:xfrm>
          <a:prstGeom prst="rect">
            <a:avLst/>
          </a:prstGeom>
        </p:spPr>
      </p:pic>
    </p:spTree>
    <p:extLst>
      <p:ext uri="{BB962C8B-B14F-4D97-AF65-F5344CB8AC3E}">
        <p14:creationId xmlns:p14="http://schemas.microsoft.com/office/powerpoint/2010/main" val="1455900486"/>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Overdracht</a:t>
            </a:r>
            <a:r>
              <a:rPr lang="en-US" dirty="0"/>
              <a:t> van het project</a:t>
            </a:r>
          </a:p>
        </p:txBody>
      </p:sp>
      <p:sp>
        <p:nvSpPr>
          <p:cNvPr id="4" name="Rectangle 3"/>
          <p:cNvSpPr/>
          <p:nvPr/>
        </p:nvSpPr>
        <p:spPr>
          <a:xfrm>
            <a:off x="4834115" y="5634891"/>
            <a:ext cx="2520593" cy="523220"/>
          </a:xfrm>
          <a:prstGeom prst="rect">
            <a:avLst/>
          </a:prstGeom>
        </p:spPr>
        <p:txBody>
          <a:bodyPr wrap="square">
            <a:spAutoFit/>
          </a:bodyPr>
          <a:lstStyle/>
          <a:p>
            <a:pPr algn="ctr"/>
            <a:r>
              <a:rPr lang="nl-NL" sz="2800" dirty="0">
                <a:latin typeface="Calibri" panose="020F0502020204030204" pitchFamily="34" charset="0"/>
              </a:rPr>
              <a:t>Support</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563" y="1655618"/>
            <a:ext cx="7536874" cy="3546764"/>
          </a:xfrm>
          <a:prstGeom prst="rect">
            <a:avLst/>
          </a:prstGeom>
        </p:spPr>
      </p:pic>
    </p:spTree>
    <p:extLst>
      <p:ext uri="{BB962C8B-B14F-4D97-AF65-F5344CB8AC3E}">
        <p14:creationId xmlns:p14="http://schemas.microsoft.com/office/powerpoint/2010/main" val="183371863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7. </a:t>
            </a:r>
            <a:r>
              <a:rPr lang="en-US" dirty="0" err="1"/>
              <a:t>Overdracht</a:t>
            </a:r>
            <a:r>
              <a:rPr lang="en-US" dirty="0"/>
              <a:t> van het project</a:t>
            </a:r>
          </a:p>
        </p:txBody>
      </p:sp>
      <p:sp>
        <p:nvSpPr>
          <p:cNvPr id="4" name="Rectangle 3"/>
          <p:cNvSpPr/>
          <p:nvPr/>
        </p:nvSpPr>
        <p:spPr>
          <a:xfrm>
            <a:off x="1839992" y="1360841"/>
            <a:ext cx="2520593" cy="523220"/>
          </a:xfrm>
          <a:prstGeom prst="rect">
            <a:avLst/>
          </a:prstGeom>
        </p:spPr>
        <p:txBody>
          <a:bodyPr wrap="square">
            <a:spAutoFit/>
          </a:bodyPr>
          <a:lstStyle/>
          <a:p>
            <a:pPr algn="ctr"/>
            <a:r>
              <a:rPr lang="nl-NL" sz="2800" dirty="0">
                <a:latin typeface="Calibri" panose="020F0502020204030204" pitchFamily="34" charset="0"/>
              </a:rPr>
              <a:t>Incidents</a:t>
            </a:r>
            <a:endParaRPr lang="en-US" sz="2800" dirty="0"/>
          </a:p>
        </p:txBody>
      </p:sp>
      <p:sp>
        <p:nvSpPr>
          <p:cNvPr id="6" name="Rectangle 5"/>
          <p:cNvSpPr/>
          <p:nvPr/>
        </p:nvSpPr>
        <p:spPr>
          <a:xfrm>
            <a:off x="611435" y="2704332"/>
            <a:ext cx="4977706" cy="3016210"/>
          </a:xfrm>
          <a:prstGeom prst="rect">
            <a:avLst/>
          </a:prstGeom>
        </p:spPr>
        <p:txBody>
          <a:bodyPr wrap="square">
            <a:spAutoFit/>
          </a:bodyPr>
          <a:lstStyle/>
          <a:p>
            <a:pPr algn="ctr"/>
            <a:r>
              <a:rPr lang="nl-NL" sz="2800" dirty="0">
                <a:latin typeface="Calibri" panose="020F0502020204030204" pitchFamily="34" charset="0"/>
              </a:rPr>
              <a:t>(48 uur)</a:t>
            </a:r>
          </a:p>
          <a:p>
            <a:pPr algn="ctr"/>
            <a:r>
              <a:rPr lang="nl-NL" dirty="0"/>
              <a:t>Problemen die voor vallen onder incidents kunnen op afstand kunnen worden opgelost. Dit kan zowel telefonisch, per mail of met overname van de kiosk op afstand. Voor deze problemen komt de klant direct in contact met de helpdesk die hen verder begeleid en indien nodig het probleem ook doorgeeft aan Problem management.</a:t>
            </a:r>
            <a:endParaRPr lang="en-US" sz="2800" dirty="0"/>
          </a:p>
        </p:txBody>
      </p:sp>
      <p:sp>
        <p:nvSpPr>
          <p:cNvPr id="7" name="Rectangle 6"/>
          <p:cNvSpPr/>
          <p:nvPr/>
        </p:nvSpPr>
        <p:spPr>
          <a:xfrm>
            <a:off x="7458244" y="1359131"/>
            <a:ext cx="2520593" cy="523220"/>
          </a:xfrm>
          <a:prstGeom prst="rect">
            <a:avLst/>
          </a:prstGeom>
        </p:spPr>
        <p:txBody>
          <a:bodyPr wrap="square">
            <a:spAutoFit/>
          </a:bodyPr>
          <a:lstStyle/>
          <a:p>
            <a:pPr algn="ctr"/>
            <a:r>
              <a:rPr lang="nl-NL" sz="2800" dirty="0">
                <a:latin typeface="Calibri" panose="020F0502020204030204" pitchFamily="34" charset="0"/>
              </a:rPr>
              <a:t>Problems</a:t>
            </a:r>
            <a:endParaRPr lang="en-US" sz="2800" dirty="0"/>
          </a:p>
        </p:txBody>
      </p:sp>
      <p:sp>
        <p:nvSpPr>
          <p:cNvPr id="8" name="Rectangle 7"/>
          <p:cNvSpPr/>
          <p:nvPr/>
        </p:nvSpPr>
        <p:spPr>
          <a:xfrm>
            <a:off x="6229687" y="2702622"/>
            <a:ext cx="4977706" cy="3847207"/>
          </a:xfrm>
          <a:prstGeom prst="rect">
            <a:avLst/>
          </a:prstGeom>
        </p:spPr>
        <p:txBody>
          <a:bodyPr wrap="square">
            <a:spAutoFit/>
          </a:bodyPr>
          <a:lstStyle/>
          <a:p>
            <a:pPr algn="ctr"/>
            <a:r>
              <a:rPr lang="nl-NL" sz="2800" dirty="0">
                <a:latin typeface="Calibri" panose="020F0502020204030204" pitchFamily="34" charset="0"/>
              </a:rPr>
              <a:t>(2 weken)</a:t>
            </a:r>
          </a:p>
          <a:p>
            <a:pPr algn="ctr"/>
            <a:r>
              <a:rPr lang="nl-NL" dirty="0"/>
              <a:t>Binnen 2 weken nemen we contact op met de kioskverdeler om een ​​boeking te maken voor een medewerker van hun team om de problemen ter plaatse te bekijken. We werken samen met Stanley Black &amp; Decker en onze IT-dienst om de problemen goed te documenteren en op te lossen. Als het apparaat niet meer werkt en nog binnen de garantie van 2 jaar valt, wordt het kosteloos vervangen, tenzij er sprake is van vandalisme of klantgerelateerde schade</a:t>
            </a:r>
          </a:p>
        </p:txBody>
      </p:sp>
    </p:spTree>
    <p:extLst>
      <p:ext uri="{BB962C8B-B14F-4D97-AF65-F5344CB8AC3E}">
        <p14:creationId xmlns:p14="http://schemas.microsoft.com/office/powerpoint/2010/main" val="201289126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1. </a:t>
            </a:r>
            <a:r>
              <a:rPr lang="en-US" dirty="0" err="1"/>
              <a:t>Inleiding</a:t>
            </a:r>
            <a:endParaRPr lang="en-US" dirty="0"/>
          </a:p>
        </p:txBody>
      </p:sp>
      <p:sp>
        <p:nvSpPr>
          <p:cNvPr id="3" name="Content Placeholder 2"/>
          <p:cNvSpPr>
            <a:spLocks noGrp="1"/>
          </p:cNvSpPr>
          <p:nvPr>
            <p:ph idx="1"/>
          </p:nvPr>
        </p:nvSpPr>
        <p:spPr>
          <a:xfrm>
            <a:off x="1072401" y="5004670"/>
            <a:ext cx="9905998" cy="1761315"/>
          </a:xfrm>
        </p:spPr>
        <p:txBody>
          <a:bodyPr/>
          <a:lstStyle/>
          <a:p>
            <a:pPr marL="0" indent="0">
              <a:buNone/>
            </a:pPr>
            <a:r>
              <a:rPr lang="nl-NL" dirty="0"/>
              <a:t>Stanley Black &amp; Decker is een multinational die zich richt op het ontwerp, productie en distributie van diverse producten. In Tessenderlo is de vestiging verantwoordelijk voor opslag en distributie. Dus dit is hun corebusiness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697" y="923027"/>
            <a:ext cx="7347405" cy="3874608"/>
          </a:xfrm>
          <a:prstGeom prst="rect">
            <a:avLst/>
          </a:prstGeom>
        </p:spPr>
      </p:pic>
    </p:spTree>
    <p:extLst>
      <p:ext uri="{BB962C8B-B14F-4D97-AF65-F5344CB8AC3E}">
        <p14:creationId xmlns:p14="http://schemas.microsoft.com/office/powerpoint/2010/main" val="39972062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1. </a:t>
            </a:r>
            <a:r>
              <a:rPr lang="en-US" dirty="0" err="1"/>
              <a:t>Inleiding</a:t>
            </a:r>
            <a:endParaRPr lang="en-US" dirty="0"/>
          </a:p>
        </p:txBody>
      </p:sp>
      <p:sp>
        <p:nvSpPr>
          <p:cNvPr id="3" name="Content Placeholder 2"/>
          <p:cNvSpPr>
            <a:spLocks noGrp="1"/>
          </p:cNvSpPr>
          <p:nvPr>
            <p:ph idx="1"/>
          </p:nvPr>
        </p:nvSpPr>
        <p:spPr>
          <a:xfrm>
            <a:off x="1072401" y="5004670"/>
            <a:ext cx="9905998" cy="1761315"/>
          </a:xfrm>
        </p:spPr>
        <p:txBody>
          <a:bodyPr/>
          <a:lstStyle/>
          <a:p>
            <a:pPr marL="0" indent="0">
              <a:buNone/>
            </a:pPr>
            <a:r>
              <a:rPr lang="nl-NL" dirty="0">
                <a:effectLst/>
              </a:rPr>
              <a:t>Met ons project zijn de volgende afdelingen betrokken: IT-dienst, Field manager, Field Coördinator, Technische dienst, Inbound/Outbound coördinator en bewakingsagenten aan inkom. Er is al een bestaande IT-omgeving waar dit project impact opgaat hebben.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615" y="1164565"/>
            <a:ext cx="6077594" cy="3633070"/>
          </a:xfrm>
          <a:prstGeom prst="rect">
            <a:avLst/>
          </a:prstGeom>
        </p:spPr>
      </p:pic>
    </p:spTree>
    <p:extLst>
      <p:ext uri="{BB962C8B-B14F-4D97-AF65-F5344CB8AC3E}">
        <p14:creationId xmlns:p14="http://schemas.microsoft.com/office/powerpoint/2010/main" val="26395696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1209464"/>
          </a:xfrm>
        </p:spPr>
        <p:txBody>
          <a:bodyPr>
            <a:normAutofit/>
          </a:bodyPr>
          <a:lstStyle/>
          <a:p>
            <a:r>
              <a:rPr lang="en-US" dirty="0"/>
              <a:t>2. </a:t>
            </a:r>
            <a:r>
              <a:rPr lang="en-US" dirty="0" err="1"/>
              <a:t>Projectdoel</a:t>
            </a:r>
            <a:r>
              <a:rPr lang="en-US" dirty="0"/>
              <a:t> </a:t>
            </a:r>
            <a:r>
              <a:rPr lang="en-US" dirty="0" err="1"/>
              <a:t>en</a:t>
            </a:r>
            <a:r>
              <a:rPr lang="en-US" dirty="0"/>
              <a:t> scope</a:t>
            </a:r>
            <a:br>
              <a:rPr lang="en-US" dirty="0"/>
            </a:br>
            <a:r>
              <a:rPr lang="en-US" dirty="0"/>
              <a:t>2.1 Het </a:t>
            </a:r>
            <a:r>
              <a:rPr lang="en-US" dirty="0" err="1"/>
              <a:t>doel</a:t>
            </a:r>
            <a:endParaRPr lang="en-US" dirty="0"/>
          </a:p>
        </p:txBody>
      </p:sp>
      <p:sp>
        <p:nvSpPr>
          <p:cNvPr id="3" name="Content Placeholder 2"/>
          <p:cNvSpPr>
            <a:spLocks noGrp="1"/>
          </p:cNvSpPr>
          <p:nvPr>
            <p:ph idx="1"/>
          </p:nvPr>
        </p:nvSpPr>
        <p:spPr>
          <a:xfrm>
            <a:off x="1072401" y="1439502"/>
            <a:ext cx="9905998" cy="5326484"/>
          </a:xfrm>
        </p:spPr>
        <p:txBody>
          <a:bodyPr>
            <a:normAutofit/>
          </a:bodyPr>
          <a:lstStyle/>
          <a:p>
            <a:pPr>
              <a:buFontTx/>
              <a:buChar char="-"/>
            </a:pPr>
            <a:r>
              <a:rPr lang="nl-NL" dirty="0"/>
              <a:t>een software-oplossing voor het beheren van de check-in van vrachtwagenchauffeurs</a:t>
            </a:r>
          </a:p>
          <a:p>
            <a:pPr>
              <a:buFontTx/>
              <a:buChar char="-"/>
            </a:pPr>
            <a:r>
              <a:rPr lang="nl-NL" dirty="0"/>
              <a:t>de chauffeurs geeft een code in </a:t>
            </a:r>
          </a:p>
          <a:p>
            <a:pPr>
              <a:buFontTx/>
              <a:buChar char="-"/>
            </a:pPr>
            <a:r>
              <a:rPr lang="nl-NL" dirty="0"/>
              <a:t>deze registreert hun gegevens</a:t>
            </a:r>
          </a:p>
          <a:p>
            <a:pPr>
              <a:buFontTx/>
              <a:buChar char="-"/>
            </a:pPr>
            <a:r>
              <a:rPr lang="nl-NL" dirty="0"/>
              <a:t>Deze informatie wordt doorgegeven aan de binnenkant van het bedrijf</a:t>
            </a:r>
          </a:p>
          <a:p>
            <a:pPr>
              <a:buFontTx/>
              <a:buChar char="-"/>
            </a:pPr>
            <a:r>
              <a:rPr lang="nl-NL" dirty="0"/>
              <a:t>medewerkers sturen instructies naar de chauffeurs.</a:t>
            </a:r>
            <a:endParaRPr lang="en-US" dirty="0"/>
          </a:p>
        </p:txBody>
      </p:sp>
    </p:spTree>
    <p:extLst>
      <p:ext uri="{BB962C8B-B14F-4D97-AF65-F5344CB8AC3E}">
        <p14:creationId xmlns:p14="http://schemas.microsoft.com/office/powerpoint/2010/main" val="546432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1209464"/>
          </a:xfrm>
        </p:spPr>
        <p:txBody>
          <a:bodyPr>
            <a:normAutofit/>
          </a:bodyPr>
          <a:lstStyle/>
          <a:p>
            <a:r>
              <a:rPr lang="en-US" dirty="0"/>
              <a:t>2. </a:t>
            </a:r>
            <a:r>
              <a:rPr lang="en-US" dirty="0" err="1"/>
              <a:t>Projectdoel</a:t>
            </a:r>
            <a:r>
              <a:rPr lang="en-US" dirty="0"/>
              <a:t> </a:t>
            </a:r>
            <a:r>
              <a:rPr lang="en-US" dirty="0" err="1"/>
              <a:t>en</a:t>
            </a:r>
            <a:r>
              <a:rPr lang="en-US" dirty="0"/>
              <a:t> scope</a:t>
            </a:r>
            <a:br>
              <a:rPr lang="en-US" dirty="0"/>
            </a:br>
            <a:r>
              <a:rPr lang="en-US" dirty="0"/>
              <a:t>2.2 de scope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142" y="1259839"/>
            <a:ext cx="9364033" cy="5269397"/>
          </a:xfrm>
          <a:prstGeom prst="rect">
            <a:avLst/>
          </a:prstGeom>
        </p:spPr>
      </p:pic>
    </p:spTree>
    <p:extLst>
      <p:ext uri="{BB962C8B-B14F-4D97-AF65-F5344CB8AC3E}">
        <p14:creationId xmlns:p14="http://schemas.microsoft.com/office/powerpoint/2010/main" val="913125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6"/>
            <a:ext cx="9905998" cy="1497163"/>
          </a:xfrm>
        </p:spPr>
        <p:txBody>
          <a:bodyPr>
            <a:normAutofit fontScale="90000"/>
          </a:bodyPr>
          <a:lstStyle/>
          <a:p>
            <a:r>
              <a:rPr lang="en-US" dirty="0"/>
              <a:t>2. </a:t>
            </a:r>
            <a:r>
              <a:rPr lang="en-US" dirty="0" err="1"/>
              <a:t>Projectdoel</a:t>
            </a:r>
            <a:r>
              <a:rPr lang="en-US" dirty="0"/>
              <a:t> </a:t>
            </a:r>
            <a:r>
              <a:rPr lang="en-US" dirty="0" err="1"/>
              <a:t>en</a:t>
            </a:r>
            <a:r>
              <a:rPr lang="en-US" dirty="0"/>
              <a:t> scope</a:t>
            </a:r>
            <a:br>
              <a:rPr lang="en-US" dirty="0"/>
            </a:br>
            <a:r>
              <a:rPr lang="en-US" dirty="0"/>
              <a:t>2.2 Wat </a:t>
            </a:r>
            <a:r>
              <a:rPr lang="en-US" dirty="0" err="1"/>
              <a:t>automatiseren</a:t>
            </a:r>
            <a:r>
              <a:rPr lang="en-US" dirty="0"/>
              <a:t>, </a:t>
            </a:r>
            <a:r>
              <a:rPr lang="en-US" dirty="0" err="1"/>
              <a:t>installeren</a:t>
            </a:r>
            <a:r>
              <a:rPr lang="en-US" dirty="0"/>
              <a:t> of </a:t>
            </a:r>
            <a:r>
              <a:rPr lang="en-US" dirty="0" err="1"/>
              <a:t>configureren</a:t>
            </a:r>
            <a:endParaRPr lang="en-US" dirty="0"/>
          </a:p>
        </p:txBody>
      </p:sp>
      <p:sp>
        <p:nvSpPr>
          <p:cNvPr id="4" name="Content Placeholder 3"/>
          <p:cNvSpPr>
            <a:spLocks noGrp="1"/>
          </p:cNvSpPr>
          <p:nvPr>
            <p:ph idx="1"/>
          </p:nvPr>
        </p:nvSpPr>
        <p:spPr>
          <a:xfrm>
            <a:off x="3135945" y="2687548"/>
            <a:ext cx="5916933" cy="3124201"/>
          </a:xfrm>
        </p:spPr>
        <p:txBody>
          <a:bodyPr/>
          <a:lstStyle/>
          <a:p>
            <a:r>
              <a:rPr lang="en-US" dirty="0" err="1"/>
              <a:t>Automatisering</a:t>
            </a:r>
            <a:r>
              <a:rPr lang="en-US" dirty="0"/>
              <a:t> van de check-in procedure</a:t>
            </a:r>
          </a:p>
          <a:p>
            <a:r>
              <a:rPr lang="en-US" dirty="0" err="1"/>
              <a:t>Installatie</a:t>
            </a:r>
            <a:r>
              <a:rPr lang="en-US" dirty="0"/>
              <a:t> van de software</a:t>
            </a:r>
          </a:p>
          <a:p>
            <a:r>
              <a:rPr lang="en-US" dirty="0" err="1"/>
              <a:t>Configuratie</a:t>
            </a:r>
            <a:r>
              <a:rPr lang="en-US" dirty="0"/>
              <a:t> van het SMS-system</a:t>
            </a:r>
          </a:p>
          <a:p>
            <a:r>
              <a:rPr lang="en-US" dirty="0" err="1"/>
              <a:t>Gebruikersbeheer</a:t>
            </a:r>
            <a:endParaRPr lang="en-US" dirty="0"/>
          </a:p>
          <a:p>
            <a:r>
              <a:rPr lang="en-US" dirty="0"/>
              <a:t>Rapportage </a:t>
            </a:r>
            <a:r>
              <a:rPr lang="en-US" dirty="0" err="1"/>
              <a:t>en</a:t>
            </a:r>
            <a:r>
              <a:rPr lang="en-US" dirty="0"/>
              <a:t> analyses</a:t>
            </a:r>
          </a:p>
          <a:p>
            <a:r>
              <a:rPr lang="en-US" dirty="0" err="1"/>
              <a:t>Integratie</a:t>
            </a:r>
            <a:r>
              <a:rPr lang="en-US" dirty="0"/>
              <a:t> met </a:t>
            </a:r>
            <a:r>
              <a:rPr lang="en-US" dirty="0" err="1"/>
              <a:t>andere</a:t>
            </a:r>
            <a:r>
              <a:rPr lang="en-US" dirty="0"/>
              <a:t> </a:t>
            </a:r>
            <a:r>
              <a:rPr lang="en-US" dirty="0" err="1"/>
              <a:t>systemen</a:t>
            </a:r>
            <a:endParaRPr lang="en-US" dirty="0"/>
          </a:p>
        </p:txBody>
      </p:sp>
    </p:spTree>
    <p:extLst>
      <p:ext uri="{BB962C8B-B14F-4D97-AF65-F5344CB8AC3E}">
        <p14:creationId xmlns:p14="http://schemas.microsoft.com/office/powerpoint/2010/main" val="310044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3. </a:t>
            </a:r>
            <a:r>
              <a:rPr lang="en-US" dirty="0" err="1"/>
              <a:t>projectmethode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569" y="1002241"/>
            <a:ext cx="6420564" cy="4002429"/>
          </a:xfrm>
          <a:prstGeom prst="rect">
            <a:avLst/>
          </a:prstGeom>
        </p:spPr>
      </p:pic>
    </p:spTree>
    <p:extLst>
      <p:ext uri="{BB962C8B-B14F-4D97-AF65-F5344CB8AC3E}">
        <p14:creationId xmlns:p14="http://schemas.microsoft.com/office/powerpoint/2010/main" val="2214185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037"/>
            <a:ext cx="9905998" cy="485955"/>
          </a:xfrm>
        </p:spPr>
        <p:txBody>
          <a:bodyPr>
            <a:normAutofit fontScale="90000"/>
          </a:bodyPr>
          <a:lstStyle/>
          <a:p>
            <a:r>
              <a:rPr lang="en-US" dirty="0"/>
              <a:t>4. </a:t>
            </a:r>
            <a:r>
              <a:rPr lang="en-US" dirty="0" err="1"/>
              <a:t>Uitbesteden</a:t>
            </a:r>
            <a:r>
              <a:rPr lang="en-US" dirty="0"/>
              <a:t> / </a:t>
            </a:r>
            <a:r>
              <a:rPr lang="en-US" dirty="0" err="1"/>
              <a:t>te</a:t>
            </a:r>
            <a:r>
              <a:rPr lang="en-US" dirty="0"/>
              <a:t> </a:t>
            </a:r>
            <a:r>
              <a:rPr lang="en-US" dirty="0" err="1"/>
              <a:t>doen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8526712"/>
              </p:ext>
            </p:extLst>
          </p:nvPr>
        </p:nvGraphicFramePr>
        <p:xfrm>
          <a:off x="2030412" y="1999826"/>
          <a:ext cx="8128000" cy="3505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60915104"/>
                    </a:ext>
                  </a:extLst>
                </a:gridCol>
                <a:gridCol w="4064000">
                  <a:extLst>
                    <a:ext uri="{9D8B030D-6E8A-4147-A177-3AD203B41FA5}">
                      <a16:colId xmlns:a16="http://schemas.microsoft.com/office/drawing/2014/main" val="1609295665"/>
                    </a:ext>
                  </a:extLst>
                </a:gridCol>
              </a:tblGrid>
              <a:tr h="370840">
                <a:tc>
                  <a:txBody>
                    <a:bodyPr/>
                    <a:lstStyle/>
                    <a:p>
                      <a:r>
                        <a:rPr lang="en-US" dirty="0"/>
                        <a:t>Insourcing</a:t>
                      </a:r>
                    </a:p>
                  </a:txBody>
                  <a:tcPr/>
                </a:tc>
                <a:tc>
                  <a:txBody>
                    <a:bodyPr/>
                    <a:lstStyle/>
                    <a:p>
                      <a:r>
                        <a:rPr lang="en-US" dirty="0"/>
                        <a:t>Outsourcing</a:t>
                      </a:r>
                    </a:p>
                  </a:txBody>
                  <a:tcPr/>
                </a:tc>
                <a:extLst>
                  <a:ext uri="{0D108BD9-81ED-4DB2-BD59-A6C34878D82A}">
                    <a16:rowId xmlns:a16="http://schemas.microsoft.com/office/drawing/2014/main" val="464111831"/>
                  </a:ext>
                </a:extLst>
              </a:tr>
              <a:tr h="370840">
                <a:tc>
                  <a:txBody>
                    <a:bodyPr/>
                    <a:lstStyle/>
                    <a:p>
                      <a:r>
                        <a:rPr lang="en-US" dirty="0"/>
                        <a:t>Software </a:t>
                      </a:r>
                      <a:r>
                        <a:rPr lang="en-US" dirty="0" err="1"/>
                        <a:t>schrijven</a:t>
                      </a:r>
                      <a:endParaRPr lang="en-US" dirty="0"/>
                    </a:p>
                  </a:txBody>
                  <a:tcPr/>
                </a:tc>
                <a:tc>
                  <a:txBody>
                    <a:bodyPr/>
                    <a:lstStyle/>
                    <a:p>
                      <a:r>
                        <a:rPr lang="en-US" dirty="0"/>
                        <a:t>Cloud Server </a:t>
                      </a:r>
                      <a:r>
                        <a:rPr lang="en-US" dirty="0" err="1"/>
                        <a:t>kopen</a:t>
                      </a:r>
                      <a:endParaRPr lang="en-US" dirty="0"/>
                    </a:p>
                  </a:txBody>
                  <a:tcPr/>
                </a:tc>
                <a:extLst>
                  <a:ext uri="{0D108BD9-81ED-4DB2-BD59-A6C34878D82A}">
                    <a16:rowId xmlns:a16="http://schemas.microsoft.com/office/drawing/2014/main" val="4017312817"/>
                  </a:ext>
                </a:extLst>
              </a:tr>
              <a:tr h="370840">
                <a:tc>
                  <a:txBody>
                    <a:bodyPr/>
                    <a:lstStyle/>
                    <a:p>
                      <a:r>
                        <a:rPr lang="en-US" dirty="0"/>
                        <a:t>Manuals </a:t>
                      </a:r>
                      <a:r>
                        <a:rPr lang="en-US" dirty="0" err="1"/>
                        <a:t>schrijven</a:t>
                      </a:r>
                      <a:r>
                        <a:rPr lang="en-US" dirty="0"/>
                        <a:t> </a:t>
                      </a:r>
                      <a:r>
                        <a:rPr lang="en-US" dirty="0" err="1"/>
                        <a:t>voor</a:t>
                      </a:r>
                      <a:r>
                        <a:rPr lang="en-US" dirty="0"/>
                        <a:t> </a:t>
                      </a:r>
                      <a:r>
                        <a:rPr lang="en-US" dirty="0" err="1"/>
                        <a:t>gebruik</a:t>
                      </a:r>
                      <a:endParaRPr lang="en-US" dirty="0"/>
                    </a:p>
                  </a:txBody>
                  <a:tcPr/>
                </a:tc>
                <a:tc>
                  <a:txBody>
                    <a:bodyPr/>
                    <a:lstStyle/>
                    <a:p>
                      <a:r>
                        <a:rPr lang="en-US" dirty="0" err="1"/>
                        <a:t>Installatie</a:t>
                      </a:r>
                      <a:r>
                        <a:rPr lang="en-US" dirty="0"/>
                        <a:t> kiosk</a:t>
                      </a:r>
                    </a:p>
                  </a:txBody>
                  <a:tcPr/>
                </a:tc>
                <a:extLst>
                  <a:ext uri="{0D108BD9-81ED-4DB2-BD59-A6C34878D82A}">
                    <a16:rowId xmlns:a16="http://schemas.microsoft.com/office/drawing/2014/main" val="2237139464"/>
                  </a:ext>
                </a:extLst>
              </a:tr>
              <a:tr h="370840">
                <a:tc>
                  <a:txBody>
                    <a:bodyPr/>
                    <a:lstStyle/>
                    <a:p>
                      <a:r>
                        <a:rPr lang="en-US" dirty="0"/>
                        <a:t>Kiosk </a:t>
                      </a:r>
                      <a:r>
                        <a:rPr lang="en-US" dirty="0" err="1"/>
                        <a:t>bestellen</a:t>
                      </a:r>
                      <a:endParaRPr lang="en-US" dirty="0"/>
                    </a:p>
                  </a:txBody>
                  <a:tcPr/>
                </a:tc>
                <a:tc>
                  <a:txBody>
                    <a:bodyPr/>
                    <a:lstStyle/>
                    <a:p>
                      <a:r>
                        <a:rPr lang="en-US" dirty="0" err="1"/>
                        <a:t>Personeel</a:t>
                      </a:r>
                      <a:r>
                        <a:rPr lang="en-US" dirty="0"/>
                        <a:t> </a:t>
                      </a:r>
                      <a:r>
                        <a:rPr lang="en-US" dirty="0" err="1"/>
                        <a:t>trainen</a:t>
                      </a:r>
                      <a:r>
                        <a:rPr lang="en-US" dirty="0"/>
                        <a:t> (</a:t>
                      </a:r>
                      <a:r>
                        <a:rPr lang="en-US" dirty="0" err="1"/>
                        <a:t>andere</a:t>
                      </a:r>
                      <a:r>
                        <a:rPr lang="en-US" dirty="0"/>
                        <a:t> </a:t>
                      </a:r>
                      <a:r>
                        <a:rPr lang="en-US" dirty="0" err="1"/>
                        <a:t>gebruikers</a:t>
                      </a:r>
                      <a:r>
                        <a:rPr lang="en-US" dirty="0"/>
                        <a:t>)</a:t>
                      </a:r>
                    </a:p>
                  </a:txBody>
                  <a:tcPr/>
                </a:tc>
                <a:extLst>
                  <a:ext uri="{0D108BD9-81ED-4DB2-BD59-A6C34878D82A}">
                    <a16:rowId xmlns:a16="http://schemas.microsoft.com/office/drawing/2014/main" val="3424442670"/>
                  </a:ext>
                </a:extLst>
              </a:tr>
              <a:tr h="370840">
                <a:tc>
                  <a:txBody>
                    <a:bodyPr/>
                    <a:lstStyle/>
                    <a:p>
                      <a:r>
                        <a:rPr lang="en-US" dirty="0" err="1"/>
                        <a:t>Personeel</a:t>
                      </a:r>
                      <a:r>
                        <a:rPr lang="en-US" dirty="0"/>
                        <a:t> </a:t>
                      </a:r>
                      <a:r>
                        <a:rPr lang="en-US" dirty="0" err="1"/>
                        <a:t>trainen</a:t>
                      </a:r>
                      <a:r>
                        <a:rPr lang="en-US" dirty="0"/>
                        <a:t> (</a:t>
                      </a:r>
                      <a:r>
                        <a:rPr lang="en-US" dirty="0" err="1"/>
                        <a:t>verantwoordelijke</a:t>
                      </a:r>
                      <a:r>
                        <a:rPr lang="en-US" dirty="0"/>
                        <a:t>)</a:t>
                      </a:r>
                    </a:p>
                  </a:txBody>
                  <a:tcPr/>
                </a:tc>
                <a:tc>
                  <a:txBody>
                    <a:bodyPr/>
                    <a:lstStyle/>
                    <a:p>
                      <a:endParaRPr lang="en-US"/>
                    </a:p>
                  </a:txBody>
                  <a:tcPr/>
                </a:tc>
                <a:extLst>
                  <a:ext uri="{0D108BD9-81ED-4DB2-BD59-A6C34878D82A}">
                    <a16:rowId xmlns:a16="http://schemas.microsoft.com/office/drawing/2014/main" val="316362502"/>
                  </a:ext>
                </a:extLst>
              </a:tr>
              <a:tr h="370840">
                <a:tc>
                  <a:txBody>
                    <a:bodyPr/>
                    <a:lstStyle/>
                    <a:p>
                      <a:r>
                        <a:rPr lang="en-US" dirty="0"/>
                        <a:t>Project</a:t>
                      </a:r>
                      <a:r>
                        <a:rPr lang="en-US" baseline="0" dirty="0"/>
                        <a:t> </a:t>
                      </a:r>
                      <a:r>
                        <a:rPr lang="en-US" baseline="0" dirty="0" err="1"/>
                        <a:t>begeleiden</a:t>
                      </a:r>
                      <a:r>
                        <a:rPr lang="en-US" baseline="0" dirty="0"/>
                        <a:t> </a:t>
                      </a:r>
                      <a:r>
                        <a:rPr lang="en-US" baseline="0" dirty="0" err="1"/>
                        <a:t>bij</a:t>
                      </a:r>
                      <a:r>
                        <a:rPr lang="en-US" baseline="0" dirty="0"/>
                        <a:t> het </a:t>
                      </a:r>
                      <a:r>
                        <a:rPr lang="en-US" baseline="0" dirty="0" err="1"/>
                        <a:t>testen</a:t>
                      </a:r>
                      <a:endParaRPr lang="en-US" dirty="0"/>
                    </a:p>
                  </a:txBody>
                  <a:tcPr/>
                </a:tc>
                <a:tc>
                  <a:txBody>
                    <a:bodyPr/>
                    <a:lstStyle/>
                    <a:p>
                      <a:endParaRPr lang="en-US"/>
                    </a:p>
                  </a:txBody>
                  <a:tcPr/>
                </a:tc>
                <a:extLst>
                  <a:ext uri="{0D108BD9-81ED-4DB2-BD59-A6C34878D82A}">
                    <a16:rowId xmlns:a16="http://schemas.microsoft.com/office/drawing/2014/main" val="1428747440"/>
                  </a:ext>
                </a:extLst>
              </a:tr>
              <a:tr h="370840">
                <a:tc>
                  <a:txBody>
                    <a:bodyPr/>
                    <a:lstStyle/>
                    <a:p>
                      <a:r>
                        <a:rPr lang="en-US" dirty="0"/>
                        <a:t>Support </a:t>
                      </a:r>
                      <a:r>
                        <a:rPr lang="en-US" dirty="0" err="1"/>
                        <a:t>bieden</a:t>
                      </a:r>
                      <a:endParaRPr lang="en-US" dirty="0"/>
                    </a:p>
                  </a:txBody>
                  <a:tcPr/>
                </a:tc>
                <a:tc>
                  <a:txBody>
                    <a:bodyPr/>
                    <a:lstStyle/>
                    <a:p>
                      <a:endParaRPr lang="en-US"/>
                    </a:p>
                  </a:txBody>
                  <a:tcPr/>
                </a:tc>
                <a:extLst>
                  <a:ext uri="{0D108BD9-81ED-4DB2-BD59-A6C34878D82A}">
                    <a16:rowId xmlns:a16="http://schemas.microsoft.com/office/drawing/2014/main" val="1442303108"/>
                  </a:ext>
                </a:extLst>
              </a:tr>
              <a:tr h="370840">
                <a:tc>
                  <a:txBody>
                    <a:bodyPr/>
                    <a:lstStyle/>
                    <a:p>
                      <a:r>
                        <a:rPr lang="en-US" dirty="0"/>
                        <a:t>Software </a:t>
                      </a:r>
                      <a:r>
                        <a:rPr lang="en-US" dirty="0" err="1"/>
                        <a:t>installeren</a:t>
                      </a:r>
                      <a:r>
                        <a:rPr lang="en-US" dirty="0"/>
                        <a:t> </a:t>
                      </a:r>
                      <a:r>
                        <a:rPr lang="en-US" dirty="0" err="1"/>
                        <a:t>bij</a:t>
                      </a:r>
                      <a:r>
                        <a:rPr lang="en-US" dirty="0"/>
                        <a:t> interne Pc’s</a:t>
                      </a:r>
                    </a:p>
                  </a:txBody>
                  <a:tcPr/>
                </a:tc>
                <a:tc>
                  <a:txBody>
                    <a:bodyPr/>
                    <a:lstStyle/>
                    <a:p>
                      <a:endParaRPr lang="en-US" dirty="0"/>
                    </a:p>
                  </a:txBody>
                  <a:tcPr/>
                </a:tc>
                <a:extLst>
                  <a:ext uri="{0D108BD9-81ED-4DB2-BD59-A6C34878D82A}">
                    <a16:rowId xmlns:a16="http://schemas.microsoft.com/office/drawing/2014/main" val="2849444263"/>
                  </a:ext>
                </a:extLst>
              </a:tr>
            </a:tbl>
          </a:graphicData>
        </a:graphic>
      </p:graphicFrame>
    </p:spTree>
    <p:extLst>
      <p:ext uri="{BB962C8B-B14F-4D97-AF65-F5344CB8AC3E}">
        <p14:creationId xmlns:p14="http://schemas.microsoft.com/office/powerpoint/2010/main" val="224163911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325</TotalTime>
  <Words>2788</Words>
  <Application>Microsoft Office PowerPoint</Application>
  <PresentationFormat>Widescreen</PresentationFormat>
  <Paragraphs>470</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Century Gothic</vt:lpstr>
      <vt:lpstr>Mesh</vt:lpstr>
      <vt:lpstr>PowerPoint Presentation</vt:lpstr>
      <vt:lpstr>Inhoud</vt:lpstr>
      <vt:lpstr>1. Inleiding</vt:lpstr>
      <vt:lpstr>1. Inleiding</vt:lpstr>
      <vt:lpstr>2. Projectdoel en scope 2.1 Het doel</vt:lpstr>
      <vt:lpstr>2. Projectdoel en scope 2.2 de scope</vt:lpstr>
      <vt:lpstr>2. Projectdoel en scope 2.2 Wat automatiseren, installeren of configureren</vt:lpstr>
      <vt:lpstr>3. projectmethode</vt:lpstr>
      <vt:lpstr>4. Uitbesteden / te doen</vt:lpstr>
      <vt:lpstr>5. planning</vt:lpstr>
      <vt:lpstr>5. planning</vt:lpstr>
      <vt:lpstr>5. planning</vt:lpstr>
      <vt:lpstr>5. planning</vt:lpstr>
      <vt:lpstr>5. planning</vt:lpstr>
      <vt:lpstr>5. planning</vt:lpstr>
      <vt:lpstr>5. planning: mijlpalen</vt:lpstr>
      <vt:lpstr>5. planning: mijlpalen</vt:lpstr>
      <vt:lpstr>6. Kosten/baten : kosten</vt:lpstr>
      <vt:lpstr>6. Kosten/baten : baten</vt:lpstr>
      <vt:lpstr>7. testen</vt:lpstr>
      <vt:lpstr>7. testen</vt:lpstr>
      <vt:lpstr>7. testen</vt:lpstr>
      <vt:lpstr>7. testen</vt:lpstr>
      <vt:lpstr>7. testen</vt:lpstr>
      <vt:lpstr>7. Overdracht van het project</vt:lpstr>
      <vt:lpstr>7. Overdracht van het project</vt:lpstr>
      <vt:lpstr>7. Overdracht van het project</vt:lpstr>
      <vt:lpstr>7. Overdracht van het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dc:creator>
  <cp:lastModifiedBy>Jasper Orens</cp:lastModifiedBy>
  <cp:revision>22</cp:revision>
  <dcterms:created xsi:type="dcterms:W3CDTF">2023-05-12T06:56:15Z</dcterms:created>
  <dcterms:modified xsi:type="dcterms:W3CDTF">2023-05-23T19:42:52Z</dcterms:modified>
</cp:coreProperties>
</file>