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65" r:id="rId5"/>
    <p:sldId id="274" r:id="rId6"/>
    <p:sldId id="369" r:id="rId7"/>
    <p:sldId id="370" r:id="rId8"/>
    <p:sldId id="371" r:id="rId9"/>
    <p:sldId id="372" r:id="rId10"/>
    <p:sldId id="373" r:id="rId11"/>
    <p:sldId id="374" r:id="rId12"/>
    <p:sldId id="376" r:id="rId13"/>
    <p:sldId id="382" r:id="rId14"/>
    <p:sldId id="383" r:id="rId15"/>
    <p:sldId id="384" r:id="rId16"/>
    <p:sldId id="377" r:id="rId17"/>
    <p:sldId id="378" r:id="rId18"/>
    <p:sldId id="379" r:id="rId19"/>
    <p:sldId id="380" r:id="rId20"/>
    <p:sldId id="381" r:id="rId21"/>
    <p:sldId id="375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3517" autoAdjust="0"/>
  </p:normalViewPr>
  <p:slideViewPr>
    <p:cSldViewPr snapToGrid="0" showGuides="1">
      <p:cViewPr varScale="1">
        <p:scale>
          <a:sx n="92" d="100"/>
          <a:sy n="92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8-1-2021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tags/tag_textarea.asp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tags/att_input_type_radio.as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_fieldset" TargetMode="External"/><Relationship Id="rId2" Type="http://schemas.openxmlformats.org/officeDocument/2006/relationships/hyperlink" Target="https://www.w3schools.com/tags/tag_fieldset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form_metho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form_method_post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exercise.asp?filename=exercise_html_form_input_types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_form_mail" TargetMode="External"/><Relationship Id="rId2" Type="http://schemas.openxmlformats.org/officeDocument/2006/relationships/hyperlink" Target="mailto:someone@example.co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13</a:t>
            </a:r>
          </a:p>
          <a:p>
            <a:r>
              <a:rPr lang="nl-BE" sz="1800" dirty="0"/>
              <a:t>Formulieren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6E62-C097-444C-96C9-4758FE8CD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489A8-E4E6-4073-BA89-7016F08D3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>
                <a:hlinkClick r:id="rId2"/>
              </a:rPr>
              <a:t>textarea</a:t>
            </a:r>
            <a:r>
              <a:rPr lang="en-US" dirty="0"/>
              <a:t> element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invoerveld</a:t>
            </a:r>
            <a:r>
              <a:rPr lang="en-US" dirty="0"/>
              <a:t> met </a:t>
            </a:r>
            <a:r>
              <a:rPr lang="en-US" dirty="0" err="1"/>
              <a:t>meerdere</a:t>
            </a:r>
            <a:r>
              <a:rPr lang="en-US" dirty="0"/>
              <a:t> regels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.</a:t>
            </a:r>
          </a:p>
          <a:p>
            <a:endParaRPr lang="nl-BE" dirty="0"/>
          </a:p>
          <a:p>
            <a:r>
              <a:rPr lang="en-US" sz="2000" dirty="0"/>
              <a:t>&lt;</a:t>
            </a:r>
            <a:r>
              <a:rPr lang="en-US" sz="2000" dirty="0" err="1"/>
              <a:t>textarea</a:t>
            </a:r>
            <a:r>
              <a:rPr lang="en-US" sz="2000" dirty="0"/>
              <a:t> rows="2" cols="20" wrap="hard"&gt;</a:t>
            </a:r>
            <a:br>
              <a:rPr lang="en-US" sz="2000" dirty="0"/>
            </a:br>
            <a:r>
              <a:rPr lang="en-US" sz="2000" dirty="0"/>
              <a:t>Op de PXL </a:t>
            </a:r>
            <a:r>
              <a:rPr lang="en-US" sz="2000" dirty="0" err="1"/>
              <a:t>leren</a:t>
            </a:r>
            <a:r>
              <a:rPr lang="en-US" sz="2000" dirty="0"/>
              <a:t> we hoe we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formulier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</a:t>
            </a:r>
            <a:r>
              <a:rPr lang="en-US" sz="2000" dirty="0" err="1"/>
              <a:t>maken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textarea</a:t>
            </a:r>
            <a:r>
              <a:rPr lang="en-US" sz="2000" dirty="0"/>
              <a:t>&gt;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B243D-C71C-4E8C-ABC4-2B4DE46B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49" y="3626802"/>
            <a:ext cx="3969813" cy="12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572D-F925-451B-B6CA-B5ECC0A5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8199"/>
            <a:ext cx="11160125" cy="981301"/>
          </a:xfrm>
        </p:spPr>
        <p:txBody>
          <a:bodyPr/>
          <a:lstStyle/>
          <a:p>
            <a:r>
              <a:rPr lang="en-US" dirty="0" err="1"/>
              <a:t>Textarea</a:t>
            </a:r>
            <a:r>
              <a:rPr lang="en-US" dirty="0"/>
              <a:t> attributes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E2352-312A-4177-9968-695C75D7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41" y="1179747"/>
            <a:ext cx="9180715" cy="4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242A-D61C-4260-B4CE-BF002A2D5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Radiobuttons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EB1AA-7DEA-472C-85D1-DF69EF4BA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Radiobuttons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slechts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van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 wilt laten </a:t>
            </a:r>
            <a:r>
              <a:rPr lang="en-US" dirty="0" err="1"/>
              <a:t>aanduiden</a:t>
            </a:r>
            <a:r>
              <a:rPr lang="en-US" dirty="0"/>
              <a:t>.</a:t>
            </a:r>
          </a:p>
          <a:p>
            <a:r>
              <a:rPr lang="nl-BE" sz="1600" dirty="0"/>
              <a:t>&lt;p&gt;</a:t>
            </a:r>
            <a:r>
              <a:rPr lang="nl-BE" sz="1600" dirty="0" err="1"/>
              <a:t>Please</a:t>
            </a:r>
            <a:r>
              <a:rPr lang="nl-BE" sz="1600" dirty="0"/>
              <a:t> select </a:t>
            </a:r>
            <a:r>
              <a:rPr lang="nl-BE" sz="1600" dirty="0" err="1"/>
              <a:t>your</a:t>
            </a:r>
            <a:r>
              <a:rPr lang="nl-BE" sz="1600" dirty="0"/>
              <a:t> gender:&lt;/p&gt;</a:t>
            </a:r>
          </a:p>
          <a:p>
            <a:r>
              <a:rPr lang="nl-BE" sz="1600" dirty="0"/>
              <a:t>  &lt;input type="radio" </a:t>
            </a:r>
            <a:r>
              <a:rPr lang="nl-BE" sz="1600" dirty="0" err="1"/>
              <a:t>id</a:t>
            </a:r>
            <a:r>
              <a:rPr lang="nl-BE" sz="1600" dirty="0"/>
              <a:t>="male" name="gender" </a:t>
            </a:r>
            <a:r>
              <a:rPr lang="nl-BE" sz="1600" dirty="0" err="1"/>
              <a:t>value</a:t>
            </a:r>
            <a:r>
              <a:rPr lang="nl-BE" sz="1600" dirty="0"/>
              <a:t>="male"&gt;</a:t>
            </a:r>
          </a:p>
          <a:p>
            <a:r>
              <a:rPr lang="nl-BE" sz="1600" dirty="0"/>
              <a:t>  &lt;label </a:t>
            </a:r>
            <a:r>
              <a:rPr lang="nl-BE" sz="1600" dirty="0" err="1"/>
              <a:t>for</a:t>
            </a:r>
            <a:r>
              <a:rPr lang="nl-BE" sz="1600" dirty="0"/>
              <a:t>="male"&gt;Male&lt;/label&gt;&lt;</a:t>
            </a:r>
            <a:r>
              <a:rPr lang="nl-BE" sz="1600" dirty="0" err="1"/>
              <a:t>br</a:t>
            </a:r>
            <a:r>
              <a:rPr lang="nl-BE" sz="1600" dirty="0"/>
              <a:t>&gt;</a:t>
            </a:r>
          </a:p>
          <a:p>
            <a:r>
              <a:rPr lang="nl-BE" sz="1600" dirty="0"/>
              <a:t>  &lt;input type="radio" </a:t>
            </a:r>
            <a:r>
              <a:rPr lang="nl-BE" sz="1600" dirty="0" err="1"/>
              <a:t>id</a:t>
            </a:r>
            <a:r>
              <a:rPr lang="nl-BE" sz="1600" dirty="0"/>
              <a:t>="</a:t>
            </a:r>
            <a:r>
              <a:rPr lang="nl-BE" sz="1600" dirty="0" err="1"/>
              <a:t>female</a:t>
            </a:r>
            <a:r>
              <a:rPr lang="nl-BE" sz="1600" dirty="0"/>
              <a:t>" name="gender" </a:t>
            </a:r>
            <a:r>
              <a:rPr lang="nl-BE" sz="1600" dirty="0" err="1"/>
              <a:t>value</a:t>
            </a:r>
            <a:r>
              <a:rPr lang="nl-BE" sz="1600" dirty="0"/>
              <a:t>="</a:t>
            </a:r>
            <a:r>
              <a:rPr lang="nl-BE" sz="1600" dirty="0" err="1"/>
              <a:t>female</a:t>
            </a:r>
            <a:r>
              <a:rPr lang="nl-BE" sz="1600" dirty="0"/>
              <a:t>"&gt;</a:t>
            </a:r>
          </a:p>
          <a:p>
            <a:r>
              <a:rPr lang="nl-BE" sz="1600" dirty="0"/>
              <a:t>  &lt;label </a:t>
            </a:r>
            <a:r>
              <a:rPr lang="nl-BE" sz="1600" dirty="0" err="1"/>
              <a:t>for</a:t>
            </a:r>
            <a:r>
              <a:rPr lang="nl-BE" sz="1600" dirty="0"/>
              <a:t>="</a:t>
            </a:r>
            <a:r>
              <a:rPr lang="nl-BE" sz="1600" dirty="0" err="1"/>
              <a:t>female</a:t>
            </a:r>
            <a:r>
              <a:rPr lang="nl-BE" sz="1600" dirty="0"/>
              <a:t>"&gt;</a:t>
            </a:r>
            <a:r>
              <a:rPr lang="nl-BE" sz="1600" dirty="0" err="1"/>
              <a:t>Female</a:t>
            </a:r>
            <a:r>
              <a:rPr lang="nl-BE" sz="1600" dirty="0"/>
              <a:t>&lt;/label&gt;&lt;</a:t>
            </a:r>
            <a:r>
              <a:rPr lang="nl-BE" sz="1600" dirty="0" err="1"/>
              <a:t>br</a:t>
            </a:r>
            <a:r>
              <a:rPr lang="nl-BE" sz="1600" dirty="0"/>
              <a:t>&gt;</a:t>
            </a:r>
          </a:p>
          <a:p>
            <a:r>
              <a:rPr lang="nl-BE" sz="1600" dirty="0"/>
              <a:t>  &lt;input type="radio" </a:t>
            </a:r>
            <a:r>
              <a:rPr lang="nl-BE" sz="1600" dirty="0" err="1"/>
              <a:t>id</a:t>
            </a:r>
            <a:r>
              <a:rPr lang="nl-BE" sz="1600" dirty="0"/>
              <a:t>="</a:t>
            </a:r>
            <a:r>
              <a:rPr lang="nl-BE" sz="1600" dirty="0" err="1"/>
              <a:t>other</a:t>
            </a:r>
            <a:r>
              <a:rPr lang="nl-BE" sz="1600" dirty="0"/>
              <a:t>" name="gender" </a:t>
            </a:r>
            <a:r>
              <a:rPr lang="nl-BE" sz="1600" dirty="0" err="1"/>
              <a:t>value</a:t>
            </a:r>
            <a:r>
              <a:rPr lang="nl-BE" sz="1600" dirty="0"/>
              <a:t>="</a:t>
            </a:r>
            <a:r>
              <a:rPr lang="nl-BE" sz="1600" dirty="0" err="1"/>
              <a:t>other</a:t>
            </a:r>
            <a:r>
              <a:rPr lang="nl-BE" sz="1600" dirty="0"/>
              <a:t>"&gt;</a:t>
            </a:r>
          </a:p>
          <a:p>
            <a:r>
              <a:rPr lang="nl-BE" sz="1600" dirty="0"/>
              <a:t>  &lt;label </a:t>
            </a:r>
            <a:r>
              <a:rPr lang="nl-BE" sz="1600" dirty="0" err="1"/>
              <a:t>for</a:t>
            </a:r>
            <a:r>
              <a:rPr lang="nl-BE" sz="1600" dirty="0"/>
              <a:t>="</a:t>
            </a:r>
            <a:r>
              <a:rPr lang="nl-BE" sz="1600" dirty="0" err="1"/>
              <a:t>other</a:t>
            </a:r>
            <a:r>
              <a:rPr lang="nl-BE" sz="1600" dirty="0"/>
              <a:t>"&gt;</a:t>
            </a:r>
            <a:r>
              <a:rPr lang="nl-BE" sz="1600" dirty="0" err="1"/>
              <a:t>Other</a:t>
            </a:r>
            <a:r>
              <a:rPr lang="nl-BE" sz="1600" dirty="0"/>
              <a:t>&lt;/label&gt;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ACA0C-AC15-4326-815F-3D41F0BC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98" y="3461067"/>
            <a:ext cx="2953443" cy="16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57D8-87C0-4E1B-B2B6-65795D19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6" y="296114"/>
            <a:ext cx="11160125" cy="981301"/>
          </a:xfrm>
        </p:spPr>
        <p:txBody>
          <a:bodyPr/>
          <a:lstStyle/>
          <a:p>
            <a:r>
              <a:rPr lang="en-US" dirty="0" err="1"/>
              <a:t>Fieldset</a:t>
            </a:r>
            <a:r>
              <a:rPr lang="en-US" dirty="0"/>
              <a:t> &amp; legend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EC94-7BDC-4A47-AB6B-2BE8EF10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934720"/>
            <a:ext cx="11160125" cy="376142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Dient</a:t>
            </a:r>
            <a:r>
              <a:rPr lang="en-US" dirty="0"/>
              <a:t> om </a:t>
            </a:r>
            <a:r>
              <a:rPr lang="en-US" dirty="0" err="1"/>
              <a:t>structuur</a:t>
            </a:r>
            <a:r>
              <a:rPr lang="en-US" dirty="0"/>
              <a:t> in het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brengen</a:t>
            </a:r>
            <a:r>
              <a:rPr lang="en-US" dirty="0"/>
              <a:t>.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	</a:t>
            </a:r>
            <a:r>
              <a:rPr lang="nl-BE" sz="1800" b="1" i="0" u="none" strike="noStrike" baseline="0" dirty="0">
                <a:latin typeface="ArialMT"/>
              </a:rPr>
              <a:t>&lt;</a:t>
            </a:r>
            <a:r>
              <a:rPr lang="nl-BE" sz="1800" b="1" i="0" u="none" strike="noStrike" baseline="0" dirty="0" err="1">
                <a:latin typeface="ArialMT"/>
              </a:rPr>
              <a:t>fieldset</a:t>
            </a:r>
            <a:r>
              <a:rPr lang="nl-BE" sz="1800" b="1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1" i="0" u="none" strike="noStrike" baseline="0" dirty="0">
                <a:latin typeface="ArialMT"/>
              </a:rPr>
              <a:t>  	&lt;legend&gt;Personalia:&lt;/legend&gt;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&lt;label </a:t>
            </a:r>
            <a:r>
              <a:rPr lang="nl-BE" sz="1800" b="0" i="0" u="none" strike="noStrike" baseline="0" dirty="0" err="1">
                <a:latin typeface="ArialMT"/>
              </a:rPr>
              <a:t>for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fname</a:t>
            </a:r>
            <a:r>
              <a:rPr lang="nl-BE" sz="1800" b="0" i="0" u="none" strike="noStrike" baseline="0" dirty="0">
                <a:latin typeface="ArialMT"/>
              </a:rPr>
              <a:t>"&gt;First name:&lt;/label&gt;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</a:t>
            </a:r>
            <a:r>
              <a:rPr lang="nl-BE" sz="1800" b="0" i="0" u="none" strike="noStrike" baseline="0" dirty="0" err="1">
                <a:latin typeface="ArialMT"/>
              </a:rPr>
              <a:t>text</a:t>
            </a:r>
            <a:r>
              <a:rPr lang="nl-BE" sz="1800" b="0" i="0" u="none" strike="noStrike" baseline="0" dirty="0">
                <a:latin typeface="ArialMT"/>
              </a:rPr>
              <a:t>" </a:t>
            </a:r>
            <a:r>
              <a:rPr lang="nl-BE" sz="1800" b="0" i="0" u="none" strike="noStrike" baseline="0" dirty="0" err="1">
                <a:latin typeface="ArialMT"/>
              </a:rPr>
              <a:t>id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fname</a:t>
            </a:r>
            <a:r>
              <a:rPr lang="nl-BE" sz="1800" b="0" i="0" u="none" strike="noStrike" baseline="0" dirty="0">
                <a:latin typeface="ArialMT"/>
              </a:rPr>
              <a:t>" name="</a:t>
            </a:r>
            <a:r>
              <a:rPr lang="nl-BE" sz="1800" b="0" i="0" u="none" strike="noStrike" baseline="0" dirty="0" err="1">
                <a:latin typeface="ArialMT"/>
              </a:rPr>
              <a:t>fname</a:t>
            </a:r>
            <a:r>
              <a:rPr lang="nl-BE" sz="1800" b="0" i="0" u="none" strike="noStrike" baseline="0" dirty="0">
                <a:latin typeface="ArialMT"/>
              </a:rPr>
              <a:t>"&gt;&lt;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&lt;label </a:t>
            </a:r>
            <a:r>
              <a:rPr lang="nl-BE" sz="1800" b="0" i="0" u="none" strike="noStrike" baseline="0" dirty="0" err="1">
                <a:latin typeface="ArialMT"/>
              </a:rPr>
              <a:t>for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lname</a:t>
            </a:r>
            <a:r>
              <a:rPr lang="nl-BE" sz="1800" b="0" i="0" u="none" strike="noStrike" baseline="0" dirty="0">
                <a:latin typeface="ArialMT"/>
              </a:rPr>
              <a:t>"&gt;Last name:&lt;/label&gt;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</a:t>
            </a:r>
            <a:r>
              <a:rPr lang="nl-BE" sz="1800" b="0" i="0" u="none" strike="noStrike" baseline="0" dirty="0" err="1">
                <a:latin typeface="ArialMT"/>
              </a:rPr>
              <a:t>text</a:t>
            </a:r>
            <a:r>
              <a:rPr lang="nl-BE" sz="1800" b="0" i="0" u="none" strike="noStrike" baseline="0" dirty="0">
                <a:latin typeface="ArialMT"/>
              </a:rPr>
              <a:t>" </a:t>
            </a:r>
            <a:r>
              <a:rPr lang="nl-BE" sz="1800" b="0" i="0" u="none" strike="noStrike" baseline="0" dirty="0" err="1">
                <a:latin typeface="ArialMT"/>
              </a:rPr>
              <a:t>id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lname</a:t>
            </a:r>
            <a:r>
              <a:rPr lang="nl-BE" sz="1800" b="0" i="0" u="none" strike="noStrike" baseline="0" dirty="0">
                <a:latin typeface="ArialMT"/>
              </a:rPr>
              <a:t>" name="</a:t>
            </a:r>
            <a:r>
              <a:rPr lang="nl-BE" sz="1800" b="0" i="0" u="none" strike="noStrike" baseline="0" dirty="0" err="1">
                <a:latin typeface="ArialMT"/>
              </a:rPr>
              <a:t>lname</a:t>
            </a:r>
            <a:r>
              <a:rPr lang="nl-BE" sz="1800" b="0" i="0" u="none" strike="noStrike" baseline="0" dirty="0">
                <a:latin typeface="ArialMT"/>
              </a:rPr>
              <a:t>"&gt;&lt;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&lt;label </a:t>
            </a:r>
            <a:r>
              <a:rPr lang="nl-BE" sz="1800" b="0" i="0" u="none" strike="noStrike" baseline="0" dirty="0" err="1">
                <a:latin typeface="ArialMT"/>
              </a:rPr>
              <a:t>for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"&gt;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:&lt;/label&gt;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type="date" </a:t>
            </a:r>
            <a:r>
              <a:rPr lang="nl-BE" sz="1800" b="0" i="0" u="none" strike="noStrike" baseline="0" dirty="0" err="1">
                <a:latin typeface="ArialMT"/>
              </a:rPr>
              <a:t>id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" name="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"&gt;&lt;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</a:t>
            </a:r>
            <a:r>
              <a:rPr lang="nl-BE" sz="1800" b="0" i="0" u="none" strike="noStrike" baseline="0" dirty="0" err="1">
                <a:latin typeface="ArialMT"/>
              </a:rPr>
              <a:t>submit</a:t>
            </a:r>
            <a:r>
              <a:rPr lang="nl-BE" sz="1800" b="0" i="0" u="none" strike="noStrike" baseline="0" dirty="0">
                <a:latin typeface="ArialMT"/>
              </a:rPr>
              <a:t>" </a:t>
            </a:r>
            <a:r>
              <a:rPr lang="nl-BE" sz="1800" b="0" i="0" u="none" strike="noStrike" baseline="0" dirty="0" err="1">
                <a:latin typeface="ArialMT"/>
              </a:rPr>
              <a:t>value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Submit</a:t>
            </a:r>
            <a:r>
              <a:rPr lang="nl-BE" sz="1800" b="0" i="0" u="none" strike="noStrike" baseline="0" dirty="0">
                <a:latin typeface="ArialMT"/>
              </a:rPr>
              <a:t>"&gt;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	</a:t>
            </a:r>
            <a:r>
              <a:rPr lang="nl-BE" sz="1800" b="1" i="0" u="none" strike="noStrike" baseline="0" dirty="0">
                <a:latin typeface="ArialMT"/>
              </a:rPr>
              <a:t>&lt;/</a:t>
            </a:r>
            <a:r>
              <a:rPr lang="nl-BE" sz="1800" b="1" i="0" u="none" strike="noStrike" baseline="0" dirty="0" err="1">
                <a:latin typeface="ArialMT"/>
              </a:rPr>
              <a:t>fieldset</a:t>
            </a:r>
            <a:r>
              <a:rPr lang="nl-BE" sz="1800" b="1" i="0" u="none" strike="noStrike" baseline="0" dirty="0">
                <a:latin typeface="ArialMT"/>
              </a:rPr>
              <a:t>&gt;</a:t>
            </a:r>
            <a:endParaRPr lang="en-US" b="1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2"/>
              </a:rPr>
              <a:t>W3-link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>
                <a:hlinkClick r:id="rId3"/>
              </a:rPr>
              <a:t>voorbeeld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32200-E519-41B2-BDD3-1BF79BA6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0" y="2016046"/>
            <a:ext cx="3944301" cy="24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3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8B8-30D2-4745-BF09-CE1873F1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Get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5DFC-16EB-4FD3-9969-D331CCAF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67840"/>
            <a:ext cx="11160125" cy="3873182"/>
          </a:xfrm>
        </p:spPr>
        <p:txBody>
          <a:bodyPr/>
          <a:lstStyle/>
          <a:p>
            <a:r>
              <a:rPr lang="nl-BE" dirty="0">
                <a:latin typeface="ArialMT"/>
              </a:rPr>
              <a:t>De form data worden aan de </a:t>
            </a:r>
            <a:r>
              <a:rPr lang="nl-BE" dirty="0" err="1">
                <a:latin typeface="ArialMT"/>
              </a:rPr>
              <a:t>url</a:t>
            </a:r>
            <a:r>
              <a:rPr lang="nl-BE" dirty="0">
                <a:latin typeface="ArialMT"/>
              </a:rPr>
              <a:t> toegevoegd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name/value pairs: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URL?name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value&amp;name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=value</a:t>
            </a:r>
          </a:p>
          <a:p>
            <a:endParaRPr lang="nl-BE" dirty="0">
              <a:latin typeface="ArialMT"/>
            </a:endParaRPr>
          </a:p>
          <a:p>
            <a:r>
              <a:rPr lang="nl-BE" dirty="0">
                <a:latin typeface="ArialMT"/>
              </a:rPr>
              <a:t>&lt;form action="/</a:t>
            </a:r>
            <a:r>
              <a:rPr lang="nl-BE" dirty="0" err="1">
                <a:latin typeface="ArialMT"/>
              </a:rPr>
              <a:t>action_page.php</a:t>
            </a:r>
            <a:r>
              <a:rPr lang="nl-BE" dirty="0">
                <a:latin typeface="ArialMT"/>
              </a:rPr>
              <a:t>" </a:t>
            </a:r>
            <a:r>
              <a:rPr lang="nl-BE" b="1" dirty="0" err="1">
                <a:latin typeface="ArialMT"/>
              </a:rPr>
              <a:t>method</a:t>
            </a:r>
            <a:r>
              <a:rPr lang="nl-BE" b="1" dirty="0">
                <a:latin typeface="ArialMT"/>
              </a:rPr>
              <a:t>="get"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"&gt;First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"&gt;Last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value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&lt;/form&gt;</a:t>
            </a:r>
          </a:p>
          <a:p>
            <a:r>
              <a:rPr lang="nl-BE" dirty="0">
                <a:latin typeface="ArialMT"/>
                <a:hlinkClick r:id="rId2"/>
              </a:rPr>
              <a:t>voorbeeld</a:t>
            </a:r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71034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8B8-30D2-4745-BF09-CE1873F1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Get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5DFC-16EB-4FD3-9969-D331CCAFC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form-data into the URL in name/value pairs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length of a URL is limited (about 3000 characters)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Never use GET to send sensitive data! (will be visible in the URL)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Useful for form submissions where a user wants to bookmark the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is better for non-secure data, like query strings in Google</a:t>
            </a:r>
          </a:p>
          <a:p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66883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1A80-A0F6-4CCB-B2BA-E3A47AA3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POST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0C1D-0F1A-4585-9F8A-3CC0915C6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8320"/>
            <a:ext cx="11160125" cy="3842702"/>
          </a:xfrm>
        </p:spPr>
        <p:txBody>
          <a:bodyPr/>
          <a:lstStyle/>
          <a:p>
            <a:r>
              <a:rPr lang="nl-BE" dirty="0">
                <a:latin typeface="ArialMT"/>
              </a:rPr>
              <a:t>De form-data worden als een http-post transactie verstuurd</a:t>
            </a:r>
          </a:p>
          <a:p>
            <a:endParaRPr lang="nl-BE" dirty="0">
              <a:latin typeface="ArialMT"/>
            </a:endParaRPr>
          </a:p>
          <a:p>
            <a:r>
              <a:rPr lang="nl-BE" dirty="0">
                <a:latin typeface="ArialMT"/>
              </a:rPr>
              <a:t>&lt;form action="/</a:t>
            </a:r>
            <a:r>
              <a:rPr lang="nl-BE" dirty="0" err="1">
                <a:latin typeface="ArialMT"/>
              </a:rPr>
              <a:t>action_page.php</a:t>
            </a:r>
            <a:r>
              <a:rPr lang="nl-BE" dirty="0">
                <a:latin typeface="ArialMT"/>
              </a:rPr>
              <a:t>" </a:t>
            </a:r>
            <a:r>
              <a:rPr lang="nl-BE" b="1" dirty="0" err="1">
                <a:latin typeface="ArialMT"/>
              </a:rPr>
              <a:t>method</a:t>
            </a:r>
            <a:r>
              <a:rPr lang="nl-BE" b="1" dirty="0">
                <a:latin typeface="ArialMT"/>
              </a:rPr>
              <a:t>="post"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"&gt;First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"&gt;Last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value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&lt;/form&gt;</a:t>
            </a:r>
          </a:p>
          <a:p>
            <a:r>
              <a:rPr lang="nl-BE" dirty="0">
                <a:latin typeface="ArialMT"/>
                <a:hlinkClick r:id="rId2"/>
              </a:rPr>
              <a:t>Voorbeeld</a:t>
            </a:r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6058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1A80-A0F6-4CCB-B2BA-E3A47AA3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POST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0C1D-0F1A-4585-9F8A-3CC0915C6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form-data inside the body of the HTTP request (data is not shown in URL)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 no size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submissions with POST cannot be bookmarked</a:t>
            </a:r>
          </a:p>
          <a:p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27031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D186-40EE-4F92-B003-6063AC0B0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8379C-E048-4CCC-A9E7-93411FF37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W3schools input </a:t>
            </a:r>
            <a:r>
              <a:rPr lang="en-US" dirty="0" err="1">
                <a:hlinkClick r:id="rId2"/>
              </a:rPr>
              <a:t>oefeningen</a:t>
            </a:r>
            <a:endParaRPr lang="en-US" dirty="0"/>
          </a:p>
          <a:p>
            <a:r>
              <a:rPr lang="en-US"/>
              <a:t>Blackboard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 err="1"/>
              <a:t>Formulieren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CAEA-838E-4547-8E04-50C201439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387495"/>
            <a:ext cx="11160125" cy="981301"/>
          </a:xfrm>
        </p:spPr>
        <p:txBody>
          <a:bodyPr/>
          <a:lstStyle/>
          <a:p>
            <a:r>
              <a:rPr lang="en-US" dirty="0" err="1"/>
              <a:t>Omschrijving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D041D-2FBE-4C90-93C8-C787AE45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49" y="1159612"/>
            <a:ext cx="6579699" cy="47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1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B43-2793-404A-8A92-BEC58B809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Eigenschappen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06826-8D42-43DF-994D-65AD9AF1C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reeks </a:t>
            </a:r>
            <a:r>
              <a:rPr lang="en-US" dirty="0" err="1"/>
              <a:t>gegeves</a:t>
            </a:r>
            <a:r>
              <a:rPr lang="en-US" dirty="0"/>
              <a:t> </a:t>
            </a:r>
            <a:r>
              <a:rPr lang="en-US" dirty="0" err="1"/>
              <a:t>invullen</a:t>
            </a:r>
            <a:r>
              <a:rPr lang="en-US" dirty="0"/>
              <a:t>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script </a:t>
            </a:r>
            <a:r>
              <a:rPr lang="en-US" dirty="0" err="1"/>
              <a:t>verstuurd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 (</a:t>
            </a:r>
            <a:r>
              <a:rPr lang="en-US" dirty="0" err="1"/>
              <a:t>bv</a:t>
            </a:r>
            <a:r>
              <a:rPr lang="en-US" dirty="0"/>
              <a:t> het </a:t>
            </a:r>
            <a:r>
              <a:rPr lang="en-US" dirty="0" err="1"/>
              <a:t>opslaan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database via </a:t>
            </a:r>
            <a:r>
              <a:rPr lang="en-US" dirty="0" err="1"/>
              <a:t>een</a:t>
            </a:r>
            <a:r>
              <a:rPr lang="en-US" dirty="0"/>
              <a:t> back-end).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Indien</a:t>
            </a:r>
            <a:r>
              <a:rPr lang="en-US" dirty="0"/>
              <a:t> er 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handen</a:t>
            </a:r>
            <a:r>
              <a:rPr lang="en-US" dirty="0"/>
              <a:t> is </a:t>
            </a:r>
            <a:r>
              <a:rPr lang="en-US" dirty="0" err="1"/>
              <a:t>is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de </a:t>
            </a:r>
            <a:r>
              <a:rPr lang="en-US" dirty="0" err="1"/>
              <a:t>mailto-koppeling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handen</a:t>
            </a:r>
            <a:r>
              <a:rPr lang="en-US" dirty="0"/>
              <a:t>.</a:t>
            </a:r>
            <a:br>
              <a:rPr lang="en-US" dirty="0"/>
            </a:br>
            <a:r>
              <a:rPr lang="nl-BE" sz="1800" b="0" i="0" u="none" strike="noStrike" baseline="0" dirty="0">
                <a:solidFill>
                  <a:srgbClr val="000000"/>
                </a:solidFill>
                <a:latin typeface="ArialMT"/>
              </a:rPr>
              <a:t>action=</a:t>
            </a:r>
            <a:r>
              <a:rPr lang="nl-BE" sz="1800" b="0" i="0" u="none" strike="noStrike" baseline="0" dirty="0">
                <a:solidFill>
                  <a:srgbClr val="0000FF"/>
                </a:solidFill>
                <a:latin typeface="ArialMT"/>
                <a:hlinkClick r:id="rId2"/>
              </a:rPr>
              <a:t>mailto:someone@example.com</a:t>
            </a:r>
            <a:br>
              <a:rPr lang="nl-BE" sz="1800" b="0" i="0" u="none" strike="noStrike" baseline="0" dirty="0">
                <a:solidFill>
                  <a:srgbClr val="000000"/>
                </a:solidFill>
                <a:latin typeface="ArialMT"/>
              </a:rPr>
            </a:br>
            <a:br>
              <a:rPr lang="nl-BE" sz="18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form </a:t>
            </a:r>
            <a:r>
              <a:rPr lang="nl-BE" dirty="0" err="1">
                <a:hlinkClick r:id="rId3"/>
              </a:rPr>
              <a:t>mailto</a:t>
            </a:r>
            <a:r>
              <a:rPr lang="nl-BE" dirty="0">
                <a:hlinkClick r:id="rId3"/>
              </a:rPr>
              <a:t> </a:t>
            </a:r>
            <a:r>
              <a:rPr lang="nl-BE" dirty="0" err="1">
                <a:hlinkClick r:id="rId3"/>
              </a:rPr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570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F290-45F7-4673-8C16-643656757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 form-element (</a:t>
            </a:r>
            <a:r>
              <a:rPr lang="en-US" dirty="0">
                <a:hlinkClick r:id="rId2"/>
              </a:rPr>
              <a:t>w3-link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C308B-07F6-40EB-B327-C004D9A4A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38325"/>
            <a:ext cx="11160125" cy="3802697"/>
          </a:xfrm>
        </p:spPr>
        <p:txBody>
          <a:bodyPr/>
          <a:lstStyle/>
          <a:p>
            <a:r>
              <a:rPr lang="en-US" b="1" dirty="0"/>
              <a:t>&lt;form&gt;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Inhoud</a:t>
            </a:r>
            <a:r>
              <a:rPr lang="en-US" dirty="0"/>
              <a:t> van het </a:t>
            </a:r>
            <a:r>
              <a:rPr lang="en-US" dirty="0" err="1"/>
              <a:t>formulier</a:t>
            </a:r>
            <a:br>
              <a:rPr lang="en-US" b="1" dirty="0"/>
            </a:br>
            <a:r>
              <a:rPr lang="en-US" b="1" dirty="0"/>
              <a:t>&lt;/form&gt;</a:t>
            </a:r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55B4C-40EC-4063-9E58-850CFB5C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3176587"/>
            <a:ext cx="9915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C339-F3F6-47B9-9DBA-D9EC13FE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Input-element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7BB73-4A55-4596-9F9E-E11D23F60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Het input-element is het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gebruike</a:t>
            </a:r>
            <a:r>
              <a:rPr lang="en-US" dirty="0"/>
              <a:t> form-element.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Afhankelijk</a:t>
            </a:r>
            <a:r>
              <a:rPr lang="en-US" dirty="0"/>
              <a:t> van het </a:t>
            </a:r>
            <a:r>
              <a:rPr lang="en-US" b="1" dirty="0"/>
              <a:t>type-</a:t>
            </a:r>
            <a:r>
              <a:rPr lang="en-US" b="1" dirty="0" err="1"/>
              <a:t>attribuut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de </a:t>
            </a:r>
            <a:r>
              <a:rPr lang="en-US" dirty="0" err="1"/>
              <a:t>weergavewijze</a:t>
            </a:r>
            <a:r>
              <a:rPr lang="en-US" dirty="0"/>
              <a:t> van het element </a:t>
            </a:r>
            <a:r>
              <a:rPr lang="en-US" dirty="0" err="1"/>
              <a:t>veranderen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hlinkClick r:id="rId2"/>
              </a:rPr>
              <a:t>Hier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alle </a:t>
            </a:r>
            <a:r>
              <a:rPr lang="en-US" dirty="0" err="1"/>
              <a:t>verschillende</a:t>
            </a:r>
            <a:r>
              <a:rPr lang="en-US" dirty="0"/>
              <a:t> input-types </a:t>
            </a:r>
            <a:r>
              <a:rPr lang="en-US" dirty="0" err="1"/>
              <a:t>vinden</a:t>
            </a:r>
            <a:r>
              <a:rPr lang="en-US" dirty="0"/>
              <a:t> met </a:t>
            </a:r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Tip: 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pagina’s</a:t>
            </a:r>
            <a:r>
              <a:rPr lang="en-US" dirty="0"/>
              <a:t> of </a:t>
            </a:r>
            <a:r>
              <a:rPr lang="en-US" dirty="0" err="1"/>
              <a:t>codevoorbeelden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je </a:t>
            </a:r>
            <a:r>
              <a:rPr lang="en-US" dirty="0" err="1"/>
              <a:t>hebt</a:t>
            </a:r>
            <a:r>
              <a:rPr lang="en-US" dirty="0"/>
              <a:t> op het examen.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gratis </a:t>
            </a:r>
            <a:r>
              <a:rPr lang="en-US" dirty="0" err="1"/>
              <a:t>punten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14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03A2-BB96-4B7E-BFAA-487B67EC5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6" y="656999"/>
            <a:ext cx="11160125" cy="981301"/>
          </a:xfrm>
        </p:spPr>
        <p:txBody>
          <a:bodyPr/>
          <a:lstStyle/>
          <a:p>
            <a:r>
              <a:rPr lang="en-US" dirty="0"/>
              <a:t>Input attributes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E8F9-FB25-4229-97A5-6A2936570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5" y="1452562"/>
            <a:ext cx="11160125" cy="42005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dirty="0" err="1"/>
              <a:t>Verander</a:t>
            </a:r>
            <a:r>
              <a:rPr lang="en-US" dirty="0"/>
              <a:t> het type input element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value</a:t>
            </a:r>
            <a:r>
              <a:rPr lang="en-US" dirty="0"/>
              <a:t>: De </a:t>
            </a:r>
            <a:r>
              <a:rPr lang="en-US" dirty="0" err="1"/>
              <a:t>initiële</a:t>
            </a:r>
            <a:r>
              <a:rPr lang="en-US" dirty="0"/>
              <a:t> value van het element</a:t>
            </a:r>
          </a:p>
          <a:p>
            <a:pPr marL="342900" indent="-342900">
              <a:buFontTx/>
              <a:buChar char="-"/>
            </a:pPr>
            <a:r>
              <a:rPr lang="en-US" b="1" dirty="0" err="1"/>
              <a:t>readonly</a:t>
            </a:r>
            <a:r>
              <a:rPr lang="en-US" dirty="0"/>
              <a:t>: Maak het veld </a:t>
            </a:r>
            <a:r>
              <a:rPr lang="en-US" dirty="0" err="1"/>
              <a:t>readonly</a:t>
            </a:r>
            <a:r>
              <a:rPr lang="en-US" dirty="0"/>
              <a:t> (</a:t>
            </a:r>
            <a:r>
              <a:rPr lang="en-US" dirty="0" err="1"/>
              <a:t>onwijzigbaar</a:t>
            </a:r>
            <a:r>
              <a:rPr lang="en-US" dirty="0"/>
              <a:t>). De </a:t>
            </a:r>
            <a:r>
              <a:rPr lang="en-US" dirty="0" err="1"/>
              <a:t>waarde</a:t>
            </a:r>
            <a:r>
              <a:rPr lang="en-US" dirty="0"/>
              <a:t> in het veld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verstuurd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disabled</a:t>
            </a:r>
            <a:r>
              <a:rPr lang="en-US" dirty="0"/>
              <a:t>: Maak het veld </a:t>
            </a:r>
            <a:r>
              <a:rPr lang="en-US" dirty="0" err="1"/>
              <a:t>onbruikbaar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onklikbaar</a:t>
            </a:r>
            <a:r>
              <a:rPr lang="en-US" dirty="0"/>
              <a:t>. De </a:t>
            </a:r>
            <a:r>
              <a:rPr lang="en-US" dirty="0" err="1"/>
              <a:t>waarde</a:t>
            </a:r>
            <a:r>
              <a:rPr lang="en-US" dirty="0"/>
              <a:t> in het veld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verstuurd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nl-BE" b="1" dirty="0" err="1"/>
              <a:t>placeholder</a:t>
            </a:r>
            <a:r>
              <a:rPr lang="nl-BE" dirty="0"/>
              <a:t>: Geef een korte tip weer in het veld zodat de gebruiker kan zien wat voor input er verwacht wordt</a:t>
            </a:r>
            <a:br>
              <a:rPr lang="nl-BE" dirty="0"/>
            </a:br>
            <a:br>
              <a:rPr lang="nl-BE" dirty="0"/>
            </a:br>
            <a:r>
              <a:rPr lang="nl-BE" dirty="0"/>
              <a:t>Dit is </a:t>
            </a:r>
            <a:r>
              <a:rPr lang="nl-BE" b="1" dirty="0"/>
              <a:t>niet</a:t>
            </a:r>
            <a:r>
              <a:rPr lang="nl-BE" dirty="0"/>
              <a:t> de volledige lijst van attributen! Alle attributen kun je </a:t>
            </a:r>
            <a:r>
              <a:rPr lang="nl-BE" dirty="0">
                <a:hlinkClick r:id="rId2"/>
              </a:rPr>
              <a:t>hier</a:t>
            </a:r>
            <a:r>
              <a:rPr lang="nl-BE" dirty="0"/>
              <a:t> terugvinden.</a:t>
            </a:r>
            <a:br>
              <a:rPr lang="nl-BE" dirty="0"/>
            </a:br>
            <a:r>
              <a:rPr lang="nl-BE" dirty="0"/>
              <a:t>Enkel </a:t>
            </a:r>
            <a:r>
              <a:rPr lang="nl-BE" dirty="0" err="1"/>
              <a:t>pattern</a:t>
            </a:r>
            <a:r>
              <a:rPr lang="nl-BE" dirty="0"/>
              <a:t> hoef je niet te kennen voor het examen. Zorg ook dat je deze lijst mee neemt naar het examen om het jezelf gemakkelijker te maken!</a:t>
            </a:r>
          </a:p>
        </p:txBody>
      </p:sp>
    </p:spTree>
    <p:extLst>
      <p:ext uri="{BB962C8B-B14F-4D97-AF65-F5344CB8AC3E}">
        <p14:creationId xmlns:p14="http://schemas.microsoft.com/office/powerpoint/2010/main" val="327955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66D2-B6C1-4E7D-A4DF-7963C9519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Knoppen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94F4-102F-46DD-B46E-806C2FE83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n-US" b="1" dirty="0"/>
              <a:t>submit</a:t>
            </a:r>
            <a:r>
              <a:rPr lang="en-US" dirty="0"/>
              <a:t>: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, </a:t>
            </a:r>
            <a:r>
              <a:rPr lang="en-US" dirty="0" err="1"/>
              <a:t>doorgestuurd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server via </a:t>
            </a:r>
            <a:r>
              <a:rPr lang="en-US" dirty="0" err="1"/>
              <a:t>een</a:t>
            </a:r>
            <a:r>
              <a:rPr lang="en-US" dirty="0"/>
              <a:t> script of </a:t>
            </a:r>
            <a:r>
              <a:rPr lang="en-US" dirty="0" err="1"/>
              <a:t>gemailt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nl-BE" sz="1800" b="1" i="0" u="none" strike="noStrike" baseline="0" dirty="0">
                <a:latin typeface="ArialMT"/>
              </a:rPr>
              <a:t>&lt;input type="</a:t>
            </a:r>
            <a:r>
              <a:rPr lang="nl-BE" sz="1800" b="1" i="0" u="none" strike="noStrike" baseline="0" dirty="0" err="1">
                <a:latin typeface="Arial-BoldMT"/>
              </a:rPr>
              <a:t>submit</a:t>
            </a:r>
            <a:r>
              <a:rPr lang="nl-BE" sz="1800" b="1" i="0" u="none" strike="noStrike" baseline="0" dirty="0">
                <a:latin typeface="ArialMT"/>
              </a:rPr>
              <a:t>" / &gt;</a:t>
            </a:r>
          </a:p>
          <a:p>
            <a:pPr algn="l"/>
            <a:r>
              <a:rPr lang="nl-BE" sz="1800" b="0" i="0" u="none" strike="noStrike" baseline="0" dirty="0">
                <a:latin typeface="MS-PGothic"/>
              </a:rPr>
              <a:t>	</a:t>
            </a:r>
            <a:r>
              <a:rPr lang="nl-BE" sz="1800" dirty="0">
                <a:latin typeface="MS-PGothic"/>
              </a:rPr>
              <a:t>	</a:t>
            </a:r>
            <a:r>
              <a:rPr lang="nl-BE" sz="1800" b="0" i="0" u="none" strike="noStrike" baseline="0" dirty="0">
                <a:latin typeface="MS-PGothic"/>
              </a:rPr>
              <a:t>➔ </a:t>
            </a:r>
            <a:r>
              <a:rPr lang="nl-BE" sz="1800" b="0" i="0" u="none" strike="noStrike" baseline="0" dirty="0">
                <a:latin typeface="ArialMT"/>
              </a:rPr>
              <a:t>zie </a:t>
            </a:r>
            <a:r>
              <a:rPr lang="nl-BE" sz="1800" b="1" i="1" u="none" strike="noStrike" baseline="0" dirty="0">
                <a:latin typeface="Arial-ItalicMT"/>
              </a:rPr>
              <a:t>&lt;form action="…." … &gt; </a:t>
            </a:r>
            <a:r>
              <a:rPr lang="nl-BE" sz="1800" i="1" u="none" strike="noStrike" baseline="0" dirty="0">
                <a:latin typeface="Arial-ItalicMT"/>
              </a:rPr>
              <a:t>voor de verwerkingswijze</a:t>
            </a:r>
          </a:p>
          <a:p>
            <a:pPr marL="342900" indent="-342900" algn="l">
              <a:buFontTx/>
              <a:buChar char="-"/>
            </a:pPr>
            <a:r>
              <a:rPr lang="nl-BE" b="1" dirty="0"/>
              <a:t>reset</a:t>
            </a:r>
            <a:r>
              <a:rPr lang="nl-BE" dirty="0"/>
              <a:t>: Het formulier wordt leeggemaakt.</a:t>
            </a:r>
            <a:br>
              <a:rPr lang="nl-BE" dirty="0"/>
            </a:br>
            <a:r>
              <a:rPr lang="nl-BE" dirty="0"/>
              <a:t>	</a:t>
            </a:r>
            <a:r>
              <a:rPr lang="nl-BE" sz="1800" b="1" i="0" u="none" strike="noStrike" baseline="0" dirty="0">
                <a:latin typeface="ArialMT"/>
              </a:rPr>
              <a:t>&lt;</a:t>
            </a:r>
            <a:r>
              <a:rPr lang="nl-BE" sz="1800" b="1" i="0" u="none" strike="noStrike" baseline="0" dirty="0">
                <a:latin typeface="Arial-BoldMT"/>
              </a:rPr>
              <a:t>input type="reset" </a:t>
            </a:r>
            <a:r>
              <a:rPr lang="nl-BE" sz="1800" b="1" i="0" u="none" strike="noStrike" baseline="0" dirty="0">
                <a:latin typeface="ArialMT"/>
              </a:rPr>
              <a:t>/ &gt;</a:t>
            </a:r>
            <a:endParaRPr lang="nl-BE" b="1" dirty="0"/>
          </a:p>
          <a:p>
            <a:pPr marL="342900" indent="-342900" algn="l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229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E69B-0FAF-4487-8ADF-99E6D8505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Knoppen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EB324-04CC-442F-B2B9-3EFF4E6C2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button</a:t>
            </a:r>
            <a:r>
              <a:rPr lang="en-US" dirty="0"/>
              <a:t>: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voorgedefinieerde</a:t>
            </a:r>
            <a:r>
              <a:rPr lang="en-US" dirty="0"/>
              <a:t> </a:t>
            </a:r>
            <a:r>
              <a:rPr lang="en-US" dirty="0" err="1"/>
              <a:t>werking</a:t>
            </a:r>
            <a:br>
              <a:rPr lang="en-US" dirty="0"/>
            </a:br>
            <a:r>
              <a:rPr lang="en-US" dirty="0"/>
              <a:t>	</a:t>
            </a:r>
            <a:r>
              <a:rPr lang="nl-BE" sz="1800" b="1" i="0" u="none" strike="noStrike" baseline="0" dirty="0">
                <a:latin typeface="ArialMT"/>
              </a:rPr>
              <a:t>&lt;</a:t>
            </a:r>
            <a:r>
              <a:rPr lang="nl-BE" sz="1800" b="1" i="0" u="none" strike="noStrike" baseline="0" dirty="0">
                <a:latin typeface="Arial-BoldMT"/>
              </a:rPr>
              <a:t>input type="button" </a:t>
            </a:r>
            <a:r>
              <a:rPr lang="nl-BE" sz="1800" i="0" u="none" strike="noStrike" baseline="0" dirty="0" err="1">
                <a:latin typeface="ArialMT"/>
              </a:rPr>
              <a:t>value</a:t>
            </a:r>
            <a:r>
              <a:rPr lang="nl-BE" sz="1800" i="0" u="none" strike="noStrike" baseline="0" dirty="0">
                <a:latin typeface="ArialMT"/>
              </a:rPr>
              <a:t>="…" </a:t>
            </a:r>
            <a:r>
              <a:rPr lang="nl-BE" sz="1800" b="1" i="0" u="none" strike="noStrike" baseline="0" dirty="0">
                <a:latin typeface="ArialMT"/>
              </a:rPr>
              <a:t>/&gt; </a:t>
            </a:r>
            <a:br>
              <a:rPr lang="nl-BE" sz="1800" i="0" u="none" strike="noStrike" baseline="0" dirty="0">
                <a:latin typeface="ArialMT"/>
              </a:rPr>
            </a:br>
            <a:r>
              <a:rPr lang="nl-BE" sz="1800" i="0" u="none" strike="noStrike" baseline="0" dirty="0">
                <a:latin typeface="ArialMT"/>
              </a:rPr>
              <a:t>		-&gt; De waarde van </a:t>
            </a:r>
            <a:r>
              <a:rPr lang="nl-BE" sz="1800" i="0" u="none" strike="noStrike" baseline="0" dirty="0" err="1">
                <a:latin typeface="ArialMT"/>
              </a:rPr>
              <a:t>value</a:t>
            </a:r>
            <a:r>
              <a:rPr lang="nl-BE" sz="1800" i="0" u="none" strike="noStrike" baseline="0" dirty="0">
                <a:latin typeface="ArialMT"/>
              </a:rPr>
              <a:t> is de tekst die op de knop komt te staan.</a:t>
            </a:r>
          </a:p>
          <a:p>
            <a:pPr marL="342900" indent="-342900">
              <a:buFontTx/>
              <a:buChar char="-"/>
            </a:pPr>
            <a:r>
              <a:rPr lang="nl-BE" b="1" dirty="0"/>
              <a:t>image</a:t>
            </a:r>
            <a:r>
              <a:rPr lang="nl-BE" dirty="0"/>
              <a:t>: Figuur met de werking van een knop</a:t>
            </a:r>
            <a:br>
              <a:rPr lang="nl-BE" dirty="0"/>
            </a:br>
            <a:r>
              <a:rPr lang="nl-BE" dirty="0"/>
              <a:t>	</a:t>
            </a:r>
            <a:r>
              <a:rPr lang="en-US" sz="1800" b="1" i="0" u="none" strike="noStrike" baseline="0" dirty="0">
                <a:latin typeface="ArialMT"/>
              </a:rPr>
              <a:t>&lt;</a:t>
            </a:r>
            <a:r>
              <a:rPr lang="en-US" sz="1800" b="1" i="0" u="none" strike="noStrike" baseline="0" dirty="0">
                <a:latin typeface="Arial-BoldMT"/>
              </a:rPr>
              <a:t>input type="image" </a:t>
            </a:r>
            <a:r>
              <a:rPr lang="en-US" sz="1800" b="0" i="0" u="none" strike="noStrike" baseline="0" dirty="0" err="1">
                <a:latin typeface="ArialMT"/>
              </a:rPr>
              <a:t>src</a:t>
            </a:r>
            <a:r>
              <a:rPr lang="en-US" sz="1800" b="0" i="0" u="none" strike="noStrike" baseline="0" dirty="0">
                <a:latin typeface="ArialMT"/>
              </a:rPr>
              <a:t>="…" value="…" </a:t>
            </a:r>
            <a:r>
              <a:rPr lang="en-US" sz="1800" b="1" i="0" u="none" strike="noStrike" baseline="0" dirty="0">
                <a:latin typeface="ArialMT"/>
              </a:rPr>
              <a:t>/&gt;</a:t>
            </a:r>
            <a:endParaRPr lang="nl-B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5D4F6-DFF7-44AA-B6F3-CA3CF32C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4402546"/>
            <a:ext cx="725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731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B0F369B8D5A41A86EBCCB50981F58" ma:contentTypeVersion="10" ma:contentTypeDescription="Een nieuw document maken." ma:contentTypeScope="" ma:versionID="3c20f531df5ebb9be4c69fe0fee4044d">
  <xsd:schema xmlns:xsd="http://www.w3.org/2001/XMLSchema" xmlns:xs="http://www.w3.org/2001/XMLSchema" xmlns:p="http://schemas.microsoft.com/office/2006/metadata/properties" xmlns:ns3="82647113-273a-49ba-a4d8-d79a77b526bf" xmlns:ns4="ba42a566-0f24-4622-95ac-63d6c32fe718" targetNamespace="http://schemas.microsoft.com/office/2006/metadata/properties" ma:root="true" ma:fieldsID="fcc29d10ab5a4486da0b60478e52ed6d" ns3:_="" ns4:_="">
    <xsd:import namespace="82647113-273a-49ba-a4d8-d79a77b526bf"/>
    <xsd:import namespace="ba42a566-0f24-4622-95ac-63d6c32fe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47113-273a-49ba-a4d8-d79a77b52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2a566-0f24-4622-95ac-63d6c32fe7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03BD4-F156-4A2E-BF97-9BD8952B21C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ba42a566-0f24-4622-95ac-63d6c32fe718"/>
    <ds:schemaRef ds:uri="http://purl.org/dc/dcmitype/"/>
    <ds:schemaRef ds:uri="http://schemas.openxmlformats.org/package/2006/metadata/core-properties"/>
    <ds:schemaRef ds:uri="82647113-273a-49ba-a4d8-d79a77b526b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236AAA-2B49-4937-BDAF-99A66BA238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647113-273a-49ba-a4d8-d79a77b526bf"/>
    <ds:schemaRef ds:uri="ba42a566-0f24-4622-95ac-63d6c32fe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44618-98E7-4B62-87F1-CEDC692F7A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1052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Arial-BoldMT</vt:lpstr>
      <vt:lpstr>Arial-ItalicMT</vt:lpstr>
      <vt:lpstr>ArialMT</vt:lpstr>
      <vt:lpstr>Calibri</vt:lpstr>
      <vt:lpstr>MS-PGothic</vt:lpstr>
      <vt:lpstr>Verdana</vt:lpstr>
      <vt:lpstr>Wingdings</vt:lpstr>
      <vt:lpstr>Kantoorthema</vt:lpstr>
      <vt:lpstr>Web Essentials</vt:lpstr>
      <vt:lpstr>Formulieren</vt:lpstr>
      <vt:lpstr>Omschrijving</vt:lpstr>
      <vt:lpstr>Eigenschappen</vt:lpstr>
      <vt:lpstr>Het form-element (w3-link)</vt:lpstr>
      <vt:lpstr>Input-element</vt:lpstr>
      <vt:lpstr>Input attributes</vt:lpstr>
      <vt:lpstr>Knoppen</vt:lpstr>
      <vt:lpstr>Knoppen</vt:lpstr>
      <vt:lpstr>Textarea</vt:lpstr>
      <vt:lpstr>Textarea attributes</vt:lpstr>
      <vt:lpstr>Radiobuttons</vt:lpstr>
      <vt:lpstr>Fieldset &amp; legend</vt:lpstr>
      <vt:lpstr>Submit form: Get</vt:lpstr>
      <vt:lpstr>Submit form: Get</vt:lpstr>
      <vt:lpstr>Submit form: POST</vt:lpstr>
      <vt:lpstr>Submit form: POST</vt:lpstr>
      <vt:lpstr>Oefeningen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 Kimberly Willems; Jasper Beuls</dc:creator>
  <cp:lastModifiedBy>Jasper Beuls</cp:lastModifiedBy>
  <cp:revision>453</cp:revision>
  <dcterms:created xsi:type="dcterms:W3CDTF">2017-10-12T15:08:04Z</dcterms:created>
  <dcterms:modified xsi:type="dcterms:W3CDTF">2021-01-08T12:19:25Z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0x0101005C9B0F369B8D5A41A86EBCCB50981F58</vt:lpwstr>
  </property>
</Properties>
</file>