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3041"/>
    <p:restoredTop sz="94694"/>
  </p:normalViewPr>
  <p:slideViewPr>
    <p:cSldViewPr snapToGrid="0">
      <p:cViewPr varScale="1">
        <p:scale>
          <a:sx d="100" n="129"/>
          <a:sy d="100" n="129"/>
        </p:scale>
        <p:origin x="64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0098-E946-7894-17AD-3F80E35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E42-B327-D450-E1F0-3B12A0F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E087-80A6-ADF9-2F31-E45368D46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383" y="20475"/>
            <a:ext cx="3763617" cy="11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ED4-B809-2456-F706-EE4341D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6213-6479-709F-CF59-D033BBAB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76C-C1D1-40E2-9561-010118B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5BF-751E-844E-0F77-FE43FFA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7D82-CA54-BD84-AEFF-D6D06CB1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F75-2A97-95BA-C205-EA74892DA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D134-21CE-8DB9-C2B1-C27C79A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920-EB0A-70EA-3643-C4C7393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F54-B507-B0BB-7918-BF02F81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7624-FE75-E2A9-98F4-9F0C2A15A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306D-9561-3D41-935F-7E5EDF8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67-0217-A48F-34AC-DDC564E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E2DC-82B4-785B-A6C6-0F9AB4F7C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24-CC81-64B4-5696-06656D2E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C723-548F-94C9-1848-90CCB70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B129-762E-5311-B922-A58C5E6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8F-2C2F-B270-1E2F-74C7348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A540-7557-D65E-DC0D-53C169D77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F37-4532-49DD-8BB0-BF3799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370-ED40-8B42-D8D2-13834042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24B8-6692-2FBA-E466-CC4D574D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9BDA-3CC2-099F-80C6-FA1FB79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CE84-2441-0F41-8A2D-3E00525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3B703-7570-335E-AA08-19424A2B0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4CB-16E3-3578-8D9E-28C8493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67B-6611-025B-E3DD-9537436B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4C18-3289-7FB4-724C-4617F7E2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3C3C-6984-35F0-E629-3153A23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728B-DAA0-589A-0AAE-97CE5A6E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34C5-7EEC-FBAD-AE3C-823DA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931D-A183-BD5E-44A7-CF23809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7366F-4B3E-6774-24FA-D9A4A799D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66D-FA81-0C1D-3820-7186E06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350F-4B01-7292-DFEF-BFD0A526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19BE-EEBB-BA5D-5941-0BBE3B2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E078-8D0B-DB2E-32C4-938B39BA7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04F60-4DAD-DC90-E91D-1641359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C814-A0DC-C753-A013-CCB6BD6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2653-7BEB-1921-6EDA-1A539B27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CE-B9BC-30FE-D7FC-242EFD7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3BA-B3E5-B5C3-1FB4-4AF464C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C318-49D9-6ECA-FCD3-C8F9FB3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E0953-C107-3567-D5F3-DA3BB1C95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53A-1B4C-6143-31EA-E95AF90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FE90-1266-2CE4-071B-77928D92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D7D-89E3-54B1-D888-606F1C0D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8D-2306-74AF-B607-CA1CC4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921C-8354-84A1-412A-A652F7E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B1A6C-DCBA-7D32-E4EB-F8A756DEB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494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94990-49D0-0CA2-2970-EC583E42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094B-E669-CC6F-B68F-495480848076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9A4-455A-C397-DD33-606585E18033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2A9-7469-F5B9-B4B4-6A1E1965E01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674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charset="0" pitchFamily="2" typeface="Helvetica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charset="0" pitchFamily="2" typeface="Helvetica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charset="0" pitchFamily="2" typeface="Helvetica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itchFamily="2" typeface="Helvetica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itchFamily="2" typeface="Helvetica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eb.stanford.edu/class/bios221/book/10-chap.html#combining-phylogenetic-trees-into-a-data-analysis" TargetMode="External" /><Relationship Id="rId3" Type="http://schemas.openxmlformats.org/officeDocument/2006/relationships/hyperlink" Target="https://www.amazon.com/Network-Analysis-R-Use/dp/33192388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.co.nz/" TargetMode="External" /><Relationship Id="rId3" Type="http://schemas.openxmlformats.org/officeDocument/2006/relationships/hyperlink" Target="https://r-graphics.org/" TargetMode="External" /><Relationship Id="rId4" Type="http://schemas.openxmlformats.org/officeDocument/2006/relationships/hyperlink" Target="https://www.amazon.com/Network-Analysis-R-Use/dp/331923882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Graph, Network and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Applications in Biomedical Research</a:t>
            </a:r>
            <a:br/>
            <a:br/>
            <a:r>
              <a:rPr/>
              <a:t>Xiaotao Shen 2025/4/7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1</a:t>
            </a:r>
          </a:p>
        </p:txBody>
      </p:sp>
      <p:pic>
        <p:nvPicPr>
          <p:cNvPr descr="images/ED_FIG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816100"/>
            <a:ext cx="70993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Shen, et al. Nature Biomedical Engineering, 2024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network?</a:t>
            </a:r>
          </a:p>
          <a:p>
            <a:pPr lvl="0" indent="0" marL="0">
              <a:buNone/>
            </a:pPr>
            <a:r>
              <a:rPr b="1"/>
              <a:t>Nodes</a:t>
            </a:r>
            <a:r>
              <a:rPr/>
              <a:t>:</a:t>
            </a:r>
          </a:p>
          <a:p>
            <a:pPr lvl="0"/>
            <a:r>
              <a:rPr/>
              <a:t>Wearable data: Step, HR, and CGM (continuous glucose monitoring) data</a:t>
            </a:r>
          </a:p>
          <a:p>
            <a:pPr lvl="0"/>
            <a:r>
              <a:rPr/>
              <a:t>Omics data: Proteins, metabolites, and lipids</a:t>
            </a:r>
          </a:p>
          <a:p>
            <a:pPr lvl="0" indent="0" marL="0">
              <a:buNone/>
            </a:pPr>
            <a:r>
              <a:rPr b="1"/>
              <a:t>Edges</a:t>
            </a:r>
            <a:r>
              <a:rPr/>
              <a:t>:</a:t>
            </a:r>
          </a:p>
          <a:p>
            <a:pPr lvl="0"/>
            <a:r>
              <a:rPr/>
              <a:t>Lagged correlations</a:t>
            </a:r>
          </a:p>
          <a:p>
            <a:pPr lvl="0"/>
            <a:r>
              <a:rPr/>
              <a:t>Blue: negative correlations</a:t>
            </a:r>
          </a:p>
          <a:p>
            <a:pPr lvl="0"/>
            <a:r>
              <a:rPr/>
              <a:t>Red: positive correlations</a:t>
            </a:r>
          </a:p>
        </p:txBody>
      </p:sp>
      <p:pic>
        <p:nvPicPr>
          <p:cNvPr descr="images/ED_FIG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85900"/>
            <a:ext cx="6172200" cy="332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Shen, et al. Nature Biomedical Engineering, 2024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node data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</a:t>
            </a:r>
            <a:r>
              <a:rPr>
                <a:solidFill>
                  <a:srgbClr val="003B4F"/>
                </a:solidFill>
                <a:latin typeface="Courier"/>
              </a:rPr>
              <a:t>(readr))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"readr"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node_data &lt;-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"https://raw.githubusercontent.com/jaspershen-lab/MD7115-NTU/main/2_demo_data/example_node_data.csv"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##edge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edge_data &lt;-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readr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"https://raw.githubusercontent.com/jaspershen-lab/MD7115-NTU/main/2_demo_data/example_edge_data.csv"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Node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(node_data)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4
  node        class    mol_name class2        
  &lt;chr&gt;       &lt;chr&gt;    &lt;chr&gt;    &lt;chr&gt;         
1 CGM         cgm      CGM      wearable      
2 cortisol_1  cortisol Cortisol internal-omics
3 cytokine_34 cytokine IP10     internal-omics
4 cytokine_40 cytokine TNFB     internal-omics
5 cytokine_20 cytokine IL15     internal-omics
6 cytokine_4  cytokine TGFA     internal-omics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>
                <a:hlinkClick r:id="rId2"/>
              </a:rPr>
              <a:t>Morden Statistics for Morden Biology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Network Analysis with 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Instructor</a:t>
            </a:r>
            <a:r>
              <a:rPr/>
              <a:t>: Xiaotao Shen (https://www.shen-lab.org/)</a:t>
            </a:r>
          </a:p>
          <a:p>
            <a:pPr lvl="0"/>
            <a:r>
              <a:rPr b="1"/>
              <a:t>Email</a:t>
            </a:r>
            <a:r>
              <a:rPr/>
              <a:t>: xiaotao.shen@ntu.edu.stg</a:t>
            </a:r>
          </a:p>
          <a:p>
            <a:pPr lvl="0"/>
            <a:r>
              <a:rPr b="1"/>
              <a:t>WhatsApp</a:t>
            </a:r>
            <a:r>
              <a:rPr/>
              <a:t>: +1 5712679283</a:t>
            </a:r>
          </a:p>
          <a:p>
            <a:pPr lvl="0"/>
            <a:r>
              <a:rPr b="1"/>
              <a:t>Github Repo</a:t>
            </a:r>
            <a:r>
              <a:rPr/>
              <a:t>: https://github.com/jaspershen-lab/MD7115-NTU</a:t>
            </a:r>
          </a:p>
          <a:p>
            <a:pPr lvl="0"/>
            <a:r>
              <a:rPr b="1"/>
              <a:t>Reference</a:t>
            </a:r>
            <a:r>
              <a:rPr/>
              <a:t>:</a:t>
            </a:r>
          </a:p>
          <a:p>
            <a:pPr lvl="0" indent="-457200" marL="457200">
              <a:buAutoNum type="arabicPeriod"/>
            </a:pPr>
            <a:r>
              <a:rPr>
                <a:hlinkClick r:id="rId2"/>
              </a:rPr>
              <a:t>R for Data Science</a:t>
            </a:r>
          </a:p>
          <a:p>
            <a:pPr lvl="0" indent="-457200" marL="457200">
              <a:buAutoNum type="arabicPeriod"/>
            </a:pPr>
            <a:r>
              <a:rPr>
                <a:hlinkClick r:id="rId3"/>
              </a:rPr>
              <a:t>R Graphics Cookbook</a:t>
            </a:r>
          </a:p>
          <a:p>
            <a:pPr lvl="0" indent="-457200" marL="457200">
              <a:buAutoNum type="arabicPeriod"/>
            </a:pPr>
            <a:r>
              <a:rPr>
                <a:hlinkClick r:id="rId4"/>
              </a:rPr>
              <a:t>Network Analysis with 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course, we will learn how to use R to analyze and visualize data in the form of graphs, networks and trees. We will cover the following topics.</a:t>
            </a:r>
          </a:p>
          <a:p>
            <a:pPr lvl="0" indent="-457200" marL="457200">
              <a:buAutoNum type="arabicPeriod"/>
            </a:pPr>
            <a:r>
              <a:rPr/>
              <a:t>What is a graph, network and tree?</a:t>
            </a:r>
          </a:p>
          <a:p>
            <a:pPr lvl="0" indent="-457200" marL="457200">
              <a:buAutoNum type="arabicPeriod"/>
            </a:pPr>
            <a:r>
              <a:rPr/>
              <a:t>Their applications in biomedical research</a:t>
            </a:r>
          </a:p>
          <a:p>
            <a:pPr lvl="0" indent="-457200" marL="457200">
              <a:buAutoNum type="arabicPeriod"/>
            </a:pPr>
            <a:r>
              <a:rPr/>
              <a:t>How to use R to analyze and visualize them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install some R packages before the class.</a:t>
            </a:r>
          </a:p>
          <a:p>
            <a:pPr lvl="0" indent="0" marL="0">
              <a:buNone/>
            </a:pPr>
            <a:r>
              <a:rPr/>
              <a:t>Some packages are in Bionconductor, so we need to install </a:t>
            </a:r>
            <a:r>
              <a:rPr>
                <a:latin typeface="Courier"/>
              </a:rPr>
              <a:t>BiocManager</a:t>
            </a:r>
            <a:r>
              <a:rPr/>
              <a:t> first.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"BiocManager"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"BiocManager"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tidyverse</a:t>
            </a:r>
            <a:r>
              <a:rPr/>
              <a:t> is a collection of R packages designed for data science, and it includes </a:t>
            </a:r>
            <a:r>
              <a:rPr>
                <a:latin typeface="Courier"/>
              </a:rPr>
              <a:t>ggplot2</a:t>
            </a:r>
            <a:r>
              <a:rPr/>
              <a:t>, which is a basic graph package for network and tree in R.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"tidyverse"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"tidyverse"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specific packages for graph, network and tree analysis.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"igraph"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"igraph"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"ggraph"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"ggraph"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specific packages for graph, network and tree analysis.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"tidygraph"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"tidygraph"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"ggnetwork"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4758AB"/>
                </a:solidFill>
                <a:latin typeface="Courier"/>
              </a:rPr>
              <a:t>install.packages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"ggnetwork"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specific packages for graph, network and tree analysis.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"ggtree"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BiocManager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install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"ggtree"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"treeio"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BiocManager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install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"treeio"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requireNamespace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"ggtreeExtra"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quietly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BiocManager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install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"ggtreeExtra"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a graph?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graph is a collection of nodes (vertices) and edges (links) that connect pairs of nodes.</a:t>
            </a:r>
          </a:p>
          <a:p>
            <a:pPr lvl="0" indent="0" marL="0">
              <a:buNone/>
            </a:pPr>
            <a:r>
              <a:rPr/>
              <a:t>A small undirected graph with numbered nodes.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67400" y="977900"/>
            <a:ext cx="480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Graph, Network and Trees</dc:title>
  <dc:creator>Xiaotao Shen 2025/4/7</dc:creator>
  <cp:keywords/>
  <dcterms:created xsi:type="dcterms:W3CDTF">2025-03-29T02:35:46Z</dcterms:created>
  <dcterms:modified xsi:type="dcterms:W3CDTF">2025-03-29T02:35:46Z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2025-04-07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institute">
    <vt:lpwstr>Lee Kong Chian School of Medicine, NTU</vt:lpwstr>
  </property>
  <property fmtid="{D5CDD505-2E9C-101B-9397-08002B2CF9AE}" pid="13" name="institutes">
    <vt:lpwstr/>
  </property>
  <property fmtid="{D5CDD505-2E9C-101B-9397-08002B2CF9AE}" pid="14" name="labels">
    <vt:lpwstr/>
  </property>
  <property fmtid="{D5CDD505-2E9C-101B-9397-08002B2CF9AE}" pid="15" name="subtitle">
    <vt:lpwstr>Applications in Biomedical Research</vt:lpwstr>
  </property>
  <property fmtid="{D5CDD505-2E9C-101B-9397-08002B2CF9AE}" pid="16" name="toc-title">
    <vt:lpwstr>Table of contents</vt:lpwstr>
  </property>
</Properties>
</file>