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3041"/>
    <p:restoredTop sz="94694"/>
  </p:normalViewPr>
  <p:slideViewPr>
    <p:cSldViewPr snapToGrid="0">
      <p:cViewPr varScale="1">
        <p:scale>
          <a:sx d="100" n="129"/>
          <a:sy d="100" n="129"/>
        </p:scale>
        <p:origin x="64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48D8-804A-5693-CA12-B7EAE690A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6BE7-9C6F-E910-825B-342A7CCED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60098-E946-7894-17AD-3F80E355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A2E42-B327-D450-E1F0-3B12A0FA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9E087-80A6-ADF9-2F31-E45368D464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383" y="20475"/>
            <a:ext cx="3763617" cy="110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3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BED4-B809-2456-F706-EE4341D5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E6213-6479-709F-CF59-D033BBAB7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276C-C1D1-40E2-9561-010118BA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A35BF-751E-844E-0F77-FE43FFA8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487D82-CA54-BD84-AEFF-D6D06CB19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0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3BF75-2A97-95BA-C205-EA74892DA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6D134-21CE-8DB9-C2B1-C27C79A95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94920-EB0A-70EA-3643-C4C7393D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4F54-B507-B0BB-7918-BF02F81D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FC7624-FE75-E2A9-98F4-9F0C2A15A9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3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B4C-B951-9E3B-FF44-6DAFB89C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4541-6F41-8935-01C0-F9C2ACB6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B306D-9561-3D41-935F-7E5EDF81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C2667-0217-A48F-34AC-DDC564EB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86E2DC-82B4-785B-A6C6-0F9AB4F7C0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6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6E24-CC81-64B4-5696-06656D2E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CC723-548F-94C9-1848-90CCB704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Helvetica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0B129-762E-5311-B922-A58C5E61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26B8F-2C2F-B270-1E2F-74C7348B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67A540-7557-D65E-DC0D-53C169D771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2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1F37-4532-49DD-8BB0-BF37999C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6A370-ED40-8B42-D8D2-138340427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324B8-6692-2FBA-E466-CC4D574D3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D9BDA-3CC2-099F-80C6-FA1FB79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6CE84-2441-0F41-8A2D-3E00525E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A3B703-7570-335E-AA08-19424A2B08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4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4CB-16E3-3578-8D9E-28C84936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5E67B-6611-025B-E3DD-9537436B3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Helvetic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B4C18-3289-7FB4-724C-4617F7E23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03C3C-6984-35F0-E629-3153A23E6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Helvetic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C728B-DAA0-589A-0AAE-97CE5A6E8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D34C5-7EEC-FBAD-AE3C-823DA90E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1931D-A183-BD5E-44A7-CF238099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77366F-4B3E-6774-24FA-D9A4A799D8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7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966D-FA81-0C1D-3820-7186E06F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D350F-4B01-7292-DFEF-BFD0A526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819BE-EEBB-BA5D-5941-0BBE3B29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DE078-8D0B-DB2E-32C4-938B39BA74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5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04F60-4DAD-DC90-E91D-16413595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0C814-A0DC-C753-A013-CCB6BD66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52653-7BEB-1921-6EDA-1A539B2796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8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567C-29A1-32BF-618A-40D311A3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0EECE-B9BC-30FE-D7FC-242EFD74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Helvetica" pitchFamily="2" charset="0"/>
              </a:defRPr>
            </a:lvl1pPr>
            <a:lvl2pPr>
              <a:defRPr sz="2800">
                <a:latin typeface="Helvetica" pitchFamily="2" charset="0"/>
              </a:defRPr>
            </a:lvl2pPr>
            <a:lvl3pPr>
              <a:defRPr sz="2400">
                <a:latin typeface="Helvetica" pitchFamily="2" charset="0"/>
              </a:defRPr>
            </a:lvl3pPr>
            <a:lvl4pPr>
              <a:defRPr sz="2000">
                <a:latin typeface="Helvetica" pitchFamily="2" charset="0"/>
              </a:defRPr>
            </a:lvl4pPr>
            <a:lvl5pPr>
              <a:defRPr sz="2000">
                <a:latin typeface="Helvetica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7D3B2-4149-01B8-85E5-1D320CACC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Helvetica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F73BA-B3E5-B5C3-1FB4-4AF464C6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CC318-49D9-6ECA-FCD3-C8F9FB32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4E0953-C107-3567-D5F3-DA3BB1C95E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0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253A-1B4C-6143-31EA-E95AF906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BFE90-1266-2CE4-071B-77928D922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Helvetica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1FD7D-89E3-54B1-D888-606F1C0D6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Helvetica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B378D-2306-74AF-B607-CA1CC4CC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0921C-8354-84A1-412A-A652F7E4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DB1A6C-DCBA-7D32-E4EB-F8A756DEB8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4494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94990-49D0-0CA2-2970-EC583E422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094B-E669-CC6F-B68F-495480848076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AA9A4-455A-C397-DD33-606585E18033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142A9-7469-F5B9-B4B4-6A1E1965E018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56748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charset="0" pitchFamily="2" typeface="Helvetica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charset="0" pitchFamily="2" typeface="Helvetica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charset="0" pitchFamily="2" typeface="Helvetica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itchFamily="2" typeface="Helvetica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itchFamily="2" typeface="Helvetica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itchFamily="2" typeface="Helvetica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4ds.had.co.nz/" TargetMode="External" /><Relationship Id="rId3" Type="http://schemas.openxmlformats.org/officeDocument/2006/relationships/hyperlink" Target="https://r-graphics.org/" TargetMode="External" /><Relationship Id="rId4" Type="http://schemas.openxmlformats.org/officeDocument/2006/relationships/hyperlink" Target="https://www.amazon.com/Network-Analysis-R-Use/dp/3319238822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48D8-804A-5693-CA12-B7EAE690A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for Graph, Network and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6BE7-9C6F-E910-825B-342A7CCEDA4E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Applications in Biomedical Research</a:t>
            </a:r>
            <a:br/>
            <a:br/>
            <a:r>
              <a:rPr/>
              <a:t>Xiaotao Shen 2025/4/7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B4C-B951-9E3B-FF44-6DAFB89C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4541-6F41-8935-01C0-F9C2ACB6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Instructor</a:t>
            </a:r>
            <a:r>
              <a:rPr/>
              <a:t>: Xiaotao Shen (https://www.shen-lab.org/)</a:t>
            </a:r>
          </a:p>
          <a:p>
            <a:pPr lvl="0"/>
            <a:r>
              <a:rPr b="1"/>
              <a:t>Email</a:t>
            </a:r>
            <a:r>
              <a:rPr/>
              <a:t>: xiaotao.shen@ntu.edu.stg</a:t>
            </a:r>
          </a:p>
          <a:p>
            <a:pPr lvl="0"/>
            <a:r>
              <a:rPr b="1"/>
              <a:t>WhatsApp</a:t>
            </a:r>
            <a:r>
              <a:rPr/>
              <a:t>: +1 5712679283</a:t>
            </a:r>
          </a:p>
          <a:p>
            <a:pPr lvl="0"/>
            <a:r>
              <a:rPr b="1"/>
              <a:t>Github Repo</a:t>
            </a:r>
            <a:r>
              <a:rPr/>
              <a:t>: https://github.com/jaspershen-lab/MD7115-NTU</a:t>
            </a:r>
          </a:p>
          <a:p>
            <a:pPr lvl="0"/>
            <a:r>
              <a:rPr b="1"/>
              <a:t>Reference</a:t>
            </a:r>
            <a:r>
              <a:rPr/>
              <a:t>:</a:t>
            </a:r>
          </a:p>
          <a:p>
            <a:pPr lvl="0" indent="-457200" marL="457200">
              <a:buAutoNum type="arabicPeriod"/>
            </a:pPr>
            <a:r>
              <a:rPr>
                <a:hlinkClick r:id="rId2"/>
              </a:rPr>
              <a:t>R for Data Science</a:t>
            </a:r>
          </a:p>
          <a:p>
            <a:pPr lvl="0" indent="-457200" marL="457200">
              <a:buAutoNum type="arabicPeriod"/>
            </a:pPr>
            <a:r>
              <a:rPr>
                <a:hlinkClick r:id="rId3"/>
              </a:rPr>
              <a:t>R Graphics Cookbook</a:t>
            </a:r>
          </a:p>
          <a:p>
            <a:pPr lvl="0" indent="-457200" marL="457200">
              <a:buAutoNum type="arabicPeriod"/>
            </a:pPr>
            <a:r>
              <a:rPr>
                <a:hlinkClick r:id="rId4"/>
              </a:rPr>
              <a:t>Network Analysis with 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B4C-B951-9E3B-FF44-6DAFB89C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4541-6F41-8935-01C0-F9C2ACB6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course, we will learn how to use R to analyze and visualize data in the form of graphs, networks and trees. We will cover the following topics.</a:t>
            </a:r>
          </a:p>
          <a:p>
            <a:pPr lvl="0" indent="-457200" marL="457200">
              <a:buAutoNum type="arabicPeriod"/>
            </a:pPr>
            <a:r>
              <a:rPr/>
              <a:t>What is a graph, network and tree?</a:t>
            </a:r>
          </a:p>
          <a:p>
            <a:pPr lvl="0" indent="-457200" marL="457200">
              <a:buAutoNum type="arabicPeriod"/>
            </a:pPr>
            <a:r>
              <a:rPr/>
              <a:t>Their applications in biomedical research</a:t>
            </a:r>
          </a:p>
          <a:p>
            <a:pPr lvl="0" indent="-457200" marL="457200">
              <a:buAutoNum type="arabicPeriod"/>
            </a:pPr>
            <a:r>
              <a:rPr/>
              <a:t>How to use R to analyze and visualize them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B4C-B951-9E3B-FF44-6DAFB89C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4541-6F41-8935-01C0-F9C2ACB6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need to install some R packages before the class.</a:t>
            </a:r>
          </a:p>
          <a:p>
            <a:pPr lvl="0" indent="0" marL="0">
              <a:buNone/>
            </a:pPr>
            <a:r>
              <a:rPr/>
              <a:t>Some packages are in Bionconductor, so we need to install </a:t>
            </a:r>
            <a:r>
              <a:rPr>
                <a:latin typeface="Courier"/>
              </a:rPr>
              <a:t>BiocManager</a:t>
            </a:r>
            <a:r>
              <a:rPr/>
              <a:t> first.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solidFill>
                  <a:srgbClr val="06287E"/>
                </a:solidFill>
                <a:latin typeface="Courier"/>
              </a:rPr>
              <a:t>requireNamespace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"BiocManager"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quietly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)){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"BiocManager"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B4C-B951-9E3B-FF44-6DAFB89C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4541-6F41-8935-01C0-F9C2ACB6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tidyverse</a:t>
            </a:r>
            <a:r>
              <a:rPr/>
              <a:t> is a collection of R packages designed for data science, and it includes </a:t>
            </a:r>
            <a:r>
              <a:rPr>
                <a:latin typeface="Courier"/>
              </a:rPr>
              <a:t>ggplot2</a:t>
            </a:r>
            <a:r>
              <a:rPr/>
              <a:t>, which is a basic graph package for network and tree in R.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solidFill>
                  <a:srgbClr val="06287E"/>
                </a:solidFill>
                <a:latin typeface="Courier"/>
              </a:rPr>
              <a:t>requireNamespace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"tidyverse"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quietly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)){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"tidyverse"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B4C-B951-9E3B-FF44-6DAFB89C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4541-6F41-8935-01C0-F9C2ACB6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specific packages for graph, network and tree analysis.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"igraph"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"ggraph"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"tidygraph"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"ggnetwork"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BiocManager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install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"ggtree"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BiocManager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install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"treeio"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BiocManager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install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"ggtreeExtra"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567C-29A1-32BF-618A-40D311A3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a graph?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7D3B2-4149-01B8-85E5-1D320CACC8BE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graph is a collection of nodes (vertices) and edges (links) that connect pairs of nodes.</a:t>
            </a:r>
          </a:p>
          <a:p>
            <a:pPr lvl="0" indent="0" marL="0">
              <a:buNone/>
            </a:pPr>
            <a:r>
              <a:rPr/>
              <a:t>A small undirected graph with numbered nodes.</a:t>
            </a:r>
          </a:p>
        </p:txBody>
      </p:sp>
      <p:pic>
        <p:nvPicPr>
          <p:cNvPr descr="images/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67400" y="977900"/>
            <a:ext cx="48006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Graph, Network and Trees</dc:title>
  <dc:creator>Xiaotao Shen 2025/4/7</dc:creator>
  <cp:keywords/>
  <dcterms:created xsi:type="dcterms:W3CDTF">2025-03-28T14:15:38Z</dcterms:created>
  <dcterms:modified xsi:type="dcterms:W3CDTF">2025-03-28T14:15:38Z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ffiliation">
    <vt:lpwstr/>
  </property>
  <property fmtid="{D5CDD505-2E9C-101B-9397-08002B2CF9AE}" pid="6" name="by-author">
    <vt:lpwstr/>
  </property>
  <property fmtid="{D5CDD505-2E9C-101B-9397-08002B2CF9AE}" pid="7" name="date">
    <vt:lpwstr>2025-04-07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institute">
    <vt:lpwstr>Lee Kong Chian School of Medicine, NTU</vt:lpwstr>
  </property>
  <property fmtid="{D5CDD505-2E9C-101B-9397-08002B2CF9AE}" pid="13" name="institutes">
    <vt:lpwstr/>
  </property>
  <property fmtid="{D5CDD505-2E9C-101B-9397-08002B2CF9AE}" pid="14" name="labels">
    <vt:lpwstr/>
  </property>
  <property fmtid="{D5CDD505-2E9C-101B-9397-08002B2CF9AE}" pid="15" name="subtitle">
    <vt:lpwstr>Applications in Biomedical Research</vt:lpwstr>
  </property>
  <property fmtid="{D5CDD505-2E9C-101B-9397-08002B2CF9AE}" pid="16" name="toc-title">
    <vt:lpwstr>Table of contents</vt:lpwstr>
  </property>
</Properties>
</file>