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2"/>
        <p:guide pos="38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4" Type="http://schemas.openxmlformats.org/officeDocument/2006/relationships/notesSlide" Target="../notesSlides/notesSlide1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22.svg"/><Relationship Id="rId21" Type="http://schemas.openxmlformats.org/officeDocument/2006/relationships/image" Target="../media/image21.png"/><Relationship Id="rId20" Type="http://schemas.openxmlformats.org/officeDocument/2006/relationships/image" Target="../media/image20.svg"/><Relationship Id="rId2" Type="http://schemas.openxmlformats.org/officeDocument/2006/relationships/image" Target="../media/image2.svg"/><Relationship Id="rId19" Type="http://schemas.openxmlformats.org/officeDocument/2006/relationships/image" Target="../media/image19.png"/><Relationship Id="rId18" Type="http://schemas.openxmlformats.org/officeDocument/2006/relationships/image" Target="../media/image18.svg"/><Relationship Id="rId17" Type="http://schemas.openxmlformats.org/officeDocument/2006/relationships/image" Target="../media/image17.png"/><Relationship Id="rId16" Type="http://schemas.openxmlformats.org/officeDocument/2006/relationships/image" Target="../media/image16.svg"/><Relationship Id="rId15" Type="http://schemas.openxmlformats.org/officeDocument/2006/relationships/image" Target="../media/image15.png"/><Relationship Id="rId14" Type="http://schemas.openxmlformats.org/officeDocument/2006/relationships/image" Target="../media/image14.svg"/><Relationship Id="rId13" Type="http://schemas.openxmlformats.org/officeDocument/2006/relationships/image" Target="../media/image13.png"/><Relationship Id="rId12" Type="http://schemas.openxmlformats.org/officeDocument/2006/relationships/image" Target="../media/image12.svg"/><Relationship Id="rId11" Type="http://schemas.openxmlformats.org/officeDocument/2006/relationships/image" Target="../media/image11.png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6146800" y="1556385"/>
            <a:ext cx="2587625" cy="3264535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9" name="右箭头 68"/>
          <p:cNvSpPr/>
          <p:nvPr/>
        </p:nvSpPr>
        <p:spPr>
          <a:xfrm>
            <a:off x="6167755" y="3072765"/>
            <a:ext cx="201295" cy="359410"/>
          </a:xfrm>
          <a:prstGeom prst="rightArrow">
            <a:avLst/>
          </a:prstGeom>
          <a:solidFill>
            <a:schemeClr val="bg1">
              <a:lumMod val="65000"/>
              <a:alpha val="67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837180" y="3307080"/>
            <a:ext cx="3302000" cy="151384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841625" y="1555750"/>
            <a:ext cx="3302000" cy="772160"/>
          </a:xfrm>
          <a:prstGeom prst="rect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下箭头标注 36"/>
          <p:cNvSpPr/>
          <p:nvPr/>
        </p:nvSpPr>
        <p:spPr>
          <a:xfrm>
            <a:off x="4935220" y="2313305"/>
            <a:ext cx="1212215" cy="1345565"/>
          </a:xfrm>
          <a:prstGeom prst="downArrowCallout">
            <a:avLst>
              <a:gd name="adj1" fmla="val 19807"/>
              <a:gd name="adj2" fmla="val 24967"/>
              <a:gd name="adj3" fmla="val 19038"/>
              <a:gd name="adj4" fmla="val 74533"/>
            </a:avLst>
          </a:prstGeom>
          <a:solidFill>
            <a:schemeClr val="accent6">
              <a:lumMod val="60000"/>
              <a:lumOff val="40000"/>
              <a:alpha val="38000"/>
            </a:schemeClr>
          </a:solidFill>
          <a:ln w="1587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下箭头标注 27"/>
          <p:cNvSpPr/>
          <p:nvPr/>
        </p:nvSpPr>
        <p:spPr>
          <a:xfrm>
            <a:off x="2843530" y="2313305"/>
            <a:ext cx="2101215" cy="1345565"/>
          </a:xfrm>
          <a:prstGeom prst="downArrowCallout">
            <a:avLst>
              <a:gd name="adj1" fmla="val 19807"/>
              <a:gd name="adj2" fmla="val 24967"/>
              <a:gd name="adj3" fmla="val 19038"/>
              <a:gd name="adj4" fmla="val 74533"/>
            </a:avLst>
          </a:prstGeom>
          <a:solidFill>
            <a:schemeClr val="accent1">
              <a:alpha val="38000"/>
            </a:schemeClr>
          </a:solidFill>
          <a:ln w="1587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 descr="human-male-femal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94000" y="1660525"/>
            <a:ext cx="672465" cy="67246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493135" y="1850390"/>
            <a:ext cx="265366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105910" y="18161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537710" y="18161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969510" y="18161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401310" y="18161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833110" y="1816100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425190" y="1570990"/>
            <a:ext cx="3433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108 participants</a:t>
            </a:r>
            <a:endParaRPr lang="en-US" altLang="zh-CN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07205" y="2101215"/>
            <a:ext cx="3433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Muti-visits sampling</a:t>
            </a:r>
            <a:endParaRPr lang="en-US" altLang="zh-CN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8" name="右大括号 17"/>
          <p:cNvSpPr/>
          <p:nvPr/>
        </p:nvSpPr>
        <p:spPr>
          <a:xfrm rot="5400000">
            <a:off x="4846955" y="1020445"/>
            <a:ext cx="224790" cy="2041525"/>
          </a:xfrm>
          <a:prstGeom prst="rightBrace">
            <a:avLst>
              <a:gd name="adj1" fmla="val 8333"/>
              <a:gd name="adj2" fmla="val 49844"/>
            </a:avLst>
          </a:prstGeom>
          <a:ln w="19050" cap="flat" cmpd="sng">
            <a:solidFill>
              <a:schemeClr val="tx1"/>
            </a:solidFill>
            <a:prstDash val="solid"/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 descr="唾液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8050" y="2682875"/>
            <a:ext cx="360000" cy="360000"/>
          </a:xfrm>
          <a:prstGeom prst="rect">
            <a:avLst/>
          </a:prstGeom>
        </p:spPr>
      </p:pic>
      <p:pic>
        <p:nvPicPr>
          <p:cNvPr id="21" name="图片 20" descr="耳朵,听力,听觉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00245" y="2674620"/>
            <a:ext cx="360000" cy="360000"/>
          </a:xfrm>
          <a:prstGeom prst="rect">
            <a:avLst/>
          </a:prstGeom>
        </p:spPr>
      </p:pic>
      <p:pic>
        <p:nvPicPr>
          <p:cNvPr id="22" name="图片 21" descr="鼻子-0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0020" y="2674620"/>
            <a:ext cx="360000" cy="360000"/>
          </a:xfrm>
          <a:prstGeom prst="rect">
            <a:avLst/>
          </a:prstGeom>
        </p:spPr>
      </p:pic>
      <p:pic>
        <p:nvPicPr>
          <p:cNvPr id="23" name="图片 22" descr="粪便常规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84805" y="2674620"/>
            <a:ext cx="360000" cy="330339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837180" y="2953385"/>
            <a:ext cx="753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Stool</a:t>
            </a:r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3415030" y="2961640"/>
            <a:ext cx="753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Oral</a:t>
            </a:r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3889375" y="2961640"/>
            <a:ext cx="7537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Nasal</a:t>
            </a:r>
            <a:r>
              <a:rPr lang="en-US" altLang="zh-CN" sz="1200"/>
              <a:t> 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4464050" y="3000375"/>
            <a:ext cx="753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Skin</a:t>
            </a:r>
            <a:endParaRPr lang="en-US" altLang="zh-CN" sz="1200"/>
          </a:p>
        </p:txBody>
      </p:sp>
      <p:pic>
        <p:nvPicPr>
          <p:cNvPr id="30" name="图片 29" descr="Blood-Drop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89245" y="2712085"/>
            <a:ext cx="330835" cy="33083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5262880" y="2983865"/>
            <a:ext cx="7537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Plasma</a:t>
            </a:r>
            <a:endParaRPr lang="en-US" altLang="zh-CN" sz="1200"/>
          </a:p>
        </p:txBody>
      </p:sp>
      <p:pic>
        <p:nvPicPr>
          <p:cNvPr id="33" name="图片 32" descr="heatmap-svgrepo-com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22600" y="3686810"/>
            <a:ext cx="581660" cy="58166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120390" y="244602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Metagenomic sequncing</a:t>
            </a:r>
            <a:endParaRPr lang="en-US" altLang="zh-CN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035550" y="2354580"/>
            <a:ext cx="1052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Untargeted </a:t>
            </a:r>
            <a:endParaRPr lang="en-US" altLang="zh-CN" sz="1000">
              <a:latin typeface="Arial Regular" panose="020B0604020202090204" charset="0"/>
              <a:cs typeface="Arial Regular" panose="020B0604020202090204" charset="0"/>
            </a:endParaRPr>
          </a:p>
          <a:p>
            <a:pPr algn="ctr">
              <a:buClrTx/>
              <a:buSzTx/>
              <a:buFontTx/>
            </a:pPr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Metabolomics</a:t>
            </a:r>
            <a:endParaRPr lang="en-US" altLang="zh-CN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032760" y="4126230"/>
            <a:ext cx="12560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Arial Regular" panose="020B0604020202090204" charset="0"/>
                <a:cs typeface="Arial Regular" panose="020B0604020202090204" charset="0"/>
              </a:rPr>
              <a:t>Gut </a:t>
            </a:r>
            <a:r>
              <a:rPr lang="en-US" altLang="zh-CN" sz="1200"/>
              <a:t> </a:t>
            </a:r>
            <a:endParaRPr lang="en-US" altLang="zh-CN" sz="1200"/>
          </a:p>
        </p:txBody>
      </p:sp>
      <p:pic>
        <p:nvPicPr>
          <p:cNvPr id="41" name="图片 40" descr="heatmap-svgrepo-com (1)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24860" y="3813175"/>
            <a:ext cx="584835" cy="584835"/>
          </a:xfrm>
          <a:prstGeom prst="rect">
            <a:avLst/>
          </a:prstGeom>
        </p:spPr>
      </p:pic>
      <p:pic>
        <p:nvPicPr>
          <p:cNvPr id="42" name="图片 41" descr="heatmap-svgrepo-com (2)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36645" y="3935095"/>
            <a:ext cx="584835" cy="584835"/>
          </a:xfrm>
          <a:prstGeom prst="rect">
            <a:avLst/>
          </a:prstGeom>
        </p:spPr>
      </p:pic>
      <p:pic>
        <p:nvPicPr>
          <p:cNvPr id="43" name="图片 42" descr="heatmap-svgrepo-com (3)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929380" y="4055745"/>
            <a:ext cx="584835" cy="58483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315335" y="4314190"/>
            <a:ext cx="12560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Arial Regular" panose="020B0604020202090204" charset="0"/>
                <a:cs typeface="Arial Regular" panose="020B0604020202090204" charset="0"/>
              </a:rPr>
              <a:t>Oral </a:t>
            </a:r>
            <a:endParaRPr lang="en-US" altLang="zh-CN" sz="1200"/>
          </a:p>
        </p:txBody>
      </p:sp>
      <p:sp>
        <p:nvSpPr>
          <p:cNvPr id="45" name="文本框 44"/>
          <p:cNvSpPr txBox="1"/>
          <p:nvPr/>
        </p:nvSpPr>
        <p:spPr>
          <a:xfrm>
            <a:off x="3599180" y="4457065"/>
            <a:ext cx="12560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Arial Regular" panose="020B0604020202090204" charset="0"/>
                <a:cs typeface="Arial Regular" panose="020B0604020202090204" charset="0"/>
              </a:rPr>
              <a:t>Nasal </a:t>
            </a:r>
            <a:endParaRPr lang="en-US" altLang="zh-CN" sz="1200"/>
          </a:p>
        </p:txBody>
      </p:sp>
      <p:sp>
        <p:nvSpPr>
          <p:cNvPr id="46" name="文本框 45"/>
          <p:cNvSpPr txBox="1"/>
          <p:nvPr/>
        </p:nvSpPr>
        <p:spPr>
          <a:xfrm>
            <a:off x="4065270" y="4584700"/>
            <a:ext cx="12560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>
                <a:latin typeface="Arial Regular" panose="020B0604020202090204" charset="0"/>
                <a:cs typeface="Arial Regular" panose="020B0604020202090204" charset="0"/>
              </a:rPr>
              <a:t>Skin </a:t>
            </a:r>
            <a:endParaRPr lang="en-US" altLang="zh-CN" sz="1200"/>
          </a:p>
        </p:txBody>
      </p:sp>
      <p:pic>
        <p:nvPicPr>
          <p:cNvPr id="47" name="图片 46" descr="heatmap_analysis_icon_183295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61280" y="3938905"/>
            <a:ext cx="753110" cy="752475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4944745" y="3696335"/>
            <a:ext cx="1256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  <a:sym typeface="+mn-ea"/>
              </a:rPr>
              <a:t>Metabolomics</a:t>
            </a:r>
            <a:endParaRPr lang="en-US" altLang="zh-CN" sz="10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620770" y="3696335"/>
            <a:ext cx="1256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  <a:sym typeface="+mn-ea"/>
              </a:rPr>
              <a:t>Microbiome</a:t>
            </a:r>
            <a:endParaRPr lang="en-US" altLang="zh-CN" sz="10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</p:txBody>
      </p:sp>
      <p:cxnSp>
        <p:nvCxnSpPr>
          <p:cNvPr id="51" name="直接箭头连接符 50"/>
          <p:cNvCxnSpPr>
            <a:endCxn id="47" idx="1"/>
          </p:cNvCxnSpPr>
          <p:nvPr/>
        </p:nvCxnSpPr>
        <p:spPr>
          <a:xfrm>
            <a:off x="4618990" y="4315460"/>
            <a:ext cx="542290" cy="0"/>
          </a:xfrm>
          <a:prstGeom prst="straightConnector1">
            <a:avLst/>
          </a:prstGeom>
          <a:ln w="15875">
            <a:solidFill>
              <a:srgbClr val="202020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684270" y="1276350"/>
            <a:ext cx="2516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Arial" panose="020B0604020202090204" pitchFamily="34" charset="0"/>
                <a:cs typeface="Arial" panose="020B0604020202090204" pitchFamily="34" charset="0"/>
              </a:rPr>
              <a:t>Discovery cohort</a:t>
            </a:r>
            <a:endParaRPr lang="en-US" altLang="zh-CN" sz="14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675755" y="1276350"/>
            <a:ext cx="25165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Arial" panose="020B0604020202090204" pitchFamily="34" charset="0"/>
                <a:cs typeface="Arial" panose="020B0604020202090204" pitchFamily="34" charset="0"/>
              </a:rPr>
              <a:t>Validation cohort</a:t>
            </a:r>
            <a:endParaRPr lang="en-US" altLang="zh-CN" sz="140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69050" y="1764665"/>
            <a:ext cx="1448435" cy="2139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Cohort 1</a:t>
            </a:r>
            <a:endParaRPr lang="en-US" altLang="zh-CN" sz="1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pic>
        <p:nvPicPr>
          <p:cNvPr id="56" name="图片 55" descr="heatmap-svgrepo-com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80580" y="2161540"/>
            <a:ext cx="532130" cy="532130"/>
          </a:xfrm>
          <a:prstGeom prst="rect">
            <a:avLst/>
          </a:prstGeom>
        </p:spPr>
      </p:pic>
      <p:pic>
        <p:nvPicPr>
          <p:cNvPr id="57" name="图片 56" descr="heatmap_analysis_icon_183295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69250" y="2161540"/>
            <a:ext cx="532765" cy="532130"/>
          </a:xfrm>
          <a:prstGeom prst="rect">
            <a:avLst/>
          </a:prstGeom>
        </p:spPr>
      </p:pic>
      <p:sp>
        <p:nvSpPr>
          <p:cNvPr id="58" name="文本框 57"/>
          <p:cNvSpPr txBox="1"/>
          <p:nvPr/>
        </p:nvSpPr>
        <p:spPr>
          <a:xfrm>
            <a:off x="6343650" y="3237865"/>
            <a:ext cx="113347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Cohort 2</a:t>
            </a:r>
            <a:endParaRPr lang="en-US" altLang="zh-CN" sz="1000"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pic>
        <p:nvPicPr>
          <p:cNvPr id="59" name="图片 58" descr="heatmap-svgrepo-com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41515" y="3618230"/>
            <a:ext cx="528955" cy="528955"/>
          </a:xfrm>
          <a:prstGeom prst="rect">
            <a:avLst/>
          </a:prstGeom>
        </p:spPr>
      </p:pic>
      <p:pic>
        <p:nvPicPr>
          <p:cNvPr id="60" name="图片 59" descr="heatmap-svgrepo-com (1)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43775" y="3744595"/>
            <a:ext cx="532130" cy="532130"/>
          </a:xfrm>
          <a:prstGeom prst="rect">
            <a:avLst/>
          </a:prstGeom>
        </p:spPr>
      </p:pic>
      <p:pic>
        <p:nvPicPr>
          <p:cNvPr id="61" name="图片 60" descr="heatmap_analysis_icon_183295"/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69250" y="3843020"/>
            <a:ext cx="531495" cy="531495"/>
          </a:xfrm>
          <a:prstGeom prst="rect">
            <a:avLst/>
          </a:prstGeom>
        </p:spPr>
      </p:pic>
      <p:pic>
        <p:nvPicPr>
          <p:cNvPr id="62" name="图片 61" descr="human-male-femal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69050" y="2070735"/>
            <a:ext cx="672465" cy="672465"/>
          </a:xfrm>
          <a:prstGeom prst="rect">
            <a:avLst/>
          </a:prstGeom>
        </p:spPr>
      </p:pic>
      <p:pic>
        <p:nvPicPr>
          <p:cNvPr id="63" name="图片 62" descr="human-male-femal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369050" y="3702050"/>
            <a:ext cx="672465" cy="672465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7236460" y="1978660"/>
            <a:ext cx="5816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Gut  </a:t>
            </a:r>
            <a:endParaRPr lang="en-US" altLang="zh-CN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603490" y="1978660"/>
            <a:ext cx="1256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  <a:sym typeface="+mn-ea"/>
              </a:rPr>
              <a:t>Metabolomics</a:t>
            </a:r>
            <a:endParaRPr lang="en-US" altLang="zh-CN" sz="10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041515" y="3432175"/>
            <a:ext cx="5816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Gut  </a:t>
            </a:r>
            <a:endParaRPr lang="en-US" altLang="zh-CN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387590" y="3559175"/>
            <a:ext cx="5816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O</a:t>
            </a:r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</a:rPr>
              <a:t>ral  </a:t>
            </a:r>
            <a:endParaRPr lang="en-US" altLang="zh-CN" sz="1000"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7631430" y="3658870"/>
            <a:ext cx="12560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altLang="zh-CN" sz="1000">
                <a:latin typeface="Arial Regular" panose="020B0604020202090204" charset="0"/>
                <a:cs typeface="Arial Regular" panose="020B0604020202090204" charset="0"/>
                <a:sym typeface="+mn-ea"/>
              </a:rPr>
              <a:t>Metabolomics</a:t>
            </a:r>
            <a:endParaRPr lang="en-US" altLang="zh-CN" sz="1000">
              <a:latin typeface="Arial Regular" panose="020B0604020202090204" charset="0"/>
              <a:cs typeface="Arial Regular" panose="020B0604020202090204" charset="0"/>
              <a:sym typeface="+mn-ea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6167755" y="1553845"/>
            <a:ext cx="0" cy="3252470"/>
          </a:xfrm>
          <a:prstGeom prst="line">
            <a:avLst/>
          </a:prstGeom>
          <a:ln w="15875" cmpd="sng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YwZTIyMzBiMDdkYzc2ZDBjN2NhMjI0N2Q2Y2Y2MW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演示</Application>
  <PresentationFormat>宽屏</PresentationFormat>
  <Paragraphs>49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Helvetica Neue</vt:lpstr>
      <vt:lpstr>汉仪书宋二KW</vt:lpstr>
      <vt:lpstr>Microsoft YaHei</vt:lpstr>
      <vt:lpstr>汉仪旗黑</vt:lpstr>
      <vt:lpstr>SimSun</vt:lpstr>
      <vt:lpstr>Arial Unicode MS</vt:lpstr>
      <vt:lpstr>Arial Regular</vt:lpstr>
      <vt:lpstr>__Inter_d65c78</vt:lpstr>
      <vt:lpstr>Thonburi</vt:lpstr>
      <vt:lpstr>Arial Bold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香彬</cp:lastModifiedBy>
  <cp:revision>9</cp:revision>
  <dcterms:created xsi:type="dcterms:W3CDTF">2024-12-22T12:59:03Z</dcterms:created>
  <dcterms:modified xsi:type="dcterms:W3CDTF">2024-12-22T12:59:03Z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2052-6.12.1.8902</vt:lpwstr>
  </property>
  <property fmtid="{D5CDD505-2E9C-101B-9397-08002B2CF9AE}" pid="3" name="ICV">
    <vt:lpwstr>10E92920913F83223CFB6767B8BA8948_41</vt:lpwstr>
  </property>
</Properties>
</file>