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"/>
  </p:notesMasterIdLst>
  <p:sldIdLst>
    <p:sldId id="345" r:id="rId2"/>
    <p:sldId id="344" r:id="rId3"/>
    <p:sldId id="296" r:id="rId4"/>
    <p:sldId id="34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004D"/>
    <a:srgbClr val="E01932"/>
    <a:srgbClr val="000000"/>
    <a:srgbClr val="ED7D31"/>
    <a:srgbClr val="C4FF5F"/>
    <a:srgbClr val="797979"/>
    <a:srgbClr val="FF0000"/>
    <a:srgbClr val="FFC000"/>
    <a:srgbClr val="EA1A00"/>
    <a:srgbClr val="D0A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966"/>
  </p:normalViewPr>
  <p:slideViewPr>
    <p:cSldViewPr snapToGrid="0" snapToObjects="1">
      <p:cViewPr varScale="1">
        <p:scale>
          <a:sx n="157" d="100"/>
          <a:sy n="157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4B8B2-AE8E-F94E-9EA5-1767F192DA17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C4902-BD49-F74E-A971-8B1A8F77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78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C4902-BD49-F74E-A971-8B1A8F7747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8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parts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todays.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metID,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talk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am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on.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started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C4902-BD49-F74E-A971-8B1A8F7747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61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C4902-BD49-F74E-A971-8B1A8F7747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4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0D32-B2F6-F54D-91DA-AEC484570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330A1-5797-F949-BBEC-83B2EE4DF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5F82-76E3-F948-9318-908B1B05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6E61-B188-DF4E-8F7D-B3E64151C2B6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C0A96-407C-9546-B358-9555C6DF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C66FE-219A-0A46-950C-8D8BA547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0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3C43-90CF-714F-9F89-C5CCDFCD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6904B-14E1-EB4B-80D9-3C87306C1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07001-C9D1-B041-9854-5657AF00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7176-D3C4-B341-A96B-EDABCF97F6C5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B6FC1-F9C5-1F4B-8160-F7FD59A8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DE9F8-9C49-2E46-94F4-B5D30734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9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FF7C1-D280-B349-B6C4-99BC55B51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D04E4-1DD2-F14F-9116-6A8492330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6D90C-8B02-C044-9D76-5CAC8F6A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FD20-F7A7-E640-9FFA-0CC148979A5D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45E6F-AF0B-FB4A-ABF3-0803CC52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AE74-DC3D-DD40-A7D8-82B5E56B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8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1211-AF9C-6746-8B6F-4A8A14F6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2F5A2-B80A-2842-B79E-CA3594303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91804-58D6-1542-B8DE-017785CA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DBB-4AAB-AD4F-A76E-5D2FCDB990AC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CB3DF-D12B-984F-A0AA-CC57A39C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4C8B1-335B-7046-9C8D-2B44D170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ED90-17DF-B447-915D-F998887A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6E0E6-A84C-E14D-8EDE-5239087BE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88A92-B6CE-EC4A-AE07-4DFC439B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1445-4A1F-0941-B58E-B98ED6754CE2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4F695-39B4-3546-B9DC-1340CD65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012DD-1BC2-C747-B53E-003BB2B6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4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5C8D-3964-724D-A298-3DDB098D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8927F-E553-FD46-B174-33C9982AC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8926D-D0AC-F84C-9AF4-A021FE849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409E8-1AC8-E545-AC38-E7EB3E11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A4BA-DA8B-FC4F-BDF9-AD5A64A12F81}" type="datetime1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12E17-4D94-3B4C-933E-D64AEA66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B830B-AED9-2047-BCFA-9A117BE6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0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EA30-1CDF-C24F-9E32-1095FE5F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E77AB-AA2E-EE4F-88AC-2EF0FAFE2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B1A4D-6F3F-B949-B8A7-E8418AD9F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850B0-9173-8F4A-A076-22A2F87FB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655A5-692E-214E-B162-271512AA6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8C20C-F698-1D46-B61B-8D248953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C893-9DCD-B04A-8876-9C614BC5AA29}" type="datetime1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C5C21-A31E-754B-A2D6-3B512E42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0C9D6-B90B-B54F-A268-1DACB774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5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8E35-7EBF-1540-8926-41317353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23964-8752-6B47-ADE1-671B8FB5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BA2-7342-0643-B843-DE8C56A48F48}" type="datetime1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33277-58CE-A445-92FC-1195017D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F64ED-5AAB-BD48-A9EB-3C597A24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94B09-0FD5-3146-A526-2E985F37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703C-D311-044A-B46F-DC0C56A09272}" type="datetime1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97B33-8670-BB48-B6ED-520BED64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2D68A-751C-6D4E-8183-56E87067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7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A851-E008-AE47-8451-666E0804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B2E0-5C1B-E54F-B140-00C70B7D1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FCC4F-4F64-924B-B2AD-528257365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5F4E7-5598-CF42-974B-7CFC6A51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FCB8-CFD7-6141-A502-53E550B2EE61}" type="datetime1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6F220-2AC9-8A43-8E44-7FC96FAF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3DDDF-9120-6B4B-9ECC-9814EF8F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1C61-7843-4647-AFCB-577B0DEA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DA0E7-D0DC-CB4B-BB00-772982C90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34AB4-74FF-0840-A201-6EDEAC9ED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EE2A6-1ADE-474F-AE01-D872EF38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569-61FD-C94E-929F-E00CB93DC985}" type="datetime1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29701-9123-144A-BE85-43523D28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A3C88-3224-0F49-B20E-CD28FB05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8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D399E6-06D6-444E-BC2F-3F516B2F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B850D-0451-574A-AABE-C5C189B7F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1A5B1-393E-C948-A2B7-301C7A680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67CFB-02B6-D04F-BA21-C9F4352226D7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83A1-D495-E244-8F6C-E073EE790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BBCB8-F8F6-284D-AA8B-F2B0C62AA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3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23">
            <a:extLst>
              <a:ext uri="{FF2B5EF4-FFF2-40B4-BE49-F238E27FC236}">
                <a16:creationId xmlns:a16="http://schemas.microsoft.com/office/drawing/2014/main" id="{DE84B620-E6DB-3A4B-B873-9408464B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6D0D54-97C1-E900-6696-05A9A1A38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F01CC7F-FCAA-761B-013F-2BF9EAD44A5B}"/>
              </a:ext>
            </a:extLst>
          </p:cNvPr>
          <p:cNvSpPr/>
          <p:nvPr/>
        </p:nvSpPr>
        <p:spPr>
          <a:xfrm>
            <a:off x="-18088" y="0"/>
            <a:ext cx="12228176" cy="687766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5A02D2-67E4-BF8B-B55D-CE817F3E2BA0}"/>
              </a:ext>
            </a:extLst>
          </p:cNvPr>
          <p:cNvSpPr txBox="1"/>
          <p:nvPr/>
        </p:nvSpPr>
        <p:spPr>
          <a:xfrm>
            <a:off x="0" y="488882"/>
            <a:ext cx="8358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Helvetica" pitchFamily="2" charset="0"/>
              </a:rPr>
              <a:t>TidyMass: An Object-oriented Reproducible Analysis Framework for LC-MS Data</a:t>
            </a:r>
            <a:endParaRPr lang="en-US" sz="40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F6ABFC-5BCC-AD9D-F7D0-B96151B47B12}"/>
              </a:ext>
            </a:extLst>
          </p:cNvPr>
          <p:cNvSpPr txBox="1"/>
          <p:nvPr/>
        </p:nvSpPr>
        <p:spPr>
          <a:xfrm>
            <a:off x="128216" y="3075985"/>
            <a:ext cx="1206376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Xiaotao</a:t>
            </a:r>
            <a:r>
              <a:rPr lang="zh-CN" alt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Shen,</a:t>
            </a:r>
            <a:r>
              <a:rPr lang="zh-CN" alt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Ph.D.</a:t>
            </a:r>
          </a:p>
          <a:p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Helvetica" pitchFamily="2" charset="0"/>
            </a:endParaRPr>
          </a:p>
          <a:p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Nanyang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Assistant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Professor</a:t>
            </a:r>
          </a:p>
          <a:p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Lee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Kong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Chian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School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of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Medicine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&amp;</a:t>
            </a:r>
          </a:p>
          <a:p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School of Chemistry, Chemical Engineering and Biotechnology</a:t>
            </a:r>
          </a:p>
          <a:p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Nanyang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Technological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University,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Singapore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44969-0660-D75D-FE9A-BA0186007DE1}"/>
              </a:ext>
            </a:extLst>
          </p:cNvPr>
          <p:cNvSpPr txBox="1"/>
          <p:nvPr/>
        </p:nvSpPr>
        <p:spPr>
          <a:xfrm>
            <a:off x="146302" y="5197617"/>
            <a:ext cx="7735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Helvetica" pitchFamily="2" charset="0"/>
              </a:rPr>
              <a:t>May</a:t>
            </a:r>
            <a:r>
              <a:rPr lang="zh-CN" altLang="en-US" sz="20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Helvetica" pitchFamily="2" charset="0"/>
              </a:rPr>
              <a:t>29</a:t>
            </a:r>
            <a:r>
              <a:rPr lang="en-US" altLang="zh-CN" sz="2000" baseline="30000" dirty="0">
                <a:solidFill>
                  <a:schemeClr val="bg1"/>
                </a:solidFill>
                <a:latin typeface="Helvetica" pitchFamily="2" charset="0"/>
              </a:rPr>
              <a:t>th</a:t>
            </a:r>
            <a:r>
              <a:rPr lang="en-US" altLang="zh-CN" sz="2000" dirty="0">
                <a:solidFill>
                  <a:schemeClr val="bg1"/>
                </a:solidFill>
                <a:latin typeface="Helvetica" pitchFamily="2" charset="0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Helvetica" pitchFamily="2" charset="0"/>
              </a:rPr>
              <a:t>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A46EC-6DE7-5D79-1751-314533239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31" y="6368901"/>
            <a:ext cx="276424" cy="276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5699FB-227A-1D10-8DC3-0AD89020A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347" y="5969220"/>
            <a:ext cx="276424" cy="276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7311C2-1A5E-AD57-3382-438E7730D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932" y="5969221"/>
            <a:ext cx="276423" cy="276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21F0D9-3675-0C50-152E-58C2E8847B4F}"/>
              </a:ext>
            </a:extLst>
          </p:cNvPr>
          <p:cNvSpPr txBox="1"/>
          <p:nvPr/>
        </p:nvSpPr>
        <p:spPr>
          <a:xfrm>
            <a:off x="567354" y="5938155"/>
            <a:ext cx="2615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Helvetica" pitchFamily="2" charset="0"/>
              </a:rPr>
              <a:t>xiaotao.shen@ntu.edu.sg</a:t>
            </a:r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D0067-465C-772C-C6D4-CC68F1645852}"/>
              </a:ext>
            </a:extLst>
          </p:cNvPr>
          <p:cNvSpPr txBox="1"/>
          <p:nvPr/>
        </p:nvSpPr>
        <p:spPr>
          <a:xfrm>
            <a:off x="567355" y="6337836"/>
            <a:ext cx="219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Helvetica" pitchFamily="2" charset="0"/>
              </a:rPr>
              <a:t>shen-lab.org</a:t>
            </a:r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4DCFEF-918D-55A8-7D65-6480B131A565}"/>
              </a:ext>
            </a:extLst>
          </p:cNvPr>
          <p:cNvSpPr txBox="1"/>
          <p:nvPr/>
        </p:nvSpPr>
        <p:spPr>
          <a:xfrm>
            <a:off x="3832831" y="5938155"/>
            <a:ext cx="176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Helvetica" pitchFamily="2" charset="0"/>
              </a:rPr>
              <a:t>xiaotaoshen1990</a:t>
            </a:r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AA36BF-4CBB-06D9-CFFE-B2E7EA211C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7247" y="6351801"/>
            <a:ext cx="310625" cy="310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196FFF-EA8C-83BA-3853-0871DD131E43}"/>
              </a:ext>
            </a:extLst>
          </p:cNvPr>
          <p:cNvSpPr txBox="1"/>
          <p:nvPr/>
        </p:nvSpPr>
        <p:spPr>
          <a:xfrm>
            <a:off x="3832831" y="6337836"/>
            <a:ext cx="229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Helvetica" pitchFamily="2" charset="0"/>
              </a:rPr>
              <a:t>github.com/jaspershen</a:t>
            </a:r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C01419-281C-9762-8EE2-FADA8E7D68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2123" y="5923993"/>
            <a:ext cx="804602" cy="810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D8B1FB-8E98-E20C-979F-763591A183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7204" y="6150912"/>
            <a:ext cx="1528051" cy="3562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527011-F50A-5AB3-7928-FD4399D010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7613" y="336978"/>
            <a:ext cx="1804336" cy="6471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B3257D-5B30-12FC-BB9B-92EF286233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6124" y="1135015"/>
            <a:ext cx="1787315" cy="41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5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5000">
              <a:schemeClr val="tx1">
                <a:lumMod val="65000"/>
                <a:lumOff val="3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E5FB09-20B8-D441-9F2D-CB0BC5106263}"/>
              </a:ext>
            </a:extLst>
          </p:cNvPr>
          <p:cNvSpPr txBox="1"/>
          <p:nvPr/>
        </p:nvSpPr>
        <p:spPr>
          <a:xfrm>
            <a:off x="527228" y="49163"/>
            <a:ext cx="1166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Helvetica" pitchFamily="2" charset="0"/>
              </a:rPr>
              <a:t>Outline</a:t>
            </a:r>
            <a:endParaRPr lang="en-US" sz="28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5702183-F15B-2841-8397-3517E248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2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0194A4-1A3D-BB40-9A02-9AA193FADD19}"/>
              </a:ext>
            </a:extLst>
          </p:cNvPr>
          <p:cNvSpPr/>
          <p:nvPr/>
        </p:nvSpPr>
        <p:spPr>
          <a:xfrm>
            <a:off x="294640" y="1359382"/>
            <a:ext cx="11897360" cy="3090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500"/>
              </a:spcAft>
              <a:buBlip>
                <a:blip r:embed="rId3"/>
              </a:buBlip>
            </a:pPr>
            <a:r>
              <a:rPr lang="en-US" altLang="zh-CN" sz="2600" b="1" dirty="0">
                <a:solidFill>
                  <a:schemeClr val="bg1"/>
                </a:solidFill>
                <a:latin typeface="Helvetica" pitchFamily="2" charset="0"/>
                <a:ea typeface="Segoe UI Emoji" panose="020B0502040204020203" pitchFamily="34" charset="0"/>
              </a:rPr>
              <a:t>TidyMass: An Object-Oriented Reproducible Analysis Framework for LC-MS Data</a:t>
            </a:r>
          </a:p>
          <a:p>
            <a:pPr>
              <a:spcAft>
                <a:spcPts val="5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Helvetica" pitchFamily="2" charset="0"/>
              </a:rPr>
              <a:t>    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-</a:t>
            </a:r>
            <a:r>
              <a:rPr lang="zh-CN" altLang="en-US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Concept</a:t>
            </a:r>
            <a:r>
              <a:rPr lang="zh-CN" altLang="en-US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of</a:t>
            </a:r>
            <a:r>
              <a:rPr lang="zh-CN" altLang="en-US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Design</a:t>
            </a:r>
          </a:p>
          <a:p>
            <a:pPr>
              <a:spcAft>
                <a:spcPts val="50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Helvetica" pitchFamily="2" charset="0"/>
              </a:rPr>
              <a:t>    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-</a:t>
            </a:r>
            <a:r>
              <a:rPr lang="zh-CN" altLang="en-US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massDataset:</a:t>
            </a:r>
            <a:r>
              <a:rPr lang="zh-CN" altLang="en-US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mass_dataset</a:t>
            </a:r>
            <a:r>
              <a:rPr lang="zh-CN" altLang="en-US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class</a:t>
            </a:r>
            <a:r>
              <a:rPr lang="zh-CN" altLang="en-US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object</a:t>
            </a:r>
          </a:p>
          <a:p>
            <a:pPr>
              <a:spcAft>
                <a:spcPts val="50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Helvetica" pitchFamily="2" charset="0"/>
              </a:rPr>
              <a:t>    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-</a:t>
            </a:r>
            <a:r>
              <a:rPr lang="zh-CN" altLang="en-US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Reproducible</a:t>
            </a:r>
            <a:r>
              <a:rPr lang="zh-CN" altLang="en-US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Analysis</a:t>
            </a:r>
            <a:r>
              <a:rPr lang="zh-CN" altLang="en-US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Using</a:t>
            </a:r>
            <a:r>
              <a:rPr lang="zh-CN" altLang="en-US" sz="2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Helvetica" pitchFamily="2" charset="0"/>
              </a:rPr>
              <a:t>TidyMass</a:t>
            </a:r>
          </a:p>
          <a:p>
            <a:pPr>
              <a:spcAft>
                <a:spcPts val="500"/>
              </a:spcAft>
            </a:pPr>
            <a:endParaRPr lang="en-US" altLang="zh-CN" sz="2400" dirty="0">
              <a:solidFill>
                <a:schemeClr val="bg1"/>
              </a:solidFill>
              <a:latin typeface="Helvetica" pitchFamily="2" charset="0"/>
              <a:ea typeface="Segoe UI Emoji" panose="020B0502040204020203" pitchFamily="34" charset="0"/>
            </a:endParaRPr>
          </a:p>
          <a:p>
            <a:pPr marL="514350" indent="-514350">
              <a:spcAft>
                <a:spcPts val="500"/>
              </a:spcAft>
              <a:buBlip>
                <a:blip r:embed="rId3"/>
              </a:buBlip>
            </a:pPr>
            <a:r>
              <a:rPr lang="en-US" altLang="zh-CN" sz="2600" b="1" dirty="0">
                <a:solidFill>
                  <a:schemeClr val="bg1"/>
                </a:solidFill>
                <a:latin typeface="Helvetica" pitchFamily="2" charset="0"/>
                <a:ea typeface="Segoe UI Emoji" panose="020B0502040204020203" pitchFamily="34" charset="0"/>
              </a:rPr>
              <a:t>Case</a:t>
            </a:r>
            <a:r>
              <a:rPr lang="zh-CN" altLang="en-US" sz="2600" b="1" dirty="0">
                <a:solidFill>
                  <a:schemeClr val="bg1"/>
                </a:solidFill>
                <a:latin typeface="Helvetica" pitchFamily="2" charset="0"/>
                <a:ea typeface="Segoe UI Emoji" panose="020B0502040204020203" pitchFamily="34" charset="0"/>
              </a:rPr>
              <a:t> </a:t>
            </a:r>
            <a:r>
              <a:rPr lang="en-US" altLang="zh-CN" sz="2600" b="1" dirty="0">
                <a:solidFill>
                  <a:schemeClr val="bg1"/>
                </a:solidFill>
                <a:latin typeface="Helvetica" pitchFamily="2" charset="0"/>
                <a:ea typeface="Segoe UI Emoji" panose="020B0502040204020203" pitchFamily="34" charset="0"/>
              </a:rPr>
              <a:t>Study:</a:t>
            </a:r>
            <a:r>
              <a:rPr lang="zh-CN" altLang="en-US" sz="2600" b="1" dirty="0">
                <a:solidFill>
                  <a:schemeClr val="bg1"/>
                </a:solidFill>
                <a:latin typeface="Helvetica" pitchFamily="2" charset="0"/>
                <a:ea typeface="Segoe UI Emoji" panose="020B0502040204020203" pitchFamily="34" charset="0"/>
              </a:rPr>
              <a:t> </a:t>
            </a:r>
            <a:r>
              <a:rPr lang="en-US" altLang="zh-CN" sz="2600" b="1" dirty="0">
                <a:solidFill>
                  <a:schemeClr val="bg1"/>
                </a:solidFill>
                <a:latin typeface="Helvetica" pitchFamily="2" charset="0"/>
                <a:ea typeface="Segoe UI Emoji" panose="020B0502040204020203" pitchFamily="34" charset="0"/>
              </a:rPr>
              <a:t>A Blood Metabolome Atlas of  Rhesus Macaques</a:t>
            </a:r>
            <a:endParaRPr lang="en-US" altLang="zh-CN" sz="26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D3515-CE6A-E87E-879A-ADC4F3AFB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310" y="6463693"/>
            <a:ext cx="1059646" cy="247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A6DDAE-4BF6-6284-F4C3-99A1265E9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16398"/>
            <a:ext cx="1844307" cy="54160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5B7D83-5D55-5B13-EC86-62BACC539068}"/>
              </a:ext>
            </a:extLst>
          </p:cNvPr>
          <p:cNvCxnSpPr/>
          <p:nvPr/>
        </p:nvCxnSpPr>
        <p:spPr>
          <a:xfrm>
            <a:off x="1788340" y="6463693"/>
            <a:ext cx="0" cy="2577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24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E5FB09-20B8-D441-9F2D-CB0BC5106263}"/>
              </a:ext>
            </a:extLst>
          </p:cNvPr>
          <p:cNvSpPr txBox="1"/>
          <p:nvPr/>
        </p:nvSpPr>
        <p:spPr>
          <a:xfrm>
            <a:off x="0" y="491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5C004D"/>
                </a:solidFill>
                <a:latin typeface="Helvetica" pitchFamily="2" charset="0"/>
              </a:rPr>
              <a:t>Study</a:t>
            </a:r>
            <a:r>
              <a:rPr lang="zh-CN" altLang="en-US" sz="2800" b="1" dirty="0">
                <a:solidFill>
                  <a:srgbClr val="5C004D"/>
                </a:solidFill>
                <a:latin typeface="Helvetica" pitchFamily="2" charset="0"/>
              </a:rPr>
              <a:t> </a:t>
            </a:r>
            <a:r>
              <a:rPr lang="en-US" altLang="zh-CN" sz="2800" b="1" dirty="0">
                <a:solidFill>
                  <a:srgbClr val="5C004D"/>
                </a:solidFill>
                <a:latin typeface="Helvetica" pitchFamily="2" charset="0"/>
              </a:rPr>
              <a:t>design</a:t>
            </a:r>
            <a:r>
              <a:rPr lang="zh-CN" altLang="en-US" sz="2800" b="1" dirty="0">
                <a:solidFill>
                  <a:srgbClr val="5C004D"/>
                </a:solidFill>
                <a:latin typeface="Helvetica" pitchFamily="2" charset="0"/>
              </a:rPr>
              <a:t> </a:t>
            </a:r>
            <a:r>
              <a:rPr lang="en-US" altLang="zh-CN" sz="2800" b="1" dirty="0">
                <a:solidFill>
                  <a:srgbClr val="5C004D"/>
                </a:solidFill>
                <a:latin typeface="Helvetica" pitchFamily="2" charset="0"/>
              </a:rPr>
              <a:t>and</a:t>
            </a:r>
            <a:r>
              <a:rPr lang="zh-CN" altLang="en-US" sz="2800" b="1" dirty="0">
                <a:solidFill>
                  <a:srgbClr val="5C004D"/>
                </a:solidFill>
                <a:latin typeface="Helvetica" pitchFamily="2" charset="0"/>
              </a:rPr>
              <a:t> </a:t>
            </a:r>
            <a:r>
              <a:rPr lang="en-US" altLang="zh-CN" sz="2800" b="1" dirty="0">
                <a:solidFill>
                  <a:srgbClr val="5C004D"/>
                </a:solidFill>
                <a:latin typeface="Helvetica" pitchFamily="2" charset="0"/>
              </a:rPr>
              <a:t>overview</a:t>
            </a:r>
            <a:endParaRPr lang="en-US" sz="2800" b="1" dirty="0">
              <a:solidFill>
                <a:srgbClr val="5C004D"/>
              </a:solidFill>
              <a:latin typeface="Helvetica" pitchFamily="2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8F8ACE-2627-BE4E-BF69-5174190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DC322-C1C2-C273-F587-BE5080084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310" y="6463693"/>
            <a:ext cx="1059646" cy="2470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B2CAA9E-BF75-C519-C81A-2584E4AF9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16399"/>
            <a:ext cx="1844310" cy="54160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145A59-71E9-F1B1-6800-3198709CFF5E}"/>
              </a:ext>
            </a:extLst>
          </p:cNvPr>
          <p:cNvCxnSpPr/>
          <p:nvPr/>
        </p:nvCxnSpPr>
        <p:spPr>
          <a:xfrm>
            <a:off x="1788340" y="6463693"/>
            <a:ext cx="0" cy="257782"/>
          </a:xfrm>
          <a:prstGeom prst="line">
            <a:avLst/>
          </a:prstGeom>
          <a:ln>
            <a:solidFill>
              <a:srgbClr val="5C0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88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23">
            <a:extLst>
              <a:ext uri="{FF2B5EF4-FFF2-40B4-BE49-F238E27FC236}">
                <a16:creationId xmlns:a16="http://schemas.microsoft.com/office/drawing/2014/main" id="{DE84B620-E6DB-3A4B-B873-9408464B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6D0D54-97C1-E900-6696-05A9A1A38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F01CC7F-FCAA-761B-013F-2BF9EAD44A5B}"/>
              </a:ext>
            </a:extLst>
          </p:cNvPr>
          <p:cNvSpPr/>
          <p:nvPr/>
        </p:nvSpPr>
        <p:spPr>
          <a:xfrm>
            <a:off x="-18088" y="0"/>
            <a:ext cx="12228176" cy="687766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6B9E35A-10B1-407E-2309-C99162F2C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31" y="6368901"/>
            <a:ext cx="276424" cy="2764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B0B4F5-D2A4-C9A8-FC7D-BE4130D24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347" y="5969220"/>
            <a:ext cx="276424" cy="2764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A6576F-2D0A-1E37-B158-1B8ADC0A3C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932" y="5969221"/>
            <a:ext cx="276423" cy="2764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7052185-9F04-91B4-D13B-8B527A6D8A96}"/>
              </a:ext>
            </a:extLst>
          </p:cNvPr>
          <p:cNvSpPr txBox="1"/>
          <p:nvPr/>
        </p:nvSpPr>
        <p:spPr>
          <a:xfrm>
            <a:off x="567354" y="5938155"/>
            <a:ext cx="2615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Helvetica" pitchFamily="2" charset="0"/>
              </a:rPr>
              <a:t>xiaotao.shen@ntu.edu.sg</a:t>
            </a:r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FDC683-A95A-6BC2-6E52-5739B867AB64}"/>
              </a:ext>
            </a:extLst>
          </p:cNvPr>
          <p:cNvSpPr txBox="1"/>
          <p:nvPr/>
        </p:nvSpPr>
        <p:spPr>
          <a:xfrm>
            <a:off x="567355" y="6337836"/>
            <a:ext cx="219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Helvetica" pitchFamily="2" charset="0"/>
              </a:rPr>
              <a:t>shen-lab.org</a:t>
            </a:r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5EAB77-65EE-1570-CF54-8F6BC7D8BE9B}"/>
              </a:ext>
            </a:extLst>
          </p:cNvPr>
          <p:cNvSpPr txBox="1"/>
          <p:nvPr/>
        </p:nvSpPr>
        <p:spPr>
          <a:xfrm>
            <a:off x="3832831" y="5938155"/>
            <a:ext cx="176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Helvetica" pitchFamily="2" charset="0"/>
              </a:rPr>
              <a:t>xiaotaoshen1990</a:t>
            </a:r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20CB880-D602-7EB2-57A2-C47A4FDE47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7247" y="6351801"/>
            <a:ext cx="310625" cy="3106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E3048FD-F3F0-3CC7-09E6-CC137BE6D91E}"/>
              </a:ext>
            </a:extLst>
          </p:cNvPr>
          <p:cNvSpPr txBox="1"/>
          <p:nvPr/>
        </p:nvSpPr>
        <p:spPr>
          <a:xfrm>
            <a:off x="3832831" y="6337836"/>
            <a:ext cx="229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Helvetica" pitchFamily="2" charset="0"/>
              </a:rPr>
              <a:t>github.com/jaspershen</a:t>
            </a:r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2C82F-CF57-19BF-5186-A425319265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2123" y="5923993"/>
            <a:ext cx="804602" cy="8100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375AFE-D7A2-D106-2A1E-74F49B9B66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7204" y="6150912"/>
            <a:ext cx="1528051" cy="3562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5DF5A5-0A8A-2954-A4EA-25404D42BA9C}"/>
              </a:ext>
            </a:extLst>
          </p:cNvPr>
          <p:cNvSpPr txBox="1"/>
          <p:nvPr/>
        </p:nvSpPr>
        <p:spPr>
          <a:xfrm>
            <a:off x="128216" y="3075985"/>
            <a:ext cx="1206376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Xiaotao</a:t>
            </a:r>
            <a:r>
              <a:rPr lang="zh-CN" alt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Shen,</a:t>
            </a:r>
            <a:r>
              <a:rPr lang="zh-CN" alt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Ph.D.</a:t>
            </a:r>
          </a:p>
          <a:p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Helvetica" pitchFamily="2" charset="0"/>
            </a:endParaRPr>
          </a:p>
          <a:p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Nanyang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Assistant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Professor</a:t>
            </a:r>
          </a:p>
          <a:p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Lee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Kong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Chian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School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of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Medicine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&amp;</a:t>
            </a:r>
          </a:p>
          <a:p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School of Chemistry, Chemical Engineering and Biotechnology</a:t>
            </a:r>
          </a:p>
          <a:p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Nanyang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Technological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University,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Singapore</a:t>
            </a:r>
            <a:r>
              <a:rPr lang="zh-CN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EDF713-82AB-8CB7-ADA3-B775E02E90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7613" y="336978"/>
            <a:ext cx="1804336" cy="6471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FB4BBB-7D94-6CBE-223F-1B263CAAFC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6124" y="1135015"/>
            <a:ext cx="1787315" cy="416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CFEA70-91F4-FFAD-0296-71678482C7F3}"/>
              </a:ext>
            </a:extLst>
          </p:cNvPr>
          <p:cNvSpPr txBox="1"/>
          <p:nvPr/>
        </p:nvSpPr>
        <p:spPr>
          <a:xfrm>
            <a:off x="0" y="336978"/>
            <a:ext cx="83588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Helvetica" pitchFamily="2" charset="0"/>
              </a:rPr>
              <a:t>Thank</a:t>
            </a:r>
            <a:r>
              <a:rPr lang="zh-CN" altLang="en-US" sz="44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4400" b="1" dirty="0">
                <a:solidFill>
                  <a:schemeClr val="bg1"/>
                </a:solidFill>
                <a:latin typeface="Helvetica" pitchFamily="2" charset="0"/>
              </a:rPr>
              <a:t>You</a:t>
            </a:r>
            <a:r>
              <a:rPr lang="zh-CN" altLang="en-US" sz="44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4400" b="1" dirty="0">
                <a:solidFill>
                  <a:schemeClr val="bg1"/>
                </a:solidFill>
                <a:latin typeface="Helvetica" pitchFamily="2" charset="0"/>
              </a:rPr>
              <a:t>For</a:t>
            </a:r>
            <a:r>
              <a:rPr lang="zh-CN" altLang="en-US" sz="44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4400" b="1" dirty="0">
                <a:solidFill>
                  <a:schemeClr val="bg1"/>
                </a:solidFill>
                <a:latin typeface="Helvetica" pitchFamily="2" charset="0"/>
              </a:rPr>
              <a:t>Your</a:t>
            </a:r>
            <a:r>
              <a:rPr lang="zh-CN" altLang="en-US" sz="44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4400" b="1" dirty="0">
                <a:solidFill>
                  <a:schemeClr val="bg1"/>
                </a:solidFill>
                <a:latin typeface="Helvetica" pitchFamily="2" charset="0"/>
              </a:rPr>
              <a:t>Attention!</a:t>
            </a:r>
          </a:p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Helvetica" pitchFamily="2" charset="0"/>
              </a:rPr>
              <a:t>Q&amp;A</a:t>
            </a:r>
            <a:endParaRPr lang="en-US" sz="4400" b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12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19555</TotalTime>
  <Words>212</Words>
  <Application>Microsoft Macintosh PowerPoint</Application>
  <PresentationFormat>Widescreen</PresentationFormat>
  <Paragraphs>40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Xiaotao Shen</dc:creator>
  <cp:lastModifiedBy>Shen Xiaotao</cp:lastModifiedBy>
  <cp:revision>2633</cp:revision>
  <dcterms:created xsi:type="dcterms:W3CDTF">2020-05-08T04:53:53Z</dcterms:created>
  <dcterms:modified xsi:type="dcterms:W3CDTF">2024-11-12T06:44:40Z</dcterms:modified>
</cp:coreProperties>
</file>