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58" r:id="rId3"/>
    <p:sldId id="262" r:id="rId4"/>
    <p:sldId id="267" r:id="rId5"/>
    <p:sldId id="269" r:id="rId6"/>
    <p:sldId id="290" r:id="rId7"/>
    <p:sldId id="271" r:id="rId8"/>
    <p:sldId id="272" r:id="rId9"/>
    <p:sldId id="268" r:id="rId10"/>
    <p:sldId id="284" r:id="rId11"/>
    <p:sldId id="286" r:id="rId12"/>
    <p:sldId id="287" r:id="rId13"/>
    <p:sldId id="288" r:id="rId14"/>
    <p:sldId id="289" r:id="rId15"/>
    <p:sldId id="266" r:id="rId16"/>
    <p:sldId id="285" r:id="rId17"/>
    <p:sldId id="260" r:id="rId18"/>
    <p:sldId id="291" r:id="rId19"/>
    <p:sldId id="292" r:id="rId20"/>
    <p:sldId id="293" r:id="rId21"/>
    <p:sldId id="294" r:id="rId22"/>
    <p:sldId id="295" r:id="rId23"/>
    <p:sldId id="296" r:id="rId24"/>
    <p:sldId id="297" r:id="rId25"/>
    <p:sldId id="299" r:id="rId26"/>
    <p:sldId id="300" r:id="rId27"/>
    <p:sldId id="301" r:id="rId28"/>
    <p:sldId id="270" r:id="rId29"/>
    <p:sldId id="302" r:id="rId30"/>
    <p:sldId id="303" r:id="rId31"/>
    <p:sldId id="273" r:id="rId32"/>
    <p:sldId id="274" r:id="rId33"/>
    <p:sldId id="275" r:id="rId34"/>
    <p:sldId id="276" r:id="rId35"/>
    <p:sldId id="261" r:id="rId36"/>
  </p:sldIdLst>
  <p:sldSz cx="9144000" cy="6858000" type="screen4x3"/>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74657" autoAdjust="0"/>
  </p:normalViewPr>
  <p:slideViewPr>
    <p:cSldViewPr snapToGrid="0">
      <p:cViewPr varScale="1">
        <p:scale>
          <a:sx n="64" d="100"/>
          <a:sy n="64" d="100"/>
        </p:scale>
        <p:origin x="1531" y="96"/>
      </p:cViewPr>
      <p:guideLst/>
    </p:cSldViewPr>
  </p:slid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2018/10/25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577870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的核心思想</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是将所有的协议都抽象出来，抽象成公共的</a:t>
            </a:r>
            <a:r>
              <a:rPr lang="en-US" altLang="zh-CN" sz="1200" kern="1200" dirty="0">
                <a:solidFill>
                  <a:schemeClr val="tx1"/>
                </a:solidFill>
                <a:effectLst/>
                <a:latin typeface="+mn-lt"/>
                <a:ea typeface="+mn-ea"/>
                <a:cs typeface="+mn-cs"/>
              </a:rPr>
              <a:t>flow</a:t>
            </a:r>
            <a:r>
              <a:rPr lang="zh-CN" altLang="zh-CN" sz="1200" kern="1200" dirty="0">
                <a:solidFill>
                  <a:schemeClr val="tx1"/>
                </a:solidFill>
                <a:effectLst/>
                <a:latin typeface="+mn-lt"/>
                <a:ea typeface="+mn-ea"/>
                <a:cs typeface="+mn-cs"/>
              </a:rPr>
              <a:t>概念，所以</a:t>
            </a: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本身是“大而全”的，理论上它应该能组合出任意的协议。</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是一个力图简洁的协议，事实上，协议大多很简洁，复杂都是因为不断的扩展导致的逻辑与对象的混乱。在</a:t>
            </a:r>
            <a:r>
              <a:rPr lang="en-US" altLang="zh-CN" sz="1200" kern="1200" dirty="0">
                <a:solidFill>
                  <a:schemeClr val="tx1"/>
                </a:solidFill>
                <a:effectLst/>
                <a:latin typeface="+mn-lt"/>
                <a:ea typeface="+mn-ea"/>
                <a:cs typeface="+mn-cs"/>
              </a:rPr>
              <a:t>OpenFlow 1.3</a:t>
            </a:r>
            <a:r>
              <a:rPr lang="zh-CN" altLang="zh-CN" sz="1200" kern="1200" dirty="0">
                <a:solidFill>
                  <a:schemeClr val="tx1"/>
                </a:solidFill>
                <a:effectLst/>
                <a:latin typeface="+mn-lt"/>
                <a:ea typeface="+mn-ea"/>
                <a:cs typeface="+mn-cs"/>
              </a:rPr>
              <a:t>里，很多概念已经逐渐不是那么容易理解，而协议本身也有许多未定义的地方，要靠交换机自己实现。</a:t>
            </a:r>
          </a:p>
          <a:p>
            <a:endParaRPr lang="zh-CN" alt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具体实现：将原来完全由交换机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路由器控制的报文转发过程转化为由</a:t>
            </a:r>
            <a:r>
              <a:rPr lang="en-US" altLang="zh-CN" sz="1200" kern="1200" dirty="0">
                <a:solidFill>
                  <a:schemeClr val="tx1"/>
                </a:solidFill>
                <a:effectLst/>
                <a:latin typeface="+mn-lt"/>
                <a:ea typeface="+mn-ea"/>
                <a:cs typeface="+mn-cs"/>
              </a:rPr>
              <a:t>OpenFlow</a:t>
            </a:r>
            <a:r>
              <a:rPr lang="zh-CN" altLang="en-US" sz="1200" kern="1200" dirty="0">
                <a:solidFill>
                  <a:schemeClr val="tx1"/>
                </a:solidFill>
                <a:effectLst/>
                <a:latin typeface="+mn-lt"/>
                <a:ea typeface="+mn-ea"/>
                <a:cs typeface="+mn-cs"/>
              </a:rPr>
              <a:t>交换机（</a:t>
            </a:r>
            <a:r>
              <a:rPr lang="en-US" altLang="zh-CN" sz="1200" kern="1200" dirty="0">
                <a:solidFill>
                  <a:schemeClr val="tx1"/>
                </a:solidFill>
                <a:effectLst/>
                <a:latin typeface="+mn-lt"/>
                <a:ea typeface="+mn-ea"/>
                <a:cs typeface="+mn-cs"/>
              </a:rPr>
              <a:t>OpenFlow Switch</a:t>
            </a:r>
            <a:r>
              <a:rPr lang="zh-CN" altLang="en-US" sz="1200" kern="1200" dirty="0">
                <a:solidFill>
                  <a:schemeClr val="tx1"/>
                </a:solidFill>
                <a:effectLst/>
                <a:latin typeface="+mn-lt"/>
                <a:ea typeface="+mn-ea"/>
                <a:cs typeface="+mn-cs"/>
              </a:rPr>
              <a:t>）和控制服务器（</a:t>
            </a:r>
            <a:r>
              <a:rPr lang="en-US" altLang="zh-CN" sz="1200" kern="1200" dirty="0">
                <a:solidFill>
                  <a:schemeClr val="tx1"/>
                </a:solidFill>
                <a:effectLst/>
                <a:latin typeface="+mn-lt"/>
                <a:ea typeface="+mn-ea"/>
                <a:cs typeface="+mn-cs"/>
              </a:rPr>
              <a:t>Controller</a:t>
            </a:r>
            <a:r>
              <a:rPr lang="zh-CN" altLang="en-US" sz="1200" kern="1200" dirty="0">
                <a:solidFill>
                  <a:schemeClr val="tx1"/>
                </a:solidFill>
                <a:effectLst/>
                <a:latin typeface="+mn-lt"/>
                <a:ea typeface="+mn-ea"/>
                <a:cs typeface="+mn-cs"/>
              </a:rPr>
              <a:t>）来共同完成，从而实现了数据转发和路由控制的分离。</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控制器可以通过事先规定好的接口操作来控制</a:t>
            </a:r>
            <a:r>
              <a:rPr lang="en-US" altLang="zh-CN" sz="1200" kern="1200" dirty="0">
                <a:solidFill>
                  <a:schemeClr val="tx1"/>
                </a:solidFill>
                <a:effectLst/>
                <a:latin typeface="+mn-lt"/>
                <a:ea typeface="+mn-ea"/>
                <a:cs typeface="+mn-cs"/>
              </a:rPr>
              <a:t>OpenFlow</a:t>
            </a:r>
            <a:r>
              <a:rPr lang="zh-CN" altLang="en-US" sz="1200" kern="1200" dirty="0">
                <a:solidFill>
                  <a:schemeClr val="tx1"/>
                </a:solidFill>
                <a:effectLst/>
                <a:latin typeface="+mn-lt"/>
                <a:ea typeface="+mn-ea"/>
                <a:cs typeface="+mn-cs"/>
              </a:rPr>
              <a:t>交换机中的流表，从而达到控制数据转发的目的。</a:t>
            </a:r>
          </a:p>
          <a:p>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2545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流表可被视作是</a:t>
            </a:r>
            <a:r>
              <a:rPr lang="en-US" altLang="zh-CN" sz="1200" b="0" i="0" kern="1200" dirty="0">
                <a:solidFill>
                  <a:schemeClr val="tx1"/>
                </a:solidFill>
                <a:effectLst/>
                <a:latin typeface="+mn-lt"/>
                <a:ea typeface="+mn-ea"/>
                <a:cs typeface="+mn-cs"/>
              </a:rPr>
              <a:t>OpenFlow</a:t>
            </a:r>
            <a:r>
              <a:rPr lang="zh-CN" altLang="en-US" sz="1200" b="0" i="0" kern="1200" dirty="0">
                <a:solidFill>
                  <a:schemeClr val="tx1"/>
                </a:solidFill>
                <a:effectLst/>
                <a:latin typeface="+mn-lt"/>
                <a:ea typeface="+mn-ea"/>
                <a:cs typeface="+mn-cs"/>
              </a:rPr>
              <a:t>对网络设备的数据转发功能的一种抽象。</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OpenFlow</a:t>
            </a:r>
            <a:r>
              <a:rPr lang="zh-CN" altLang="en-US" sz="1200" b="0" i="0" kern="1200" dirty="0">
                <a:solidFill>
                  <a:schemeClr val="tx1"/>
                </a:solidFill>
                <a:effectLst/>
                <a:latin typeface="+mn-lt"/>
                <a:ea typeface="+mn-ea"/>
                <a:cs typeface="+mn-cs"/>
              </a:rPr>
              <a:t>协议的思路，即使网络设备维护一个</a:t>
            </a:r>
            <a:r>
              <a:rPr lang="en-US" altLang="zh-CN" sz="1200" b="0" i="0" kern="1200" dirty="0" err="1">
                <a:solidFill>
                  <a:schemeClr val="tx1"/>
                </a:solidFill>
                <a:effectLst/>
                <a:latin typeface="+mn-lt"/>
                <a:ea typeface="+mn-ea"/>
                <a:cs typeface="+mn-cs"/>
              </a:rPr>
              <a:t>FlowTable</a:t>
            </a:r>
            <a:r>
              <a:rPr lang="zh-CN" altLang="en-US" sz="1200" b="0" i="0" kern="1200" dirty="0">
                <a:solidFill>
                  <a:schemeClr val="tx1"/>
                </a:solidFill>
                <a:effectLst/>
                <a:latin typeface="+mn-lt"/>
                <a:ea typeface="+mn-ea"/>
                <a:cs typeface="+mn-cs"/>
              </a:rPr>
              <a:t>，并且只通过</a:t>
            </a:r>
            <a:r>
              <a:rPr lang="en-US" altLang="zh-CN" sz="1200" b="0" i="0" kern="1200" dirty="0" err="1">
                <a:solidFill>
                  <a:schemeClr val="tx1"/>
                </a:solidFill>
                <a:effectLst/>
                <a:latin typeface="+mn-lt"/>
                <a:ea typeface="+mn-ea"/>
                <a:cs typeface="+mn-cs"/>
              </a:rPr>
              <a:t>FlowTable</a:t>
            </a:r>
            <a:r>
              <a:rPr lang="zh-CN" altLang="en-US" sz="1200" b="0" i="0" kern="1200" dirty="0">
                <a:solidFill>
                  <a:schemeClr val="tx1"/>
                </a:solidFill>
                <a:effectLst/>
                <a:latin typeface="+mn-lt"/>
                <a:ea typeface="+mn-ea"/>
                <a:cs typeface="+mn-cs"/>
              </a:rPr>
              <a:t>对报文进行处理，</a:t>
            </a:r>
            <a:r>
              <a:rPr lang="en-US" altLang="zh-CN" sz="1200" b="0" i="0" kern="1200" dirty="0" err="1">
                <a:solidFill>
                  <a:schemeClr val="tx1"/>
                </a:solidFill>
                <a:effectLst/>
                <a:latin typeface="+mn-lt"/>
                <a:ea typeface="+mn-ea"/>
                <a:cs typeface="+mn-cs"/>
              </a:rPr>
              <a:t>FlowTable</a:t>
            </a:r>
            <a:r>
              <a:rPr lang="zh-CN" altLang="en-US" sz="1200" b="0" i="0" kern="1200" dirty="0">
                <a:solidFill>
                  <a:schemeClr val="tx1"/>
                </a:solidFill>
                <a:effectLst/>
                <a:latin typeface="+mn-lt"/>
                <a:ea typeface="+mn-ea"/>
                <a:cs typeface="+mn-cs"/>
              </a:rPr>
              <a:t>本身的生成、维护和下发完全由外置的控制器</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来实现。</a:t>
            </a:r>
          </a:p>
          <a:p>
            <a:br>
              <a:rPr lang="zh-CN" altLang="en-US" dirty="0"/>
            </a:br>
            <a:r>
              <a:rPr lang="zh-CN" altLang="en-US" sz="1200" b="0" i="0" kern="1200" dirty="0">
                <a:solidFill>
                  <a:schemeClr val="tx1"/>
                </a:solidFill>
                <a:effectLst/>
                <a:latin typeface="+mn-lt"/>
                <a:ea typeface="+mn-ea"/>
                <a:cs typeface="+mn-cs"/>
              </a:rPr>
              <a:t>此外，</a:t>
            </a:r>
            <a:r>
              <a:rPr lang="en-US" altLang="zh-CN" sz="1200" b="0" i="0" kern="1200" dirty="0">
                <a:solidFill>
                  <a:schemeClr val="tx1"/>
                </a:solidFill>
                <a:effectLst/>
                <a:latin typeface="+mn-lt"/>
                <a:ea typeface="+mn-ea"/>
                <a:cs typeface="+mn-cs"/>
              </a:rPr>
              <a:t>OpenFlow</a:t>
            </a:r>
            <a:r>
              <a:rPr lang="zh-CN" altLang="en-US" sz="1200" b="0" i="0" kern="1200" dirty="0">
                <a:solidFill>
                  <a:schemeClr val="tx1"/>
                </a:solidFill>
                <a:effectLst/>
                <a:latin typeface="+mn-lt"/>
                <a:ea typeface="+mn-ea"/>
                <a:cs typeface="+mn-cs"/>
              </a:rPr>
              <a:t>交换机把传统网络中，完全由交换机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路由器控制的报文转换为由交换机和控制器来共同完成数据的转发操作，从而实现数据的转发与路由控制的分离。控制器则通过事先规定好的接口操作</a:t>
            </a:r>
            <a:r>
              <a:rPr lang="en-US" altLang="zh-CN" sz="1200" b="0" i="0" kern="1200" dirty="0">
                <a:solidFill>
                  <a:schemeClr val="tx1"/>
                </a:solidFill>
                <a:effectLst/>
                <a:latin typeface="+mn-lt"/>
                <a:ea typeface="+mn-ea"/>
                <a:cs typeface="+mn-cs"/>
              </a:rPr>
              <a:t>OpenFlow</a:t>
            </a:r>
            <a:r>
              <a:rPr lang="zh-CN" altLang="en-US" sz="1200" b="0" i="0" kern="1200" dirty="0">
                <a:solidFill>
                  <a:schemeClr val="tx1"/>
                </a:solidFill>
                <a:effectLst/>
                <a:latin typeface="+mn-lt"/>
                <a:ea typeface="+mn-ea"/>
                <a:cs typeface="+mn-cs"/>
              </a:rPr>
              <a:t>交换机中的流表，从而达到数据转发的目的。</a:t>
            </a:r>
          </a:p>
          <a:p>
            <a:br>
              <a:rPr lang="zh-CN" altLang="en-US" dirty="0"/>
            </a:b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0853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控制器（</a:t>
            </a:r>
            <a:r>
              <a:rPr lang="en-US" altLang="zh-CN" sz="1200" b="1" kern="1200" dirty="0">
                <a:solidFill>
                  <a:schemeClr val="tx1"/>
                </a:solidFill>
                <a:effectLst/>
                <a:latin typeface="+mn-lt"/>
                <a:ea typeface="+mn-ea"/>
                <a:cs typeface="+mn-cs"/>
              </a:rPr>
              <a:t>Controller</a:t>
            </a:r>
            <a:r>
              <a:rPr lang="zh-CN" altLang="zh-CN"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：一个和</a:t>
            </a: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交换机通过</a:t>
            </a: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协议进行交互的实体。</a:t>
            </a:r>
          </a:p>
          <a:p>
            <a:endParaRPr lang="en-US" altLang="zh-CN" sz="18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Group Table</a:t>
            </a:r>
            <a:r>
              <a:rPr lang="zh-CN" altLang="zh-CN" sz="1200" b="1" kern="1200" dirty="0">
                <a:solidFill>
                  <a:schemeClr val="tx1"/>
                </a:solidFill>
                <a:effectLst/>
                <a:latin typeface="+mn-lt"/>
                <a:ea typeface="+mn-ea"/>
                <a:cs typeface="+mn-cs"/>
              </a:rPr>
              <a:t>（组表）</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一个比较大的更新，</a:t>
            </a:r>
            <a:r>
              <a:rPr lang="en-US" altLang="zh-CN" sz="1200" kern="1200" dirty="0">
                <a:solidFill>
                  <a:schemeClr val="tx1"/>
                </a:solidFill>
                <a:effectLst/>
                <a:latin typeface="+mn-lt"/>
                <a:ea typeface="+mn-ea"/>
                <a:cs typeface="+mn-cs"/>
              </a:rPr>
              <a:t>group table</a:t>
            </a:r>
            <a:r>
              <a:rPr lang="zh-CN" altLang="zh-CN" sz="1200" kern="1200" dirty="0">
                <a:solidFill>
                  <a:schemeClr val="tx1"/>
                </a:solidFill>
                <a:effectLst/>
                <a:latin typeface="+mn-lt"/>
                <a:ea typeface="+mn-ea"/>
                <a:cs typeface="+mn-cs"/>
              </a:rPr>
              <a:t>，俗称组表。组表里最小的元素都是动作。</a:t>
            </a: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94996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流表项相关</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与流表项关联的指令集包含了动作</a:t>
            </a:r>
            <a:r>
              <a:rPr lang="zh-CN" altLang="zh-CN" sz="1200" kern="1200" dirty="0">
                <a:solidFill>
                  <a:schemeClr val="tx1"/>
                </a:solidFill>
                <a:effectLst/>
                <a:latin typeface="+mn-lt"/>
                <a:ea typeface="+mn-ea"/>
                <a:cs typeface="+mn-cs"/>
              </a:rPr>
              <a:t>，或者会修改流水线处理流程。在指令中包含的动作描述了报文如何转发，报文的修改和组表的处理。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流表项可能设定将报文转发到一个端口上</a:t>
            </a:r>
            <a:r>
              <a:rPr lang="zh-CN" altLang="en-US" sz="1200" b="1"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与流表项关联的动作可以将报文定向到一个组上</a:t>
            </a:r>
            <a:r>
              <a:rPr lang="zh-CN" altLang="zh-CN" sz="1200" kern="1200" dirty="0">
                <a:solidFill>
                  <a:schemeClr val="tx1"/>
                </a:solidFill>
                <a:effectLst/>
                <a:latin typeface="+mn-lt"/>
                <a:ea typeface="+mn-ea"/>
                <a:cs typeface="+mn-cs"/>
              </a:rPr>
              <a:t>。组指定对报文进行额外处理（</a:t>
            </a:r>
            <a:r>
              <a:rPr lang="en-US" altLang="zh-CN" sz="1200" kern="1200" dirty="0">
                <a:solidFill>
                  <a:schemeClr val="tx1"/>
                </a:solidFill>
                <a:effectLst/>
                <a:latin typeface="+mn-lt"/>
                <a:ea typeface="+mn-ea"/>
                <a:cs typeface="+mn-cs"/>
              </a:rPr>
              <a:t>5.6</a:t>
            </a:r>
            <a:r>
              <a:rPr lang="zh-CN" altLang="zh-CN" sz="1200" kern="1200" dirty="0">
                <a:solidFill>
                  <a:schemeClr val="tx1"/>
                </a:solidFill>
                <a:effectLst/>
                <a:latin typeface="+mn-lt"/>
                <a:ea typeface="+mn-ea"/>
                <a:cs typeface="+mn-cs"/>
              </a:rPr>
              <a:t>）。组代表了一个动作集，一般用于泛洪及更复杂的转发语义（如多路径，快速重路由，链路聚合）。</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tx1"/>
                </a:solidFill>
                <a:effectLst/>
                <a:latin typeface="+mn-lt"/>
                <a:ea typeface="+mn-ea"/>
                <a:cs typeface="+mn-cs"/>
              </a:rPr>
              <a:t>报文从第一个</a:t>
            </a:r>
            <a:r>
              <a:rPr lang="zh-CN" altLang="zh-CN" sz="1800" b="1" kern="1200" dirty="0">
                <a:solidFill>
                  <a:schemeClr val="tx1"/>
                </a:solidFill>
                <a:effectLst/>
                <a:latin typeface="+mn-lt"/>
                <a:ea typeface="+mn-ea"/>
                <a:cs typeface="+mn-cs"/>
              </a:rPr>
              <a:t>流表</a:t>
            </a:r>
            <a:r>
              <a:rPr lang="zh-CN" altLang="zh-CN" sz="1800" kern="1200" dirty="0">
                <a:solidFill>
                  <a:schemeClr val="tx1"/>
                </a:solidFill>
                <a:effectLst/>
                <a:latin typeface="+mn-lt"/>
                <a:ea typeface="+mn-ea"/>
                <a:cs typeface="+mn-cs"/>
              </a:rPr>
              <a:t>开始匹配，并且也可能跳转到另一个流表。流表项按照优先级对报文进行匹配，使用匹配到的第一个流表项</a:t>
            </a:r>
            <a:endParaRPr lang="en-US" altLang="zh-CN"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tx1"/>
                </a:solidFill>
                <a:effectLst/>
                <a:latin typeface="+mn-lt"/>
                <a:ea typeface="+mn-ea"/>
                <a:cs typeface="+mn-cs"/>
              </a:rPr>
              <a:t>如果报文匹配了一个流表项，那么报文将会执行流表项中的指令集。如果报文没有在流表中匹配到流表项，那么此时会以一个默认动作进行处理（这个动作由交换机配置决定），如：丢弃报文、对下一张流表进行匹配、转发给控制器等等</a:t>
            </a:r>
            <a:endParaRPr lang="en-US" altLang="zh-CN" sz="18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4464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4471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552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协议支持三种协议类型：</a:t>
            </a:r>
          </a:p>
          <a:p>
            <a:pPr lvl="0"/>
            <a:r>
              <a:rPr lang="en-US" altLang="zh-CN" sz="1200" b="1" kern="1200" dirty="0">
                <a:solidFill>
                  <a:schemeClr val="tx1"/>
                </a:solidFill>
                <a:effectLst/>
                <a:latin typeface="+mn-lt"/>
                <a:ea typeface="+mn-ea"/>
                <a:cs typeface="+mn-cs"/>
              </a:rPr>
              <a:t>controller-to-switch</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controller</a:t>
            </a:r>
            <a:r>
              <a:rPr lang="zh-CN" altLang="zh-CN" sz="1200" kern="1200" dirty="0">
                <a:solidFill>
                  <a:schemeClr val="tx1"/>
                </a:solidFill>
                <a:effectLst/>
                <a:latin typeface="+mn-lt"/>
                <a:ea typeface="+mn-ea"/>
                <a:cs typeface="+mn-cs"/>
              </a:rPr>
              <a:t>发给</a:t>
            </a:r>
            <a:r>
              <a:rPr lang="en-US" altLang="zh-CN" sz="1200" kern="1200" dirty="0">
                <a:solidFill>
                  <a:schemeClr val="tx1"/>
                </a:solidFill>
                <a:effectLst/>
                <a:latin typeface="+mn-lt"/>
                <a:ea typeface="+mn-ea"/>
                <a:cs typeface="+mn-cs"/>
              </a:rPr>
              <a:t>switch</a:t>
            </a:r>
            <a:r>
              <a:rPr lang="zh-CN" altLang="zh-CN" sz="1200" kern="1200" dirty="0">
                <a:solidFill>
                  <a:schemeClr val="tx1"/>
                </a:solidFill>
                <a:effectLst/>
                <a:latin typeface="+mn-lt"/>
                <a:ea typeface="+mn-ea"/>
                <a:cs typeface="+mn-cs"/>
              </a:rPr>
              <a:t>的消息，以管理和视察交换机的状态</a:t>
            </a:r>
          </a:p>
          <a:p>
            <a:pPr lvl="0"/>
            <a:r>
              <a:rPr lang="en-US" altLang="zh-CN" sz="1200" b="1" kern="1200" dirty="0">
                <a:solidFill>
                  <a:schemeClr val="tx1"/>
                </a:solidFill>
                <a:effectLst/>
                <a:latin typeface="+mn-lt"/>
                <a:ea typeface="+mn-ea"/>
                <a:cs typeface="+mn-cs"/>
              </a:rPr>
              <a:t>asynchronous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switch</a:t>
            </a:r>
            <a:r>
              <a:rPr lang="zh-CN" altLang="zh-CN" sz="1200" kern="1200" dirty="0">
                <a:solidFill>
                  <a:schemeClr val="tx1"/>
                </a:solidFill>
                <a:effectLst/>
                <a:latin typeface="+mn-lt"/>
                <a:ea typeface="+mn-ea"/>
                <a:cs typeface="+mn-cs"/>
              </a:rPr>
              <a:t>发给</a:t>
            </a:r>
            <a:r>
              <a:rPr lang="en-US" altLang="zh-CN" sz="1200" kern="1200" dirty="0">
                <a:solidFill>
                  <a:schemeClr val="tx1"/>
                </a:solidFill>
                <a:effectLst/>
                <a:latin typeface="+mn-lt"/>
                <a:ea typeface="+mn-ea"/>
                <a:cs typeface="+mn-cs"/>
              </a:rPr>
              <a:t>controller</a:t>
            </a:r>
            <a:r>
              <a:rPr lang="zh-CN" altLang="zh-CN" sz="1200" kern="1200" dirty="0">
                <a:solidFill>
                  <a:schemeClr val="tx1"/>
                </a:solidFill>
                <a:effectLst/>
                <a:latin typeface="+mn-lt"/>
                <a:ea typeface="+mn-ea"/>
                <a:cs typeface="+mn-cs"/>
              </a:rPr>
              <a:t>的消息，用以告知控制器网络事件和交换机状态的变更</a:t>
            </a:r>
          </a:p>
          <a:p>
            <a:pPr lvl="0"/>
            <a:r>
              <a:rPr lang="en-US" altLang="zh-CN" sz="1200" b="1" kern="1200" dirty="0">
                <a:solidFill>
                  <a:schemeClr val="tx1"/>
                </a:solidFill>
                <a:effectLst/>
                <a:latin typeface="+mn-lt"/>
                <a:ea typeface="+mn-ea"/>
                <a:cs typeface="+mn-cs"/>
              </a:rPr>
              <a:t>symmetric</a:t>
            </a:r>
            <a:r>
              <a:rPr lang="zh-CN" altLang="zh-CN" sz="1200" kern="1200" dirty="0">
                <a:solidFill>
                  <a:schemeClr val="tx1"/>
                </a:solidFill>
                <a:effectLst/>
                <a:latin typeface="+mn-lt"/>
                <a:ea typeface="+mn-ea"/>
                <a:cs typeface="+mn-cs"/>
              </a:rPr>
              <a:t>：双方都可发送，并不需要回复。</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27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OpenFlow</a:t>
            </a:r>
            <a:r>
              <a:rPr lang="zh-CN" altLang="zh-CN" sz="1200" kern="1200" dirty="0">
                <a:solidFill>
                  <a:schemeClr val="tx1"/>
                </a:solidFill>
                <a:effectLst/>
                <a:latin typeface="+mn-lt"/>
                <a:ea typeface="+mn-ea"/>
                <a:cs typeface="+mn-cs"/>
              </a:rPr>
              <a:t>协议支持三种协议类型：</a:t>
            </a:r>
          </a:p>
          <a:p>
            <a:pPr lvl="0"/>
            <a:r>
              <a:rPr lang="en-US" altLang="zh-CN" sz="1200" b="1" kern="1200" dirty="0">
                <a:solidFill>
                  <a:schemeClr val="tx1"/>
                </a:solidFill>
                <a:effectLst/>
                <a:latin typeface="+mn-lt"/>
                <a:ea typeface="+mn-ea"/>
                <a:cs typeface="+mn-cs"/>
              </a:rPr>
              <a:t>controller-to-switch</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controller</a:t>
            </a:r>
            <a:r>
              <a:rPr lang="zh-CN" altLang="zh-CN" sz="1200" kern="1200" dirty="0">
                <a:solidFill>
                  <a:schemeClr val="tx1"/>
                </a:solidFill>
                <a:effectLst/>
                <a:latin typeface="+mn-lt"/>
                <a:ea typeface="+mn-ea"/>
                <a:cs typeface="+mn-cs"/>
              </a:rPr>
              <a:t>发给</a:t>
            </a:r>
            <a:r>
              <a:rPr lang="en-US" altLang="zh-CN" sz="1200" kern="1200" dirty="0">
                <a:solidFill>
                  <a:schemeClr val="tx1"/>
                </a:solidFill>
                <a:effectLst/>
                <a:latin typeface="+mn-lt"/>
                <a:ea typeface="+mn-ea"/>
                <a:cs typeface="+mn-cs"/>
              </a:rPr>
              <a:t>switch</a:t>
            </a:r>
            <a:r>
              <a:rPr lang="zh-CN" altLang="zh-CN" sz="1200" kern="1200" dirty="0">
                <a:solidFill>
                  <a:schemeClr val="tx1"/>
                </a:solidFill>
                <a:effectLst/>
                <a:latin typeface="+mn-lt"/>
                <a:ea typeface="+mn-ea"/>
                <a:cs typeface="+mn-cs"/>
              </a:rPr>
              <a:t>的消息，以管理和视察交换机的状态</a:t>
            </a:r>
          </a:p>
          <a:p>
            <a:pPr lvl="0"/>
            <a:r>
              <a:rPr lang="en-US" altLang="zh-CN" sz="1200" b="1" kern="1200" dirty="0">
                <a:solidFill>
                  <a:schemeClr val="tx1"/>
                </a:solidFill>
                <a:effectLst/>
                <a:latin typeface="+mn-lt"/>
                <a:ea typeface="+mn-ea"/>
                <a:cs typeface="+mn-cs"/>
              </a:rPr>
              <a:t>asynchronous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switch</a:t>
            </a:r>
            <a:r>
              <a:rPr lang="zh-CN" altLang="zh-CN" sz="1200" kern="1200" dirty="0">
                <a:solidFill>
                  <a:schemeClr val="tx1"/>
                </a:solidFill>
                <a:effectLst/>
                <a:latin typeface="+mn-lt"/>
                <a:ea typeface="+mn-ea"/>
                <a:cs typeface="+mn-cs"/>
              </a:rPr>
              <a:t>发给</a:t>
            </a:r>
            <a:r>
              <a:rPr lang="en-US" altLang="zh-CN" sz="1200" kern="1200" dirty="0">
                <a:solidFill>
                  <a:schemeClr val="tx1"/>
                </a:solidFill>
                <a:effectLst/>
                <a:latin typeface="+mn-lt"/>
                <a:ea typeface="+mn-ea"/>
                <a:cs typeface="+mn-cs"/>
              </a:rPr>
              <a:t>controller</a:t>
            </a:r>
            <a:r>
              <a:rPr lang="zh-CN" altLang="zh-CN" sz="1200" kern="1200" dirty="0">
                <a:solidFill>
                  <a:schemeClr val="tx1"/>
                </a:solidFill>
                <a:effectLst/>
                <a:latin typeface="+mn-lt"/>
                <a:ea typeface="+mn-ea"/>
                <a:cs typeface="+mn-cs"/>
              </a:rPr>
              <a:t>的消息，用以告知控制器网络事件和交换机状态的变更</a:t>
            </a:r>
          </a:p>
          <a:p>
            <a:pPr lvl="0"/>
            <a:r>
              <a:rPr lang="en-US" altLang="zh-CN" sz="1200" b="1" kern="1200" dirty="0">
                <a:solidFill>
                  <a:schemeClr val="tx1"/>
                </a:solidFill>
                <a:effectLst/>
                <a:latin typeface="+mn-lt"/>
                <a:ea typeface="+mn-ea"/>
                <a:cs typeface="+mn-cs"/>
              </a:rPr>
              <a:t>symmetric</a:t>
            </a:r>
            <a:r>
              <a:rPr lang="zh-CN" altLang="zh-CN" sz="1200" kern="1200" dirty="0">
                <a:solidFill>
                  <a:schemeClr val="tx1"/>
                </a:solidFill>
                <a:effectLst/>
                <a:latin typeface="+mn-lt"/>
                <a:ea typeface="+mn-ea"/>
                <a:cs typeface="+mn-cs"/>
              </a:rPr>
              <a:t>：双方都可发送，并不需要回复。</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9985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这是</a:t>
            </a:r>
            <a:r>
              <a:rPr lang="en-US" altLang="zh-CN" dirty="0"/>
              <a:t>Google SDN</a:t>
            </a:r>
            <a:r>
              <a:rPr lang="zh-CN" altLang="en-US" dirty="0"/>
              <a:t>的四大支柱</a:t>
            </a:r>
            <a:r>
              <a:rPr lang="en-US" altLang="zh-CN" dirty="0"/>
              <a:t>: B4</a:t>
            </a:r>
            <a:r>
              <a:rPr lang="zh-CN" altLang="en-US" dirty="0"/>
              <a:t>是数据中心</a:t>
            </a:r>
            <a:r>
              <a:rPr lang="en-US" altLang="zh-CN" dirty="0"/>
              <a:t>WAN</a:t>
            </a:r>
            <a:r>
              <a:rPr lang="zh-CN" altLang="en-US" dirty="0"/>
              <a:t>网络；</a:t>
            </a:r>
            <a:r>
              <a:rPr lang="en-US" altLang="zh-CN" dirty="0"/>
              <a:t>Andromeda</a:t>
            </a:r>
            <a:r>
              <a:rPr lang="zh-CN" altLang="en-US" dirty="0"/>
              <a:t>是网络虚拟化技术，</a:t>
            </a:r>
            <a:endParaRPr lang="en-US" altLang="zh-CN" dirty="0"/>
          </a:p>
          <a:p>
            <a:r>
              <a:rPr lang="zh-CN" altLang="en-US" dirty="0"/>
              <a:t>支持网络分片和隔离；</a:t>
            </a:r>
            <a:r>
              <a:rPr lang="en-US" altLang="zh-CN" dirty="0"/>
              <a:t>Jupiter</a:t>
            </a:r>
            <a:r>
              <a:rPr lang="zh-CN" altLang="en-US" dirty="0"/>
              <a:t>是数据中心互联系统；</a:t>
            </a:r>
            <a:r>
              <a:rPr lang="en-US" altLang="zh-CN" dirty="0"/>
              <a:t>Espresso</a:t>
            </a:r>
            <a:r>
              <a:rPr lang="zh-CN" altLang="en-US" dirty="0"/>
              <a:t>是</a:t>
            </a:r>
            <a:r>
              <a:rPr lang="en-US" altLang="zh-CN" dirty="0"/>
              <a:t>17</a:t>
            </a:r>
            <a:r>
              <a:rPr lang="zh-CN" altLang="en-US" dirty="0"/>
              <a:t>年提出的对等边缘架构。</a:t>
            </a:r>
            <a:endParaRPr lang="en-US" altLang="zh-CN" dirty="0"/>
          </a:p>
          <a:p>
            <a:r>
              <a:rPr lang="zh-CN" altLang="en-US" dirty="0"/>
              <a:t>我们今天主要介绍</a:t>
            </a:r>
            <a:r>
              <a:rPr lang="en-US" altLang="zh-CN" dirty="0"/>
              <a:t>B4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谷歌</a:t>
            </a:r>
            <a:r>
              <a:rPr lang="en-US" altLang="zh-CN" dirty="0"/>
              <a:t>B4</a:t>
            </a:r>
            <a:r>
              <a:rPr lang="zh-CN" altLang="en-US" dirty="0"/>
              <a:t>论文：</a:t>
            </a:r>
            <a:r>
              <a:rPr lang="en-US" altLang="zh-CN" dirty="0"/>
              <a:t>B4: Experience with a Globally-Deployed Software Defined WAN</a:t>
            </a:r>
          </a:p>
          <a:p>
            <a:r>
              <a:rPr lang="en-US" altLang="zh-CN" dirty="0"/>
              <a:t>B4</a:t>
            </a:r>
            <a:r>
              <a:rPr lang="zh-CN" altLang="en-US" dirty="0"/>
              <a:t>是当前最著名，最有影响力的基于</a:t>
            </a:r>
            <a:r>
              <a:rPr lang="en-US" altLang="zh-CN" dirty="0"/>
              <a:t>SDN</a:t>
            </a:r>
            <a:r>
              <a:rPr lang="zh-CN" altLang="en-US" dirty="0"/>
              <a:t>技术搭建的商用网络，是为数不多的大型</a:t>
            </a:r>
            <a:r>
              <a:rPr lang="en-US" altLang="zh-CN" dirty="0"/>
              <a:t>SDN</a:t>
            </a:r>
            <a:r>
              <a:rPr lang="zh-CN" altLang="en-US" dirty="0"/>
              <a:t>商用案例。</a:t>
            </a:r>
          </a:p>
        </p:txBody>
      </p:sp>
      <p:sp>
        <p:nvSpPr>
          <p:cNvPr id="4" name="灯片编号占位符 3"/>
          <p:cNvSpPr>
            <a:spLocks noGrp="1"/>
          </p:cNvSpPr>
          <p:nvPr>
            <p:ph type="sldNum" sz="quarter" idx="5"/>
          </p:nvPr>
        </p:nvSpPr>
        <p:spPr/>
        <p:txBody>
          <a:bodyPr/>
          <a:lstStyle/>
          <a:p>
            <a:fld id="{1B8F3713-3217-4DAC-BC45-D90E8C01C969}" type="slidenum">
              <a:rPr lang="zh-CN" altLang="en-US" smtClean="0"/>
              <a:t>26</a:t>
            </a:fld>
            <a:endParaRPr lang="zh-CN" altLang="en-US"/>
          </a:p>
        </p:txBody>
      </p:sp>
    </p:spTree>
    <p:extLst>
      <p:ext uri="{BB962C8B-B14F-4D97-AF65-F5344CB8AC3E}">
        <p14:creationId xmlns:p14="http://schemas.microsoft.com/office/powerpoint/2010/main" val="1430413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B4</a:t>
            </a:r>
            <a:r>
              <a:rPr lang="zh-CN" altLang="en-US" dirty="0"/>
              <a:t>是</a:t>
            </a:r>
            <a:r>
              <a:rPr lang="en-US" altLang="zh-CN" dirty="0"/>
              <a:t>Google</a:t>
            </a:r>
            <a:r>
              <a:rPr lang="zh-CN" altLang="en-US" dirty="0"/>
              <a:t>数据中心</a:t>
            </a:r>
            <a:r>
              <a:rPr lang="en-US" altLang="zh-CN" dirty="0"/>
              <a:t>WAN</a:t>
            </a:r>
            <a:r>
              <a:rPr lang="zh-CN" altLang="en-US" dirty="0"/>
              <a:t>网络，用于数据中心间的数据传输。</a:t>
            </a:r>
            <a:endParaRPr lang="en-US" altLang="zh-CN" dirty="0"/>
          </a:p>
          <a:p>
            <a:r>
              <a:rPr lang="zh-CN" altLang="en-US" dirty="0"/>
              <a:t>图为 </a:t>
            </a:r>
            <a:r>
              <a:rPr lang="en-US" altLang="zh-CN" dirty="0"/>
              <a:t>Google</a:t>
            </a:r>
            <a:r>
              <a:rPr lang="zh-CN" altLang="en-US" dirty="0"/>
              <a:t>部署的</a:t>
            </a:r>
            <a:r>
              <a:rPr lang="en-US" altLang="zh-CN" dirty="0"/>
              <a:t>B4</a:t>
            </a:r>
            <a:r>
              <a:rPr lang="zh-CN" altLang="en-US" dirty="0"/>
              <a:t>（这还是</a:t>
            </a:r>
            <a:r>
              <a:rPr lang="en-US" altLang="zh-CN" dirty="0"/>
              <a:t>2011</a:t>
            </a:r>
            <a:r>
              <a:rPr lang="zh-CN" altLang="en-US" dirty="0"/>
              <a:t>年的图）</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B8F3713-3217-4DAC-BC45-D90E8C01C969}" type="slidenum">
              <a:rPr lang="zh-CN" altLang="en-US" smtClean="0"/>
              <a:t>27</a:t>
            </a:fld>
            <a:endParaRPr lang="zh-CN" altLang="en-US"/>
          </a:p>
        </p:txBody>
      </p:sp>
    </p:spTree>
    <p:extLst>
      <p:ext uri="{BB962C8B-B14F-4D97-AF65-F5344CB8AC3E}">
        <p14:creationId xmlns:p14="http://schemas.microsoft.com/office/powerpoint/2010/main" val="36854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Bef>
                <a:spcPts val="0"/>
              </a:spcBef>
            </a:pPr>
            <a:r>
              <a:rPr lang="en-US" altLang="zh-CN" sz="1200" dirty="0">
                <a:cs typeface="+mn-ea"/>
                <a:sym typeface="+mn-lt"/>
              </a:rPr>
              <a:t>SDN</a:t>
            </a:r>
            <a:r>
              <a:rPr lang="zh-CN" altLang="zh-CN" sz="1200" dirty="0">
                <a:cs typeface="+mn-ea"/>
                <a:sym typeface="+mn-lt"/>
              </a:rPr>
              <a:t>即</a:t>
            </a:r>
            <a:r>
              <a:rPr lang="en-US" altLang="zh-CN" sz="1200" dirty="0">
                <a:cs typeface="+mn-ea"/>
                <a:sym typeface="+mn-lt"/>
              </a:rPr>
              <a:t>Software-defined networking</a:t>
            </a:r>
            <a:r>
              <a:rPr lang="zh-CN" altLang="zh-CN" sz="1200" dirty="0">
                <a:cs typeface="+mn-ea"/>
                <a:sym typeface="+mn-lt"/>
              </a:rPr>
              <a:t>，是一种使网络更加灵活和敏捷的架构，它通过企业和网络服务提供商快速响应不断变化的业务需求来改善网络控制。</a:t>
            </a:r>
            <a:endParaRPr lang="en-US" altLang="zh-CN" sz="1200" dirty="0">
              <a:cs typeface="+mn-ea"/>
              <a:sym typeface="+mn-lt"/>
            </a:endParaRPr>
          </a:p>
          <a:p>
            <a:pPr>
              <a:lnSpc>
                <a:spcPct val="120000"/>
              </a:lnSpc>
              <a:spcBef>
                <a:spcPts val="0"/>
              </a:spcBef>
            </a:pPr>
            <a:r>
              <a:rPr lang="en-US" altLang="zh-CN" sz="1200" dirty="0">
                <a:cs typeface="+mn-ea"/>
                <a:sym typeface="+mn-lt"/>
              </a:rPr>
              <a:t>SDN</a:t>
            </a:r>
            <a:r>
              <a:rPr lang="zh-CN" altLang="zh-CN" sz="1200" dirty="0">
                <a:cs typeface="+mn-ea"/>
                <a:sym typeface="+mn-lt"/>
              </a:rPr>
              <a:t>从物理层面上实现了网络控制层（</a:t>
            </a:r>
            <a:r>
              <a:rPr lang="en-US" altLang="zh-CN" sz="1200" dirty="0">
                <a:cs typeface="+mn-ea"/>
                <a:sym typeface="+mn-lt"/>
              </a:rPr>
              <a:t>network control plane</a:t>
            </a:r>
            <a:r>
              <a:rPr lang="zh-CN" altLang="zh-CN" sz="1200" dirty="0">
                <a:cs typeface="+mn-ea"/>
                <a:sym typeface="+mn-lt"/>
              </a:rPr>
              <a:t>）和数据层（</a:t>
            </a:r>
            <a:r>
              <a:rPr lang="en-US" altLang="zh-CN" sz="1200" dirty="0">
                <a:cs typeface="+mn-ea"/>
                <a:sym typeface="+mn-lt"/>
              </a:rPr>
              <a:t>data plane or forwarding plane</a:t>
            </a:r>
            <a:r>
              <a:rPr lang="zh-CN" altLang="zh-CN" sz="1200" dirty="0">
                <a:cs typeface="+mn-ea"/>
                <a:sym typeface="+mn-lt"/>
              </a:rPr>
              <a:t>）的分离，并且通过控制层可以控制多个设备。</a:t>
            </a:r>
            <a:endParaRPr lang="zh-CN" altLang="zh-CN" sz="1200" i="1" dirty="0">
              <a:cs typeface="+mn-ea"/>
              <a:sym typeface="+mn-lt"/>
            </a:endParaRPr>
          </a:p>
          <a:p>
            <a:pPr>
              <a:lnSpc>
                <a:spcPct val="120000"/>
              </a:lnSpc>
              <a:spcBef>
                <a:spcPts val="0"/>
              </a:spcBef>
            </a:pPr>
            <a:r>
              <a:rPr lang="en-US" altLang="zh-CN" sz="1200" i="1" dirty="0">
                <a:cs typeface="+mn-ea"/>
                <a:sym typeface="+mn-lt"/>
              </a:rPr>
              <a:t>SDN</a:t>
            </a:r>
            <a:r>
              <a:rPr lang="zh-CN" altLang="zh-CN" sz="1200" i="1" dirty="0">
                <a:cs typeface="+mn-ea"/>
                <a:sym typeface="+mn-lt"/>
              </a:rPr>
              <a:t>允许网络管理者能自动和动态的管理和控制大量的网络设备，服务，传输路径，和包的传输策略（使用高级语言（</a:t>
            </a:r>
            <a:r>
              <a:rPr lang="en-US" altLang="zh-CN" sz="1200" i="1" dirty="0">
                <a:cs typeface="+mn-ea"/>
                <a:sym typeface="+mn-lt"/>
              </a:rPr>
              <a:t>C++</a:t>
            </a:r>
            <a:r>
              <a:rPr lang="zh-CN" altLang="zh-CN" sz="1200" i="1" dirty="0">
                <a:cs typeface="+mn-ea"/>
                <a:sym typeface="+mn-lt"/>
              </a:rPr>
              <a:t>，</a:t>
            </a:r>
            <a:r>
              <a:rPr lang="en-US" altLang="zh-CN" sz="1200" i="1" dirty="0">
                <a:cs typeface="+mn-ea"/>
                <a:sym typeface="+mn-lt"/>
              </a:rPr>
              <a:t>java</a:t>
            </a:r>
            <a:r>
              <a:rPr lang="zh-CN" altLang="zh-CN" sz="1200" i="1" dirty="0">
                <a:cs typeface="+mn-ea"/>
                <a:sym typeface="+mn-lt"/>
              </a:rPr>
              <a:t>，</a:t>
            </a:r>
            <a:r>
              <a:rPr lang="en-US" altLang="zh-CN" sz="1200" i="1" dirty="0">
                <a:cs typeface="+mn-ea"/>
                <a:sym typeface="+mn-lt"/>
              </a:rPr>
              <a:t>python</a:t>
            </a:r>
            <a:r>
              <a:rPr lang="zh-CN" altLang="zh-CN" sz="1200" i="1" dirty="0">
                <a:cs typeface="+mn-ea"/>
                <a:sym typeface="+mn-lt"/>
              </a:rPr>
              <a:t>等）或者</a:t>
            </a:r>
            <a:r>
              <a:rPr lang="en-US" altLang="zh-CN" sz="1200" i="1" dirty="0">
                <a:cs typeface="+mn-ea"/>
                <a:sym typeface="+mn-lt"/>
              </a:rPr>
              <a:t>APIS</a:t>
            </a:r>
            <a:r>
              <a:rPr lang="zh-CN" altLang="zh-CN" sz="1200" i="1" dirty="0">
                <a:cs typeface="+mn-ea"/>
                <a:sym typeface="+mn-lt"/>
              </a:rPr>
              <a:t>）。</a:t>
            </a:r>
          </a:p>
          <a:p>
            <a:pPr>
              <a:lnSpc>
                <a:spcPct val="120000"/>
              </a:lnSpc>
              <a:spcBef>
                <a:spcPts val="0"/>
              </a:spcBef>
            </a:pPr>
            <a:r>
              <a:rPr lang="en-US" altLang="zh-CN" sz="1200" i="1" dirty="0">
                <a:cs typeface="+mn-ea"/>
                <a:sym typeface="+mn-lt"/>
              </a:rPr>
              <a:t>SDN</a:t>
            </a:r>
            <a:r>
              <a:rPr lang="zh-CN" altLang="zh-CN" sz="1200" i="1" dirty="0">
                <a:cs typeface="+mn-ea"/>
                <a:sym typeface="+mn-lt"/>
              </a:rPr>
              <a:t>具有可直接编程、灵活、中心化管理、可编程的配置的特点。</a:t>
            </a:r>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69914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8F3713-3217-4DAC-BC45-D90E8C01C969}" type="slidenum">
              <a:rPr lang="zh-CN" altLang="en-US" smtClean="0"/>
              <a:t>28</a:t>
            </a:fld>
            <a:endParaRPr lang="zh-CN" altLang="en-US"/>
          </a:p>
        </p:txBody>
      </p:sp>
    </p:spTree>
    <p:extLst>
      <p:ext uri="{BB962C8B-B14F-4D97-AF65-F5344CB8AC3E}">
        <p14:creationId xmlns:p14="http://schemas.microsoft.com/office/powerpoint/2010/main" val="5733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Google B4</a:t>
            </a:r>
            <a:r>
              <a:rPr lang="zh-CN" altLang="en-US" sz="1200" b="0" i="0" u="none" strike="noStrike" kern="1200" dirty="0">
                <a:solidFill>
                  <a:schemeClr val="tx1"/>
                </a:solidFill>
                <a:effectLst/>
                <a:latin typeface="+mn-lt"/>
                <a:ea typeface="+mn-ea"/>
                <a:cs typeface="+mn-cs"/>
              </a:rPr>
              <a:t>网络的绝大多数的流量都是来自数据中心之间的数据同步应用，这些应用希望给它们的带宽越大越好，但是可以容忍偶尔的拥塞丢包、链路不通以及高延时。</a:t>
            </a:r>
          </a:p>
        </p:txBody>
      </p:sp>
      <p:sp>
        <p:nvSpPr>
          <p:cNvPr id="4" name="灯片编号占位符 3"/>
          <p:cNvSpPr>
            <a:spLocks noGrp="1"/>
          </p:cNvSpPr>
          <p:nvPr>
            <p:ph type="sldNum" sz="quarter" idx="5"/>
          </p:nvPr>
        </p:nvSpPr>
        <p:spPr/>
        <p:txBody>
          <a:bodyPr/>
          <a:lstStyle/>
          <a:p>
            <a:fld id="{1B8F3713-3217-4DAC-BC45-D90E8C01C969}" type="slidenum">
              <a:rPr lang="zh-CN" altLang="en-US" smtClean="0"/>
              <a:t>29</a:t>
            </a:fld>
            <a:endParaRPr lang="zh-CN" altLang="en-US"/>
          </a:p>
        </p:txBody>
      </p:sp>
    </p:spTree>
    <p:extLst>
      <p:ext uri="{BB962C8B-B14F-4D97-AF65-F5344CB8AC3E}">
        <p14:creationId xmlns:p14="http://schemas.microsoft.com/office/powerpoint/2010/main" val="3946899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高优先级流量的轻载，然后用中低优先级去填充，如高优先级有突发流量状况发生时，低优先级一定会被延迟或者丢弃，低等级的应用需要有忍受力。</a:t>
            </a:r>
            <a:endParaRPr lang="zh-CN" altLang="en-US" dirty="0"/>
          </a:p>
          <a:p>
            <a:r>
              <a:rPr lang="zh-CN" altLang="en-US" dirty="0"/>
              <a:t>突发情况比如交换机故障，或者某个应用的流量突然增大，</a:t>
            </a:r>
            <a:r>
              <a:rPr lang="en-US" altLang="zh-CN" dirty="0"/>
              <a:t>SDN</a:t>
            </a:r>
            <a:r>
              <a:rPr lang="zh-CN" altLang="en-US" dirty="0"/>
              <a:t>可以动态决定如何路由，处理阻塞问题</a:t>
            </a:r>
          </a:p>
        </p:txBody>
      </p:sp>
      <p:sp>
        <p:nvSpPr>
          <p:cNvPr id="4" name="灯片编号占位符 3"/>
          <p:cNvSpPr>
            <a:spLocks noGrp="1"/>
          </p:cNvSpPr>
          <p:nvPr>
            <p:ph type="sldNum" sz="quarter" idx="5"/>
          </p:nvPr>
        </p:nvSpPr>
        <p:spPr/>
        <p:txBody>
          <a:bodyPr/>
          <a:lstStyle/>
          <a:p>
            <a:fld id="{1B8F3713-3217-4DAC-BC45-D90E8C01C969}" type="slidenum">
              <a:rPr lang="zh-CN" altLang="en-US" smtClean="0"/>
              <a:t>30</a:t>
            </a:fld>
            <a:endParaRPr lang="zh-CN" altLang="en-US"/>
          </a:p>
        </p:txBody>
      </p:sp>
    </p:spTree>
    <p:extLst>
      <p:ext uri="{BB962C8B-B14F-4D97-AF65-F5344CB8AC3E}">
        <p14:creationId xmlns:p14="http://schemas.microsoft.com/office/powerpoint/2010/main" val="3187021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对应下面</a:t>
            </a:r>
            <a:r>
              <a:rPr lang="en-US" altLang="zh-CN" dirty="0"/>
              <a:t>switch hardware</a:t>
            </a:r>
            <a:r>
              <a:rPr lang="zh-CN" altLang="en-US" dirty="0"/>
              <a:t>那部分</a:t>
            </a:r>
            <a:endParaRPr lang="en-US" altLang="zh-CN" dirty="0"/>
          </a:p>
          <a:p>
            <a:endParaRPr lang="en-US" altLang="zh-CN" dirty="0"/>
          </a:p>
          <a:p>
            <a:r>
              <a:rPr lang="zh-CN" altLang="en-US" dirty="0"/>
              <a:t>俗话说的好，自己动手，丰衣足食</a:t>
            </a:r>
            <a:endParaRPr lang="en-US" altLang="zh-CN" dirty="0"/>
          </a:p>
          <a:p>
            <a:r>
              <a:rPr lang="en-US" altLang="zh-CN" dirty="0"/>
              <a:t>Google</a:t>
            </a:r>
            <a:r>
              <a:rPr lang="zh-CN" altLang="en-US" dirty="0"/>
              <a:t>选择自造硬件，主要原因是没有现成的平台能够部署</a:t>
            </a:r>
            <a:r>
              <a:rPr lang="en-US" altLang="zh-CN" dirty="0"/>
              <a:t>SDN</a:t>
            </a:r>
          </a:p>
          <a:p>
            <a:endParaRPr lang="en-US" altLang="zh-CN" dirty="0"/>
          </a:p>
          <a:p>
            <a:r>
              <a:rPr lang="zh-CN" altLang="en-US" dirty="0"/>
              <a:t>左下图为</a:t>
            </a:r>
            <a:r>
              <a:rPr lang="en-US" altLang="zh-CN" dirty="0"/>
              <a:t>Google</a:t>
            </a:r>
            <a:r>
              <a:rPr lang="zh-CN" altLang="en-US" dirty="0"/>
              <a:t>自造的交换机以及拓扑结构</a:t>
            </a:r>
            <a:endParaRPr lang="en-US" altLang="zh-CN" dirty="0"/>
          </a:p>
          <a:p>
            <a:r>
              <a:rPr lang="zh-CN" altLang="en-US" dirty="0"/>
              <a:t>右图中的</a:t>
            </a:r>
            <a:r>
              <a:rPr lang="en-US" altLang="zh-CN" dirty="0"/>
              <a:t>OFA</a:t>
            </a:r>
            <a:r>
              <a:rPr lang="zh-CN" altLang="en-US" dirty="0"/>
              <a:t>是</a:t>
            </a:r>
            <a:r>
              <a:rPr lang="en-US" altLang="zh-CN" dirty="0"/>
              <a:t>OpenFlow Agent</a:t>
            </a:r>
          </a:p>
          <a:p>
            <a:endParaRPr lang="en-US" altLang="zh-CN" dirty="0"/>
          </a:p>
          <a:p>
            <a:r>
              <a:rPr lang="zh-CN" altLang="en-US" dirty="0"/>
              <a:t>细节：用了</a:t>
            </a:r>
            <a:r>
              <a:rPr lang="en-US" altLang="zh-CN" dirty="0"/>
              <a:t>24</a:t>
            </a:r>
            <a:r>
              <a:rPr lang="zh-CN" altLang="en-US" dirty="0"/>
              <a:t>颗</a:t>
            </a:r>
            <a:r>
              <a:rPr lang="en-US" altLang="zh-CN" dirty="0"/>
              <a:t>16x10Gb</a:t>
            </a:r>
            <a:r>
              <a:rPr lang="zh-CN" altLang="en-US" dirty="0"/>
              <a:t>的芯片，搭建了一个</a:t>
            </a:r>
            <a:r>
              <a:rPr lang="en-US" altLang="zh-CN" dirty="0"/>
              <a:t>128</a:t>
            </a:r>
            <a:r>
              <a:rPr lang="zh-CN" altLang="en-US" dirty="0"/>
              <a:t>个</a:t>
            </a:r>
            <a:r>
              <a:rPr lang="en-US" altLang="zh-CN" dirty="0"/>
              <a:t>10Gb</a:t>
            </a:r>
            <a:r>
              <a:rPr lang="zh-CN" altLang="en-US" dirty="0"/>
              <a:t>端口的交换机</a:t>
            </a:r>
            <a:endParaRPr lang="en-US" altLang="zh-CN" dirty="0"/>
          </a:p>
          <a:p>
            <a:r>
              <a:rPr lang="zh-CN" altLang="en-US" dirty="0"/>
              <a:t>交换机内部运行</a:t>
            </a:r>
            <a:r>
              <a:rPr lang="en-US" altLang="zh-CN" dirty="0" err="1"/>
              <a:t>Openflow</a:t>
            </a:r>
            <a:r>
              <a:rPr lang="zh-CN" altLang="en-US" dirty="0"/>
              <a:t>协议</a:t>
            </a:r>
            <a:endParaRPr lang="en-US" altLang="zh-CN" dirty="0"/>
          </a:p>
          <a:p>
            <a:endParaRPr lang="en-US" altLang="zh-CN" dirty="0"/>
          </a:p>
          <a:p>
            <a:r>
              <a:rPr lang="zh-CN" altLang="en-US" sz="1200" b="0" i="0" kern="1200" dirty="0">
                <a:solidFill>
                  <a:schemeClr val="tx1"/>
                </a:solidFill>
                <a:effectLst/>
                <a:latin typeface="+mn-lt"/>
                <a:ea typeface="+mn-ea"/>
                <a:cs typeface="+mn-cs"/>
              </a:rPr>
              <a:t>交换机上运行着用户态进程 </a:t>
            </a:r>
            <a:r>
              <a:rPr lang="en-US" altLang="zh-CN" sz="1200" b="0" i="0" kern="1200" dirty="0">
                <a:solidFill>
                  <a:schemeClr val="tx1"/>
                </a:solidFill>
                <a:effectLst/>
                <a:latin typeface="+mn-lt"/>
                <a:ea typeface="+mn-ea"/>
                <a:cs typeface="+mn-cs"/>
              </a:rPr>
              <a:t>OFA (OpenFlow Agent)</a:t>
            </a:r>
            <a:r>
              <a:rPr lang="zh-CN" altLang="en-US" sz="1200" b="0" i="0" kern="1200" dirty="0">
                <a:solidFill>
                  <a:schemeClr val="tx1"/>
                </a:solidFill>
                <a:effectLst/>
                <a:latin typeface="+mn-lt"/>
                <a:ea typeface="+mn-ea"/>
                <a:cs typeface="+mn-cs"/>
              </a:rPr>
              <a:t>，连接到远程的 </a:t>
            </a:r>
            <a:r>
              <a:rPr lang="en-US" altLang="zh-CN" sz="1200" b="0" i="0" kern="1200" dirty="0">
                <a:solidFill>
                  <a:schemeClr val="tx1"/>
                </a:solidFill>
                <a:effectLst/>
                <a:latin typeface="+mn-lt"/>
                <a:ea typeface="+mn-ea"/>
                <a:cs typeface="+mn-cs"/>
              </a:rPr>
              <a:t>OFC (OpenFlow Controller)</a:t>
            </a:r>
            <a:r>
              <a:rPr lang="zh-CN" altLang="en-US" sz="1200" b="0" i="0" kern="1200" dirty="0">
                <a:solidFill>
                  <a:schemeClr val="tx1"/>
                </a:solidFill>
                <a:effectLst/>
                <a:latin typeface="+mn-lt"/>
                <a:ea typeface="+mn-ea"/>
                <a:cs typeface="+mn-cs"/>
              </a:rPr>
              <a:t>，接受 </a:t>
            </a:r>
            <a:r>
              <a:rPr lang="en-US" altLang="zh-CN" sz="1200" b="0" i="0" kern="1200" dirty="0">
                <a:solidFill>
                  <a:schemeClr val="tx1"/>
                </a:solidFill>
                <a:effectLst/>
                <a:latin typeface="+mn-lt"/>
                <a:ea typeface="+mn-ea"/>
                <a:cs typeface="+mn-cs"/>
              </a:rPr>
              <a:t>OpenFlow </a:t>
            </a:r>
            <a:r>
              <a:rPr lang="zh-CN" altLang="en-US" sz="1200" b="0" i="0" kern="1200" dirty="0">
                <a:solidFill>
                  <a:schemeClr val="tx1"/>
                </a:solidFill>
                <a:effectLst/>
                <a:latin typeface="+mn-lt"/>
                <a:ea typeface="+mn-ea"/>
                <a:cs typeface="+mn-cs"/>
              </a:rPr>
              <a:t>命令，转发合适的 </a:t>
            </a:r>
            <a:r>
              <a:rPr lang="en-US" altLang="zh-CN" sz="1200" b="0" i="0" kern="1200" dirty="0">
                <a:solidFill>
                  <a:schemeClr val="tx1"/>
                </a:solidFill>
                <a:effectLst/>
                <a:latin typeface="+mn-lt"/>
                <a:ea typeface="+mn-ea"/>
                <a:cs typeface="+mn-cs"/>
              </a:rPr>
              <a:t>packet </a:t>
            </a:r>
            <a:r>
              <a:rPr lang="zh-CN" altLang="en-US" sz="1200" b="0" i="0" kern="1200" dirty="0">
                <a:solidFill>
                  <a:schemeClr val="tx1"/>
                </a:solidFill>
                <a:effectLst/>
                <a:latin typeface="+mn-lt"/>
                <a:ea typeface="+mn-ea"/>
                <a:cs typeface="+mn-cs"/>
              </a:rPr>
              <a:t>和连接状态到 </a:t>
            </a:r>
            <a:r>
              <a:rPr lang="en-US" altLang="zh-CN" sz="1200" b="0" i="0" kern="1200" dirty="0">
                <a:solidFill>
                  <a:schemeClr val="tx1"/>
                </a:solidFill>
                <a:effectLst/>
                <a:latin typeface="+mn-lt"/>
                <a:ea typeface="+mn-ea"/>
                <a:cs typeface="+mn-cs"/>
              </a:rPr>
              <a:t>OFC</a:t>
            </a:r>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BGP </a:t>
            </a:r>
            <a:r>
              <a:rPr lang="zh-CN" altLang="en-US" sz="1200" b="0" i="0" kern="1200" dirty="0">
                <a:solidFill>
                  <a:schemeClr val="tx1"/>
                </a:solidFill>
                <a:effectLst/>
                <a:latin typeface="+mn-lt"/>
                <a:ea typeface="+mn-ea"/>
                <a:cs typeface="+mn-cs"/>
              </a:rPr>
              <a:t>协议的 </a:t>
            </a:r>
            <a:r>
              <a:rPr lang="en-US" altLang="zh-CN" sz="1200" b="0" i="0" kern="1200" dirty="0">
                <a:solidFill>
                  <a:schemeClr val="tx1"/>
                </a:solidFill>
                <a:effectLst/>
                <a:latin typeface="+mn-lt"/>
                <a:ea typeface="+mn-ea"/>
                <a:cs typeface="+mn-cs"/>
              </a:rPr>
              <a:t>packet </a:t>
            </a:r>
            <a:r>
              <a:rPr lang="zh-CN" altLang="en-US" sz="1200" b="0" i="0" kern="1200" dirty="0">
                <a:solidFill>
                  <a:schemeClr val="tx1"/>
                </a:solidFill>
                <a:effectLst/>
                <a:latin typeface="+mn-lt"/>
                <a:ea typeface="+mn-ea"/>
                <a:cs typeface="+mn-cs"/>
              </a:rPr>
              <a:t>会被转发到 </a:t>
            </a:r>
            <a:r>
              <a:rPr lang="en-US" altLang="zh-CN" sz="1200" b="0" i="0" kern="1200" dirty="0">
                <a:solidFill>
                  <a:schemeClr val="tx1"/>
                </a:solidFill>
                <a:effectLst/>
                <a:latin typeface="+mn-lt"/>
                <a:ea typeface="+mn-ea"/>
                <a:cs typeface="+mn-cs"/>
              </a:rPr>
              <a:t>OFC </a:t>
            </a:r>
            <a:r>
              <a:rPr lang="zh-CN" altLang="en-US" sz="1200" b="0" i="0" kern="1200" dirty="0">
                <a:solidFill>
                  <a:schemeClr val="tx1"/>
                </a:solidFill>
                <a:effectLst/>
                <a:latin typeface="+mn-lt"/>
                <a:ea typeface="+mn-ea"/>
                <a:cs typeface="+mn-cs"/>
              </a:rPr>
              <a:t>上，在 </a:t>
            </a:r>
            <a:r>
              <a:rPr lang="en-US" altLang="zh-CN" sz="1200" b="0" i="0" kern="1200" dirty="0">
                <a:solidFill>
                  <a:schemeClr val="tx1"/>
                </a:solidFill>
                <a:effectLst/>
                <a:latin typeface="+mn-lt"/>
                <a:ea typeface="+mn-ea"/>
                <a:cs typeface="+mn-cs"/>
              </a:rPr>
              <a:t>OFC </a:t>
            </a:r>
            <a:r>
              <a:rPr lang="zh-CN" altLang="en-US" sz="1200" b="0" i="0" kern="1200" dirty="0">
                <a:solidFill>
                  <a:schemeClr val="tx1"/>
                </a:solidFill>
                <a:effectLst/>
                <a:latin typeface="+mn-lt"/>
                <a:ea typeface="+mn-ea"/>
                <a:cs typeface="+mn-cs"/>
              </a:rPr>
              <a:t>上运行 </a:t>
            </a:r>
            <a:r>
              <a:rPr lang="en-US" altLang="zh-CN" sz="1200" b="0" i="0" kern="1200" dirty="0">
                <a:solidFill>
                  <a:schemeClr val="tx1"/>
                </a:solidFill>
                <a:effectLst/>
                <a:latin typeface="+mn-lt"/>
                <a:ea typeface="+mn-ea"/>
                <a:cs typeface="+mn-cs"/>
              </a:rPr>
              <a:t>BGP </a:t>
            </a:r>
            <a:r>
              <a:rPr lang="zh-CN" altLang="en-US" sz="1200" b="0" i="0" kern="1200" dirty="0">
                <a:solidFill>
                  <a:schemeClr val="tx1"/>
                </a:solidFill>
                <a:effectLst/>
                <a:latin typeface="+mn-lt"/>
                <a:ea typeface="+mn-ea"/>
                <a:cs typeface="+mn-cs"/>
              </a:rPr>
              <a:t>协议栈。</a:t>
            </a:r>
          </a:p>
          <a:p>
            <a:br>
              <a:rPr lang="zh-CN" altLang="en-US" dirty="0"/>
            </a:b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B8F3713-3217-4DAC-BC45-D90E8C01C969}" type="slidenum">
              <a:rPr lang="zh-CN" altLang="en-US" smtClean="0"/>
              <a:t>31</a:t>
            </a:fld>
            <a:endParaRPr lang="zh-CN" altLang="en-US"/>
          </a:p>
        </p:txBody>
      </p:sp>
    </p:spTree>
    <p:extLst>
      <p:ext uri="{BB962C8B-B14F-4D97-AF65-F5344CB8AC3E}">
        <p14:creationId xmlns:p14="http://schemas.microsoft.com/office/powerpoint/2010/main" val="1477999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对应中间</a:t>
            </a:r>
            <a:r>
              <a:rPr lang="en-US" altLang="zh-CN" dirty="0"/>
              <a:t>site </a:t>
            </a:r>
            <a:r>
              <a:rPr lang="en-US" altLang="zh-CN" dirty="0" err="1"/>
              <a:t>controlers</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Controller</a:t>
            </a:r>
            <a:r>
              <a:rPr lang="zh-CN" altLang="en-US" sz="1200" b="0" i="0" kern="1200" dirty="0">
                <a:solidFill>
                  <a:schemeClr val="tx1"/>
                </a:solidFill>
                <a:effectLst/>
                <a:latin typeface="+mn-lt"/>
                <a:ea typeface="+mn-ea"/>
                <a:cs typeface="+mn-cs"/>
              </a:rPr>
              <a:t>之上跑了两个应用，一个叫</a:t>
            </a:r>
            <a:r>
              <a:rPr lang="en-US" altLang="zh-CN" sz="1200" b="0" i="0" kern="1200" dirty="0">
                <a:solidFill>
                  <a:schemeClr val="tx1"/>
                </a:solidFill>
                <a:effectLst/>
                <a:latin typeface="+mn-lt"/>
                <a:ea typeface="+mn-ea"/>
                <a:cs typeface="+mn-cs"/>
              </a:rPr>
              <a:t>RAP</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Routing Application Proxy</a:t>
            </a:r>
            <a:r>
              <a:rPr lang="zh-CN" altLang="en-US" sz="1200" b="0" i="0" kern="1200" dirty="0">
                <a:solidFill>
                  <a:schemeClr val="tx1"/>
                </a:solidFill>
                <a:effectLst/>
                <a:latin typeface="+mn-lt"/>
                <a:ea typeface="+mn-ea"/>
                <a:cs typeface="+mn-cs"/>
              </a:rPr>
              <a:t>的意思，作为</a:t>
            </a:r>
            <a:r>
              <a:rPr lang="en-US" altLang="zh-CN" sz="1200" b="0" i="0" kern="1200" dirty="0">
                <a:solidFill>
                  <a:schemeClr val="tx1"/>
                </a:solidFill>
                <a:effectLst/>
                <a:latin typeface="+mn-lt"/>
                <a:ea typeface="+mn-ea"/>
                <a:cs typeface="+mn-cs"/>
              </a:rPr>
              <a:t>SDN</a:t>
            </a:r>
            <a:r>
              <a:rPr lang="zh-CN" altLang="en-US" sz="1200" b="0" i="0" kern="1200" dirty="0">
                <a:solidFill>
                  <a:schemeClr val="tx1"/>
                </a:solidFill>
                <a:effectLst/>
                <a:latin typeface="+mn-lt"/>
                <a:ea typeface="+mn-ea"/>
                <a:cs typeface="+mn-cs"/>
              </a:rPr>
              <a:t>应用跟</a:t>
            </a:r>
            <a:r>
              <a:rPr lang="en-US" altLang="zh-CN" sz="1200" b="0" i="0" kern="1200" dirty="0">
                <a:solidFill>
                  <a:schemeClr val="tx1"/>
                </a:solidFill>
                <a:effectLst/>
                <a:latin typeface="+mn-lt"/>
                <a:ea typeface="+mn-ea"/>
                <a:cs typeface="+mn-cs"/>
              </a:rPr>
              <a:t>Quagga</a:t>
            </a:r>
            <a:r>
              <a:rPr lang="zh-CN" altLang="en-US" sz="1200" b="0" i="0" kern="1200" dirty="0">
                <a:solidFill>
                  <a:schemeClr val="tx1"/>
                </a:solidFill>
                <a:effectLst/>
                <a:latin typeface="+mn-lt"/>
                <a:ea typeface="+mn-ea"/>
                <a:cs typeface="+mn-cs"/>
              </a:rPr>
              <a:t>通信。</a:t>
            </a:r>
            <a:r>
              <a:rPr lang="en-US" altLang="zh-CN" sz="1200" b="0" i="0" kern="1200" dirty="0">
                <a:solidFill>
                  <a:schemeClr val="tx1"/>
                </a:solidFill>
                <a:effectLst/>
                <a:latin typeface="+mn-lt"/>
                <a:ea typeface="+mn-ea"/>
                <a:cs typeface="+mn-cs"/>
              </a:rPr>
              <a:t>Quagga</a:t>
            </a:r>
            <a:r>
              <a:rPr lang="zh-CN" altLang="en-US" sz="1200" b="0" i="0" kern="1200" dirty="0">
                <a:solidFill>
                  <a:schemeClr val="tx1"/>
                </a:solidFill>
                <a:effectLst/>
                <a:latin typeface="+mn-lt"/>
                <a:ea typeface="+mn-ea"/>
                <a:cs typeface="+mn-cs"/>
              </a:rPr>
              <a:t>是一个开源的三层路由协议栈，支持很多路由协议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跑在</a:t>
            </a:r>
            <a:r>
              <a:rPr lang="en-US" altLang="zh-CN" sz="1200" b="0" i="0" u="none" strike="noStrike" kern="1200" dirty="0">
                <a:solidFill>
                  <a:schemeClr val="tx1"/>
                </a:solidFill>
                <a:effectLst/>
                <a:latin typeface="+mn-lt"/>
                <a:ea typeface="+mn-ea"/>
                <a:cs typeface="+mn-cs"/>
              </a:rPr>
              <a:t>Controller</a:t>
            </a:r>
            <a:r>
              <a:rPr lang="zh-CN" altLang="en-US" sz="1200" b="0" i="0" u="none" strike="noStrike" kern="1200" dirty="0">
                <a:solidFill>
                  <a:schemeClr val="tx1"/>
                </a:solidFill>
                <a:effectLst/>
                <a:latin typeface="+mn-lt"/>
                <a:ea typeface="+mn-ea"/>
                <a:cs typeface="+mn-cs"/>
              </a:rPr>
              <a:t>上面的另外一个应用程序叫</a:t>
            </a:r>
            <a:r>
              <a:rPr lang="en-US" altLang="zh-CN" sz="1200" b="0" i="0" u="none" strike="noStrike" kern="1200" dirty="0">
                <a:solidFill>
                  <a:schemeClr val="tx1"/>
                </a:solidFill>
                <a:effectLst/>
                <a:latin typeface="+mn-lt"/>
                <a:ea typeface="+mn-ea"/>
                <a:cs typeface="+mn-cs"/>
              </a:rPr>
              <a:t>TE Agent</a:t>
            </a:r>
            <a:r>
              <a:rPr lang="zh-CN" altLang="en-US" sz="1200" b="0" i="0" u="none" strike="noStrike" kern="1200" dirty="0">
                <a:solidFill>
                  <a:schemeClr val="tx1"/>
                </a:solidFill>
                <a:effectLst/>
                <a:latin typeface="+mn-lt"/>
                <a:ea typeface="+mn-ea"/>
                <a:cs typeface="+mn-cs"/>
              </a:rPr>
              <a:t>，跟全局的</a:t>
            </a:r>
            <a:r>
              <a:rPr lang="en-US" altLang="zh-CN" sz="1200" b="0" i="0" u="none" strike="noStrike" kern="1200" dirty="0">
                <a:solidFill>
                  <a:schemeClr val="tx1"/>
                </a:solidFill>
                <a:effectLst/>
                <a:latin typeface="+mn-lt"/>
                <a:ea typeface="+mn-ea"/>
                <a:cs typeface="+mn-cs"/>
              </a:rPr>
              <a:t>Gateway</a:t>
            </a:r>
            <a:r>
              <a:rPr lang="zh-CN" altLang="en-US" sz="1200" b="0" i="0" u="none" strike="noStrike" kern="1200" dirty="0">
                <a:solidFill>
                  <a:schemeClr val="tx1"/>
                </a:solidFill>
                <a:effectLst/>
                <a:latin typeface="+mn-lt"/>
                <a:ea typeface="+mn-ea"/>
                <a:cs typeface="+mn-cs"/>
              </a:rPr>
              <a:t>通信。每个</a:t>
            </a:r>
            <a:r>
              <a:rPr lang="en-US" altLang="zh-CN" sz="1200" b="0" i="0" u="none" strike="noStrike" kern="1200" dirty="0">
                <a:solidFill>
                  <a:schemeClr val="tx1"/>
                </a:solidFill>
                <a:effectLst/>
                <a:latin typeface="+mn-lt"/>
                <a:ea typeface="+mn-ea"/>
                <a:cs typeface="+mn-cs"/>
              </a:rPr>
              <a:t>OpenFlow</a:t>
            </a:r>
            <a:r>
              <a:rPr lang="zh-CN" altLang="en-US" sz="1200" b="0" i="0" u="none" strike="noStrike" kern="1200" dirty="0">
                <a:solidFill>
                  <a:schemeClr val="tx1"/>
                </a:solidFill>
                <a:effectLst/>
                <a:latin typeface="+mn-lt"/>
                <a:ea typeface="+mn-ea"/>
                <a:cs typeface="+mn-cs"/>
              </a:rPr>
              <a:t>交换机的链路状态（包括带宽信息）会通过</a:t>
            </a:r>
            <a:r>
              <a:rPr lang="en-US" altLang="zh-CN" sz="1200" b="0" i="0" u="none" strike="noStrike" kern="1200" dirty="0">
                <a:solidFill>
                  <a:schemeClr val="tx1"/>
                </a:solidFill>
                <a:effectLst/>
                <a:latin typeface="+mn-lt"/>
                <a:ea typeface="+mn-ea"/>
                <a:cs typeface="+mn-cs"/>
              </a:rPr>
              <a:t>TE Agent</a:t>
            </a:r>
            <a:r>
              <a:rPr lang="zh-CN" altLang="en-US" sz="1200" b="0" i="0" u="none" strike="noStrike" kern="1200" dirty="0">
                <a:solidFill>
                  <a:schemeClr val="tx1"/>
                </a:solidFill>
                <a:effectLst/>
                <a:latin typeface="+mn-lt"/>
                <a:ea typeface="+mn-ea"/>
                <a:cs typeface="+mn-cs"/>
              </a:rPr>
              <a:t>送给全局的</a:t>
            </a:r>
            <a:r>
              <a:rPr lang="en-US" altLang="zh-CN" sz="1200" b="0" i="0" u="none" strike="noStrike" kern="1200" dirty="0">
                <a:solidFill>
                  <a:schemeClr val="tx1"/>
                </a:solidFill>
                <a:effectLst/>
                <a:latin typeface="+mn-lt"/>
                <a:ea typeface="+mn-ea"/>
                <a:cs typeface="+mn-cs"/>
              </a:rPr>
              <a:t>Gateway</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Gateway</a:t>
            </a:r>
            <a:r>
              <a:rPr lang="zh-CN" altLang="en-US" sz="1200" b="0" i="0" u="none" strike="noStrike" kern="1200" dirty="0">
                <a:solidFill>
                  <a:schemeClr val="tx1"/>
                </a:solidFill>
                <a:effectLst/>
                <a:latin typeface="+mn-lt"/>
                <a:ea typeface="+mn-ea"/>
                <a:cs typeface="+mn-cs"/>
              </a:rPr>
              <a:t>汇总后，送给</a:t>
            </a:r>
            <a:r>
              <a:rPr lang="en-US" altLang="zh-CN" sz="1200" b="0" i="0" u="none" strike="noStrike" kern="1200" dirty="0">
                <a:solidFill>
                  <a:schemeClr val="tx1"/>
                </a:solidFill>
                <a:effectLst/>
                <a:latin typeface="+mn-lt"/>
                <a:ea typeface="+mn-ea"/>
                <a:cs typeface="+mn-cs"/>
              </a:rPr>
              <a:t>TE Server</a:t>
            </a:r>
            <a:r>
              <a:rPr lang="zh-CN" altLang="en-US" sz="1200" b="0" i="0" u="none" strike="noStrike" kern="1200" dirty="0">
                <a:solidFill>
                  <a:schemeClr val="tx1"/>
                </a:solidFill>
                <a:effectLst/>
                <a:latin typeface="+mn-lt"/>
                <a:ea typeface="+mn-ea"/>
                <a:cs typeface="+mn-cs"/>
              </a:rPr>
              <a:t>进行路径计算。</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B8F3713-3217-4DAC-BC45-D90E8C01C969}" type="slidenum">
              <a:rPr lang="zh-CN" altLang="en-US" smtClean="0"/>
              <a:t>32</a:t>
            </a:fld>
            <a:endParaRPr lang="zh-CN" altLang="en-US"/>
          </a:p>
        </p:txBody>
      </p:sp>
    </p:spTree>
    <p:extLst>
      <p:ext uri="{BB962C8B-B14F-4D97-AF65-F5344CB8AC3E}">
        <p14:creationId xmlns:p14="http://schemas.microsoft.com/office/powerpoint/2010/main" val="3592747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对应顶上</a:t>
            </a:r>
            <a:r>
              <a:rPr lang="en-US" altLang="zh-CN" dirty="0"/>
              <a:t>global</a:t>
            </a:r>
            <a:r>
              <a:rPr lang="zh-CN" altLang="en-US" dirty="0"/>
              <a:t>那部分</a:t>
            </a:r>
            <a:endParaRPr lang="en-US" altLang="zh-CN" dirty="0"/>
          </a:p>
          <a:p>
            <a:endParaRPr lang="en-US" altLang="zh-CN" dirty="0"/>
          </a:p>
          <a:p>
            <a:r>
              <a:rPr lang="zh-CN" altLang="en-US" dirty="0"/>
              <a:t>最优路径比如负载最轻的路径</a:t>
            </a:r>
          </a:p>
        </p:txBody>
      </p:sp>
      <p:sp>
        <p:nvSpPr>
          <p:cNvPr id="4" name="灯片编号占位符 3"/>
          <p:cNvSpPr>
            <a:spLocks noGrp="1"/>
          </p:cNvSpPr>
          <p:nvPr>
            <p:ph type="sldNum" sz="quarter" idx="5"/>
          </p:nvPr>
        </p:nvSpPr>
        <p:spPr/>
        <p:txBody>
          <a:bodyPr/>
          <a:lstStyle/>
          <a:p>
            <a:fld id="{1B8F3713-3217-4DAC-BC45-D90E8C01C969}" type="slidenum">
              <a:rPr lang="zh-CN" altLang="en-US" smtClean="0"/>
              <a:t>33</a:t>
            </a:fld>
            <a:endParaRPr lang="zh-CN" altLang="en-US"/>
          </a:p>
        </p:txBody>
      </p:sp>
    </p:spTree>
    <p:extLst>
      <p:ext uri="{BB962C8B-B14F-4D97-AF65-F5344CB8AC3E}">
        <p14:creationId xmlns:p14="http://schemas.microsoft.com/office/powerpoint/2010/main" val="1335630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左图是</a:t>
            </a:r>
            <a:r>
              <a:rPr lang="en-US" altLang="zh-CN" dirty="0"/>
              <a:t>traffic</a:t>
            </a:r>
            <a:r>
              <a:rPr lang="zh-CN" altLang="en-US" dirty="0"/>
              <a:t>变化，用了</a:t>
            </a:r>
            <a:r>
              <a:rPr lang="en-US" altLang="zh-CN" dirty="0"/>
              <a:t>SDN</a:t>
            </a:r>
            <a:r>
              <a:rPr lang="zh-CN" altLang="en-US" dirty="0"/>
              <a:t>后明显增大</a:t>
            </a:r>
            <a:endParaRPr lang="en-US" altLang="zh-CN" dirty="0"/>
          </a:p>
          <a:p>
            <a:endParaRPr lang="en-US" altLang="zh-CN" dirty="0"/>
          </a:p>
          <a:p>
            <a:r>
              <a:rPr lang="zh-CN" altLang="en-US" dirty="0"/>
              <a:t>右上是</a:t>
            </a:r>
            <a:r>
              <a:rPr lang="zh-CN" altLang="en-US" sz="1200" b="0" i="0" kern="1200" dirty="0">
                <a:solidFill>
                  <a:schemeClr val="tx1"/>
                </a:solidFill>
                <a:effectLst/>
                <a:latin typeface="+mn-lt"/>
                <a:ea typeface="+mn-ea"/>
                <a:cs typeface="+mn-cs"/>
              </a:rPr>
              <a:t>表示使用了集中式流量工程之后的网络链路利用率在一天中的变化，可以看到链路利用率从原来的</a:t>
            </a:r>
            <a:r>
              <a:rPr lang="en-US" altLang="zh-CN" sz="1200" b="0" i="0" kern="1200" dirty="0">
                <a:solidFill>
                  <a:schemeClr val="tx1"/>
                </a:solidFill>
                <a:effectLst/>
                <a:latin typeface="+mn-lt"/>
                <a:ea typeface="+mn-ea"/>
                <a:cs typeface="+mn-cs"/>
              </a:rPr>
              <a:t>30%~40%</a:t>
            </a:r>
            <a:r>
              <a:rPr lang="zh-CN" altLang="en-US" sz="1200" b="0" i="0" kern="1200" dirty="0">
                <a:solidFill>
                  <a:schemeClr val="tx1"/>
                </a:solidFill>
                <a:effectLst/>
                <a:latin typeface="+mn-lt"/>
                <a:ea typeface="+mn-ea"/>
                <a:cs typeface="+mn-cs"/>
              </a:rPr>
              <a:t>提高到接近</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，这无疑大大降低了设备上的成本！</a:t>
            </a:r>
          </a:p>
          <a:p>
            <a:br>
              <a:rPr lang="zh-CN" altLang="en-US" dirty="0"/>
            </a:br>
            <a:r>
              <a:rPr lang="zh-CN" altLang="en-US" sz="1200" b="0" i="0" kern="1200" dirty="0">
                <a:solidFill>
                  <a:schemeClr val="tx1"/>
                </a:solidFill>
                <a:effectLst/>
                <a:latin typeface="+mn-lt"/>
                <a:ea typeface="+mn-ea"/>
                <a:cs typeface="+mn-cs"/>
              </a:rPr>
              <a:t>右下图红色线代表高优先级的数据包与低优先级的比率，蓝线代表高优先级的丢包率，绿色标记了低优先级的丢包率，可以看出高优先级的数据包几乎保持着</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小时的零丢包率，这样就可以满足那些对延迟要求较高的应用。</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B8F3713-3217-4DAC-BC45-D90E8C01C969}" type="slidenum">
              <a:rPr lang="zh-CN" altLang="en-US" smtClean="0"/>
              <a:t>34</a:t>
            </a:fld>
            <a:endParaRPr lang="zh-CN" altLang="en-US"/>
          </a:p>
        </p:txBody>
      </p:sp>
    </p:spTree>
    <p:extLst>
      <p:ext uri="{BB962C8B-B14F-4D97-AF65-F5344CB8AC3E}">
        <p14:creationId xmlns:p14="http://schemas.microsoft.com/office/powerpoint/2010/main" val="381337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84675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44155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SDN</a:t>
            </a:r>
            <a:r>
              <a:rPr lang="zh-CN" altLang="en-US" dirty="0"/>
              <a:t>的核心思想</a:t>
            </a:r>
            <a:endParaRPr lang="en-US" altLang="zh-CN" dirty="0"/>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、控制层面是针对路由协议而言，路由器通过协议学习路由形成路由表即是控制层面。</a:t>
            </a:r>
            <a:br>
              <a:rPr lang="zh-CN" altLang="en-US" dirty="0"/>
            </a:br>
            <a:br>
              <a:rPr lang="zh-CN" altLang="en-US" dirty="0"/>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、数据层面是针对发送数据而言，控制层面构建路由表，为数据层面发送数据的提供服务，即没有控制层面形成路由表，数据层面无任何意义</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40364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67655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每一个设备都进行独立计算，相当于每个设备都是一个独立的大脑与转发硬件</a:t>
            </a:r>
            <a:endParaRPr lang="en-US" altLang="zh-CN" dirty="0"/>
          </a:p>
          <a:p>
            <a:endParaRPr lang="en-US" altLang="zh-CN" dirty="0"/>
          </a:p>
          <a:p>
            <a:r>
              <a:rPr lang="zh-CN" altLang="en-US" dirty="0"/>
              <a:t>而在</a:t>
            </a:r>
            <a:r>
              <a:rPr lang="en-US" altLang="zh-CN" dirty="0"/>
              <a:t>SDN</a:t>
            </a:r>
            <a:r>
              <a:rPr lang="zh-CN" altLang="en-US" dirty="0"/>
              <a:t>中，只有控制层是大脑，数据层不具备大脑，只负责机械的运输操作，即转发</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837872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1325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8F3713-3217-4DAC-BC45-D90E8C01C96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7240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54B8E-2D26-4707-9CFE-2A311E1A51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3" r="25032"/>
          <a:stretch/>
        </p:blipFill>
        <p:spPr>
          <a:xfrm>
            <a:off x="0" y="0"/>
            <a:ext cx="9144000" cy="6858000"/>
          </a:xfrm>
          <a:prstGeom prst="rect">
            <a:avLst/>
          </a:prstGeom>
        </p:spPr>
      </p:pic>
      <p:sp>
        <p:nvSpPr>
          <p:cNvPr id="9801" name="副标题 2"/>
          <p:cNvSpPr>
            <a:spLocks noGrp="1"/>
          </p:cNvSpPr>
          <p:nvPr userDrawn="1">
            <p:ph type="subTitle" idx="1"/>
          </p:nvPr>
        </p:nvSpPr>
        <p:spPr>
          <a:xfrm>
            <a:off x="3944765" y="2514692"/>
            <a:ext cx="4340570" cy="558799"/>
          </a:xfrm>
        </p:spPr>
        <p:txBody>
          <a:bodyPr anchor="ctr">
            <a:normAutofit/>
          </a:bodyPr>
          <a:lstStyle>
            <a:lvl1pPr marL="0" indent="0" algn="r">
              <a:buNone/>
              <a:defRPr sz="1500">
                <a:solidFill>
                  <a:schemeClr val="tx1"/>
                </a:solidFill>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endParaRPr lang="zh-CN" altLang="en-US" dirty="0"/>
          </a:p>
        </p:txBody>
      </p:sp>
      <p:sp>
        <p:nvSpPr>
          <p:cNvPr id="9802" name="标题 1"/>
          <p:cNvSpPr>
            <a:spLocks noGrp="1"/>
          </p:cNvSpPr>
          <p:nvPr userDrawn="1">
            <p:ph type="ctrTitle"/>
          </p:nvPr>
        </p:nvSpPr>
        <p:spPr>
          <a:xfrm>
            <a:off x="3944765" y="1758951"/>
            <a:ext cx="4340570" cy="698591"/>
          </a:xfrm>
        </p:spPr>
        <p:txBody>
          <a:bodyPr anchor="ctr">
            <a:normAutofit/>
          </a:bodyPr>
          <a:lstStyle>
            <a:lvl1pPr algn="r">
              <a:defRPr sz="30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6099998" y="3647232"/>
            <a:ext cx="2185337" cy="248371"/>
          </a:xfrm>
        </p:spPr>
        <p:txBody>
          <a:bodyPr anchor="ctr">
            <a:noAutofit/>
          </a:bodyPr>
          <a:lstStyle>
            <a:lvl1pPr marL="0" indent="0" algn="r">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6099998" y="3955784"/>
            <a:ext cx="2185337" cy="248371"/>
          </a:xfrm>
        </p:spPr>
        <p:txBody>
          <a:bodyPr anchor="ctr">
            <a:noAutofit/>
          </a:bodyPr>
          <a:lstStyle>
            <a:lvl1pPr marL="0" indent="0" algn="r">
              <a:buNone/>
              <a:defRPr sz="1125" b="0">
                <a:solidFill>
                  <a:schemeClr val="tx1"/>
                </a:solidFill>
              </a:defRPr>
            </a:lvl1pPr>
            <a:lvl2pPr marL="342883" indent="0">
              <a:buNone/>
              <a:defRPr/>
            </a:lvl2pPr>
            <a:lvl3pPr marL="685765" indent="0">
              <a:buNone/>
              <a:defRPr/>
            </a:lvl3pPr>
            <a:lvl4pPr marL="1028648" indent="0">
              <a:buNone/>
              <a:defRPr/>
            </a:lvl4pPr>
            <a:lvl5pPr marL="1371532" indent="0">
              <a:buNone/>
              <a:defRPr/>
            </a:lvl5pPr>
          </a:lstStyle>
          <a:p>
            <a:pPr lvl="0"/>
            <a:r>
              <a:rPr lang="zh-CN" altLang="en-US" dirty="0"/>
              <a:t>日期</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923AAE-3CE4-44E4-B83E-2AB904D4711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20" name="标题 1"/>
          <p:cNvSpPr>
            <a:spLocks noGrp="1"/>
          </p:cNvSpPr>
          <p:nvPr>
            <p:ph type="title" hasCustomPrompt="1"/>
          </p:nvPr>
        </p:nvSpPr>
        <p:spPr>
          <a:xfrm>
            <a:off x="4177640" y="2494642"/>
            <a:ext cx="3401291" cy="656792"/>
          </a:xfrm>
        </p:spPr>
        <p:txBody>
          <a:bodyPr anchor="ctr">
            <a:normAutofit/>
          </a:bodyPr>
          <a:lstStyle>
            <a:lvl1pPr algn="l">
              <a:defRPr sz="1800" b="1">
                <a:solidFill>
                  <a:srgbClr val="36A9AC"/>
                </a:solidFill>
              </a:defRPr>
            </a:lvl1pPr>
          </a:lstStyle>
          <a:p>
            <a:r>
              <a:rPr lang="zh-CN" altLang="en-US" dirty="0"/>
              <a:t>单击此处添加幻灯片章节标题</a:t>
            </a:r>
          </a:p>
        </p:txBody>
      </p:sp>
      <p:sp>
        <p:nvSpPr>
          <p:cNvPr id="21" name="文本占位符 2"/>
          <p:cNvSpPr>
            <a:spLocks noGrp="1"/>
          </p:cNvSpPr>
          <p:nvPr>
            <p:ph type="body" idx="1"/>
          </p:nvPr>
        </p:nvSpPr>
        <p:spPr>
          <a:xfrm>
            <a:off x="4173310" y="3430588"/>
            <a:ext cx="3409950" cy="1015623"/>
          </a:xfrm>
        </p:spPr>
        <p:txBody>
          <a:bodyPr anchor="t">
            <a:normAutofit/>
          </a:bodyPr>
          <a:lstStyle>
            <a:lvl1pPr marL="0" indent="0" algn="l">
              <a:buNone/>
              <a:defRPr sz="825">
                <a:solidFill>
                  <a:schemeClr val="tx1"/>
                </a:solidFill>
              </a:defRPr>
            </a:lvl1pPr>
            <a:lvl2pPr marL="342884"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DECD67-EF7B-4225-9DCD-E9A1FB000059}"/>
              </a:ext>
            </a:extLst>
          </p:cNvPr>
          <p:cNvSpPr>
            <a:spLocks noGrp="1"/>
          </p:cNvSpPr>
          <p:nvPr>
            <p:ph type="dt" sz="half" idx="10"/>
          </p:nvPr>
        </p:nvSpPr>
        <p:spPr/>
        <p:txBody>
          <a:bodyPr/>
          <a:lstStyle/>
          <a:p>
            <a:fld id="{6489D9C7-5DC6-4263-87FF-7C99F6FB63C3}" type="datetime1">
              <a:rPr lang="zh-CN" altLang="en-US" smtClean="0"/>
              <a:pPr/>
              <a:t>2018/10/25</a:t>
            </a:fld>
            <a:endParaRPr lang="zh-CN" altLang="en-US"/>
          </a:p>
        </p:txBody>
      </p:sp>
      <p:sp>
        <p:nvSpPr>
          <p:cNvPr id="5" name="页脚占位符 4">
            <a:extLst>
              <a:ext uri="{FF2B5EF4-FFF2-40B4-BE49-F238E27FC236}">
                <a16:creationId xmlns:a16="http://schemas.microsoft.com/office/drawing/2014/main" id="{41BE31C9-EEB9-478B-9042-EAA8EC2684D5}"/>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C5CE021F-56B6-40B0-88C1-2D7CFC553E2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D1DCB61B-CE4E-4C03-864A-E1264631422C}"/>
              </a:ext>
            </a:extLst>
          </p:cNvPr>
          <p:cNvSpPr>
            <a:spLocks noGrp="1"/>
          </p:cNvSpPr>
          <p:nvPr>
            <p:ph type="dt" sz="half" idx="10"/>
          </p:nvPr>
        </p:nvSpPr>
        <p:spPr/>
        <p:txBody>
          <a:bodyPr/>
          <a:lstStyle/>
          <a:p>
            <a:fld id="{6489D9C7-5DC6-4263-87FF-7C99F6FB63C3}" type="datetime1">
              <a:rPr lang="zh-CN" altLang="en-US" smtClean="0"/>
              <a:pPr/>
              <a:t>2018/10/25</a:t>
            </a:fld>
            <a:endParaRPr lang="zh-CN" altLang="en-US"/>
          </a:p>
        </p:txBody>
      </p:sp>
      <p:sp>
        <p:nvSpPr>
          <p:cNvPr id="4" name="页脚占位符 3">
            <a:extLst>
              <a:ext uri="{FF2B5EF4-FFF2-40B4-BE49-F238E27FC236}">
                <a16:creationId xmlns:a16="http://schemas.microsoft.com/office/drawing/2014/main" id="{C41E76E0-E044-4D9B-A778-A15CBAFBDA9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A1C5EF2-45A2-4D1B-9050-807C7A6E625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FB9477CB-6DA5-4D44-8994-017C0F5A58C9}"/>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702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B31068-697F-4AB1-8774-A02301D2857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3" name="标题 1"/>
          <p:cNvSpPr>
            <a:spLocks noGrp="1"/>
          </p:cNvSpPr>
          <p:nvPr>
            <p:ph type="ctrTitle" hasCustomPrompt="1"/>
          </p:nvPr>
        </p:nvSpPr>
        <p:spPr>
          <a:xfrm>
            <a:off x="1211366" y="2147999"/>
            <a:ext cx="2988902" cy="865136"/>
          </a:xfrm>
        </p:spPr>
        <p:txBody>
          <a:bodyPr anchor="ctr">
            <a:normAutofit/>
          </a:bodyPr>
          <a:lstStyle>
            <a:lvl1pPr marL="0" indent="0" algn="l">
              <a:buFont typeface="Arial" panose="020B0604020202020204" pitchFamily="34" charset="0"/>
              <a:buNone/>
              <a:defRPr sz="24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1211366" y="3367391"/>
            <a:ext cx="2988902" cy="310871"/>
          </a:xfrm>
        </p:spPr>
        <p:txBody>
          <a:bodyPr vert="horz" lIns="91440" tIns="45720" rIns="91440" bIns="45720" rtlCol="0">
            <a:normAutofit/>
          </a:bodyPr>
          <a:lstStyle>
            <a:lvl1pPr marL="0" indent="0" algn="l">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1211366" y="3683025"/>
            <a:ext cx="2988902" cy="310871"/>
          </a:xfrm>
        </p:spPr>
        <p:txBody>
          <a:bodyPr vert="horz" lIns="91440" tIns="45720" rIns="91440" bIns="45720" rtlCol="0">
            <a:normAutofit/>
          </a:bodyPr>
          <a:lstStyle>
            <a:lvl1pPr marL="0" indent="0" algn="l">
              <a:buNone/>
              <a:defRPr lang="zh-CN" altLang="en-US" sz="1200"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42" marR="0" lvl="0" indent="-171442"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89D9C7-5DC6-4263-87FF-7C99F6FB63C3}" type="datetime1">
              <a:rPr lang="zh-CN" altLang="en-US" smtClean="0"/>
              <a:pPr/>
              <a:t>2018/10/25</a:t>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20516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tint val="75000"/>
                  </a:schemeClr>
                </a:solidFill>
              </a:defRPr>
            </a:lvl1pPr>
          </a:lstStyle>
          <a:p>
            <a:fld id="{6489D9C7-5DC6-4263-87FF-7C99F6FB63C3}" type="datetime1">
              <a:rPr lang="zh-CN" altLang="en-US" smtClean="0"/>
              <a:pPr/>
              <a:t>2018/10/25</a:t>
            </a:fld>
            <a:endParaRPr lang="zh-CN" altLang="en-US"/>
          </a:p>
        </p:txBody>
      </p:sp>
      <p:sp>
        <p:nvSpPr>
          <p:cNvPr id="5" name="页脚占位符 4"/>
          <p:cNvSpPr>
            <a:spLocks noGrp="1"/>
          </p:cNvSpPr>
          <p:nvPr>
            <p:ph type="ftr" sz="quarter" idx="3"/>
          </p:nvPr>
        </p:nvSpPr>
        <p:spPr>
          <a:xfrm>
            <a:off x="502443" y="6240464"/>
            <a:ext cx="3105151" cy="206381"/>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altLang="zh-CN" dirty="0"/>
              <a:t>www.islide.cc </a:t>
            </a:r>
            <a:endParaRPr lang="zh-CN" altLang="en-US" dirty="0"/>
          </a:p>
        </p:txBody>
      </p:sp>
      <p:sp>
        <p:nvSpPr>
          <p:cNvPr id="6"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3" r:id="rId5"/>
    <p:sldLayoutId id="2147483661" r:id="rId6"/>
    <p:sldLayoutId id="2147483665" r:id="rId7"/>
  </p:sldLayoutIdLst>
  <p:hf hdr="0" dt="0"/>
  <p:txStyles>
    <p:titleStyle>
      <a:lvl1pPr algn="l" defTabSz="685766"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17" userDrawn="1">
          <p15:clr>
            <a:srgbClr val="F26B43"/>
          </p15:clr>
        </p15:guide>
        <p15:guide id="2" pos="5443"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www.opennetworking.org/standards/intro-to-openflo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tmp"/></Relationships>
</file>

<file path=ppt/slides/_rels/slide3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2401715" y="3309805"/>
            <a:ext cx="4340570" cy="419099"/>
          </a:xfrm>
        </p:spPr>
        <p:txBody>
          <a:bodyPr>
            <a:normAutofit/>
          </a:bodyPr>
          <a:lstStyle/>
          <a:p>
            <a:pPr algn="ctr">
              <a:lnSpc>
                <a:spcPct val="120000"/>
              </a:lnSpc>
              <a:spcBef>
                <a:spcPts val="0"/>
              </a:spcBef>
            </a:pPr>
            <a:r>
              <a:rPr lang="en-US" altLang="zh-CN" dirty="0">
                <a:solidFill>
                  <a:schemeClr val="accent1"/>
                </a:solidFill>
                <a:cs typeface="+mn-ea"/>
                <a:sym typeface="+mn-lt"/>
              </a:rPr>
              <a:t>SDN</a:t>
            </a:r>
            <a:r>
              <a:rPr lang="zh-CN" altLang="en-US" dirty="0">
                <a:solidFill>
                  <a:schemeClr val="accent1"/>
                </a:solidFill>
                <a:cs typeface="+mn-ea"/>
                <a:sym typeface="+mn-lt"/>
              </a:rPr>
              <a:t>旋风之旅</a:t>
            </a:r>
            <a:endParaRPr lang="en-US" altLang="zh-CN" dirty="0">
              <a:solidFill>
                <a:schemeClr val="accent1"/>
              </a:solidFill>
              <a:cs typeface="+mn-ea"/>
              <a:sym typeface="+mn-lt"/>
            </a:endParaRPr>
          </a:p>
        </p:txBody>
      </p:sp>
      <p:sp>
        <p:nvSpPr>
          <p:cNvPr id="4" name="标题 3"/>
          <p:cNvSpPr>
            <a:spLocks noGrp="1"/>
          </p:cNvSpPr>
          <p:nvPr>
            <p:ph type="ctrTitle"/>
          </p:nvPr>
        </p:nvSpPr>
        <p:spPr>
          <a:xfrm>
            <a:off x="1347682" y="2833107"/>
            <a:ext cx="6448637" cy="542302"/>
          </a:xfrm>
        </p:spPr>
        <p:txBody>
          <a:bodyPr>
            <a:normAutofit/>
          </a:bodyPr>
          <a:lstStyle/>
          <a:p>
            <a:pPr lvl="0" algn="ctr" defTabSz="914400">
              <a:lnSpc>
                <a:spcPct val="120000"/>
              </a:lnSpc>
              <a:defRPr/>
            </a:pPr>
            <a:r>
              <a:rPr lang="en-US" altLang="zh-CN" sz="2400" dirty="0">
                <a:solidFill>
                  <a:srgbClr val="000000"/>
                </a:solidFill>
                <a:latin typeface="+mn-lt"/>
                <a:ea typeface="+mn-ea"/>
                <a:cs typeface="+mn-ea"/>
                <a:sym typeface="+mn-lt"/>
              </a:rPr>
              <a:t>A Whirlwind of SDN</a:t>
            </a:r>
            <a:endParaRPr lang="zh-CN" altLang="en-US" sz="2400" dirty="0">
              <a:solidFill>
                <a:srgbClr val="000000"/>
              </a:solidFill>
              <a:latin typeface="+mn-lt"/>
              <a:ea typeface="+mn-ea"/>
              <a:cs typeface="+mn-ea"/>
              <a:sym typeface="+mn-lt"/>
            </a:endParaRPr>
          </a:p>
        </p:txBody>
      </p:sp>
      <p:sp>
        <p:nvSpPr>
          <p:cNvPr id="6" name="文本占位符 5"/>
          <p:cNvSpPr>
            <a:spLocks noGrp="1"/>
          </p:cNvSpPr>
          <p:nvPr>
            <p:ph type="body" sz="quarter" idx="10"/>
          </p:nvPr>
        </p:nvSpPr>
        <p:spPr>
          <a:xfrm>
            <a:off x="3479332" y="3881047"/>
            <a:ext cx="2365208" cy="186278"/>
          </a:xfrm>
        </p:spPr>
        <p:txBody>
          <a:bodyPr/>
          <a:lstStyle/>
          <a:p>
            <a:pPr lvl="0" algn="l" defTabSz="914400">
              <a:lnSpc>
                <a:spcPct val="120000"/>
              </a:lnSpc>
              <a:spcBef>
                <a:spcPts val="0"/>
              </a:spcBef>
              <a:defRPr/>
            </a:pPr>
            <a:r>
              <a:rPr lang="zh-CN" altLang="en-US" sz="1200" dirty="0">
                <a:solidFill>
                  <a:srgbClr val="000000">
                    <a:lumMod val="75000"/>
                    <a:lumOff val="25000"/>
                  </a:srgbClr>
                </a:solidFill>
                <a:cs typeface="+mn-ea"/>
                <a:sym typeface="+mn-lt"/>
              </a:rPr>
              <a:t>制作人： 钟钰琛 翟雨晨 刘毅韬</a:t>
            </a:r>
          </a:p>
        </p:txBody>
      </p:sp>
      <p:sp>
        <p:nvSpPr>
          <p:cNvPr id="7" name="文本占位符 6"/>
          <p:cNvSpPr>
            <a:spLocks noGrp="1"/>
          </p:cNvSpPr>
          <p:nvPr>
            <p:ph type="body" sz="quarter" idx="11"/>
          </p:nvPr>
        </p:nvSpPr>
        <p:spPr>
          <a:xfrm>
            <a:off x="3479332" y="4112461"/>
            <a:ext cx="2185337" cy="186278"/>
          </a:xfrm>
        </p:spPr>
        <p:txBody>
          <a:bodyPr/>
          <a:lstStyle/>
          <a:p>
            <a:pPr algn="ctr">
              <a:lnSpc>
                <a:spcPct val="120000"/>
              </a:lnSpc>
              <a:spcBef>
                <a:spcPts val="0"/>
              </a:spcBef>
            </a:pPr>
            <a:r>
              <a:rPr lang="en-US" altLang="zh-CN" sz="1200" dirty="0">
                <a:solidFill>
                  <a:schemeClr val="tx2">
                    <a:lumMod val="50000"/>
                  </a:schemeClr>
                </a:solidFill>
                <a:cs typeface="+mn-ea"/>
                <a:sym typeface="+mn-lt"/>
              </a:rPr>
              <a:t>2018.10.25</a:t>
            </a:r>
            <a:endParaRPr lang="en-US" altLang="en-US" sz="1200" dirty="0">
              <a:solidFill>
                <a:schemeClr val="tx2">
                  <a:lumMod val="50000"/>
                </a:schemeClr>
              </a:solidFill>
              <a:cs typeface="+mn-ea"/>
              <a:sym typeface="+mn-lt"/>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j-ea"/>
                <a:cs typeface="+mn-ea"/>
                <a:sym typeface="+mn-lt"/>
              </a:rPr>
              <a:t>传统网络与</a:t>
            </a:r>
            <a:r>
              <a:rPr lang="en-US" altLang="zh-CN" dirty="0">
                <a:latin typeface="+mj-ea"/>
                <a:cs typeface="+mn-ea"/>
                <a:sym typeface="+mn-lt"/>
              </a:rPr>
              <a:t>SDN</a:t>
            </a:r>
            <a:r>
              <a:rPr lang="zh-CN" altLang="en-US" dirty="0">
                <a:latin typeface="+mj-ea"/>
                <a:cs typeface="+mn-ea"/>
                <a:sym typeface="+mn-lt"/>
              </a:rPr>
              <a:t>网络 </a:t>
            </a:r>
            <a:r>
              <a:rPr lang="en-US" altLang="zh-CN" dirty="0">
                <a:latin typeface="+mj-ea"/>
                <a:cs typeface="+mn-ea"/>
                <a:sym typeface="+mn-lt"/>
              </a:rPr>
              <a:t>Ⅱ</a:t>
            </a:r>
            <a:endParaRPr lang="zh-CN" altLang="en-US" b="1" dirty="0">
              <a:latin typeface="+mj-ea"/>
              <a:cs typeface="+mn-ea"/>
              <a:sym typeface="+mn-lt"/>
            </a:endParaRPr>
          </a:p>
        </p:txBody>
      </p:sp>
      <p:sp>
        <p:nvSpPr>
          <p:cNvPr id="3" name="内容占位符 2"/>
          <p:cNvSpPr>
            <a:spLocks noGrp="1"/>
          </p:cNvSpPr>
          <p:nvPr>
            <p:ph idx="1"/>
          </p:nvPr>
        </p:nvSpPr>
        <p:spPr>
          <a:xfrm>
            <a:off x="508000" y="2191627"/>
            <a:ext cx="3159199" cy="2881146"/>
          </a:xfrm>
        </p:spPr>
        <p:txBody>
          <a:bodyPr>
            <a:normAutofit/>
          </a:bodyPr>
          <a:lstStyle/>
          <a:p>
            <a:pPr>
              <a:lnSpc>
                <a:spcPct val="120000"/>
              </a:lnSpc>
              <a:spcBef>
                <a:spcPts val="0"/>
              </a:spcBef>
            </a:pPr>
            <a:r>
              <a:rPr lang="zh-CN" altLang="zh-CN" sz="2400" dirty="0">
                <a:cs typeface="+mn-ea"/>
                <a:sym typeface="+mn-lt"/>
              </a:rPr>
              <a:t>在传统的网络（分布式网络架构）的</a:t>
            </a:r>
            <a:r>
              <a:rPr lang="zh-CN" altLang="zh-CN" sz="2400" b="1" dirty="0">
                <a:cs typeface="+mn-ea"/>
                <a:sym typeface="+mn-lt"/>
              </a:rPr>
              <a:t>控制层和数据层物理上是相连的。</a:t>
            </a:r>
            <a:endParaRPr lang="en-US" altLang="zh-CN" sz="2400" b="1" dirty="0">
              <a:cs typeface="+mn-ea"/>
              <a:sym typeface="+mn-lt"/>
            </a:endParaRPr>
          </a:p>
          <a:p>
            <a:pPr>
              <a:lnSpc>
                <a:spcPct val="120000"/>
              </a:lnSpc>
              <a:spcBef>
                <a:spcPts val="0"/>
              </a:spcBef>
            </a:pPr>
            <a:endParaRPr lang="zh-CN" altLang="zh-CN" sz="1800" dirty="0">
              <a:cs typeface="+mn-ea"/>
              <a:sym typeface="+mn-lt"/>
            </a:endParaRPr>
          </a:p>
        </p:txBody>
      </p:sp>
      <p:sp>
        <p:nvSpPr>
          <p:cNvPr id="4" name="内容占位符 2"/>
          <p:cNvSpPr txBox="1">
            <a:spLocks/>
          </p:cNvSpPr>
          <p:nvPr/>
        </p:nvSpPr>
        <p:spPr>
          <a:xfrm>
            <a:off x="4904261" y="2350875"/>
            <a:ext cx="3731739" cy="256265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0"/>
              </a:spcBef>
              <a:buClrTx/>
              <a:buSzTx/>
              <a:buFont typeface="Arial" panose="020B0604020202020204" pitchFamily="34" charset="0"/>
              <a:buChar char="•"/>
              <a:tabLst/>
              <a:defRPr/>
            </a:pPr>
            <a:r>
              <a:rPr kumimoji="0" lang="zh-CN" altLang="zh-CN" sz="2400" b="0" i="0" u="none" strike="noStrike" kern="1200" cap="none" spc="0" normalizeH="0" baseline="0" noProof="0" dirty="0">
                <a:ln>
                  <a:noFill/>
                </a:ln>
                <a:solidFill>
                  <a:prstClr val="black"/>
                </a:solidFill>
                <a:effectLst/>
                <a:uLnTx/>
                <a:uFillTx/>
                <a:cs typeface="+mn-ea"/>
                <a:sym typeface="+mn-lt"/>
              </a:rPr>
              <a:t>而在</a:t>
            </a:r>
            <a:r>
              <a:rPr kumimoji="0" lang="en-US" altLang="zh-CN" sz="2400" b="0" i="0" u="none" strike="noStrike" kern="1200" cap="none" spc="0" normalizeH="0" baseline="0" noProof="0" dirty="0">
                <a:ln>
                  <a:noFill/>
                </a:ln>
                <a:solidFill>
                  <a:prstClr val="black"/>
                </a:solidFill>
                <a:effectLst/>
                <a:uLnTx/>
                <a:uFillTx/>
                <a:cs typeface="+mn-ea"/>
                <a:sym typeface="+mn-lt"/>
              </a:rPr>
              <a:t>SDN</a:t>
            </a:r>
            <a:r>
              <a:rPr kumimoji="0" lang="zh-CN" altLang="zh-CN" sz="2400" b="0" i="0" u="none" strike="noStrike" kern="1200" cap="none" spc="0" normalizeH="0" baseline="0" noProof="0" dirty="0">
                <a:ln>
                  <a:noFill/>
                </a:ln>
                <a:solidFill>
                  <a:prstClr val="black"/>
                </a:solidFill>
                <a:effectLst/>
                <a:uLnTx/>
                <a:uFillTx/>
                <a:cs typeface="+mn-ea"/>
                <a:sym typeface="+mn-lt"/>
              </a:rPr>
              <a:t>上，将</a:t>
            </a:r>
            <a:r>
              <a:rPr kumimoji="0" lang="zh-CN" altLang="zh-CN" sz="2400" b="1" i="0" u="none" strike="noStrike" kern="1200" cap="none" spc="0" normalizeH="0" baseline="0" noProof="0" dirty="0">
                <a:ln>
                  <a:noFill/>
                </a:ln>
                <a:solidFill>
                  <a:prstClr val="black"/>
                </a:solidFill>
                <a:effectLst/>
                <a:uLnTx/>
                <a:uFillTx/>
                <a:cs typeface="+mn-ea"/>
                <a:sym typeface="+mn-lt"/>
              </a:rPr>
              <a:t>控制层与数据层分离</a:t>
            </a:r>
            <a:r>
              <a:rPr kumimoji="0" lang="zh-CN" altLang="zh-CN" sz="2400" b="0" i="0" u="none" strike="noStrike" kern="1200" cap="none" spc="0" normalizeH="0" baseline="0" noProof="0" dirty="0">
                <a:ln>
                  <a:noFill/>
                </a:ln>
                <a:solidFill>
                  <a:prstClr val="black"/>
                </a:solidFill>
                <a:effectLst/>
                <a:uLnTx/>
                <a:uFillTx/>
                <a:cs typeface="+mn-ea"/>
                <a:sym typeface="+mn-lt"/>
              </a:rPr>
              <a:t>，主张通过集中式的控制器平台实现网络的控制。</a:t>
            </a:r>
            <a:endParaRPr kumimoji="0" lang="en-US" altLang="zh-CN" sz="2400" b="0" i="0" u="none"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90543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b="1" dirty="0">
                <a:latin typeface="+mn-lt"/>
                <a:ea typeface="+mn-ea"/>
                <a:cs typeface="+mn-ea"/>
                <a:sym typeface="+mn-lt"/>
              </a:rPr>
              <a:t>传统网络与</a:t>
            </a:r>
            <a:r>
              <a:rPr lang="en-US" altLang="zh-CN" b="1" dirty="0">
                <a:latin typeface="+mn-lt"/>
                <a:ea typeface="+mn-ea"/>
                <a:cs typeface="+mn-ea"/>
                <a:sym typeface="+mn-lt"/>
              </a:rPr>
              <a:t>SDN</a:t>
            </a:r>
            <a:r>
              <a:rPr lang="zh-CN" altLang="en-US" dirty="0">
                <a:latin typeface="+mn-lt"/>
                <a:ea typeface="+mn-ea"/>
                <a:cs typeface="+mn-ea"/>
                <a:sym typeface="+mn-lt"/>
              </a:rPr>
              <a:t>网络 </a:t>
            </a:r>
            <a:r>
              <a:rPr lang="en-US" altLang="zh-CN" dirty="0">
                <a:latin typeface="+mn-lt"/>
                <a:ea typeface="+mn-ea"/>
                <a:cs typeface="+mn-ea"/>
                <a:sym typeface="+mn-lt"/>
              </a:rPr>
              <a:t>Ⅲ</a:t>
            </a:r>
            <a:endParaRPr lang="zh-CN" altLang="en-US" dirty="0">
              <a:latin typeface="+mn-lt"/>
              <a:ea typeface="+mn-ea"/>
              <a:cs typeface="+mn-ea"/>
              <a:sym typeface="+mn-lt"/>
            </a:endParaRPr>
          </a:p>
        </p:txBody>
      </p:sp>
      <p:sp>
        <p:nvSpPr>
          <p:cNvPr id="3" name="内容占位符 2"/>
          <p:cNvSpPr>
            <a:spLocks noGrp="1"/>
          </p:cNvSpPr>
          <p:nvPr>
            <p:ph idx="1"/>
          </p:nvPr>
        </p:nvSpPr>
        <p:spPr>
          <a:xfrm>
            <a:off x="508000" y="1448904"/>
            <a:ext cx="3300620" cy="4366592"/>
          </a:xfrm>
        </p:spPr>
        <p:txBody>
          <a:bodyPr>
            <a:normAutofit fontScale="92500"/>
          </a:bodyPr>
          <a:lstStyle/>
          <a:p>
            <a:pPr>
              <a:lnSpc>
                <a:spcPct val="120000"/>
              </a:lnSpc>
              <a:spcBef>
                <a:spcPts val="0"/>
              </a:spcBef>
            </a:pPr>
            <a:r>
              <a:rPr lang="zh-CN" altLang="en-US" sz="2400" dirty="0">
                <a:cs typeface="+mn-ea"/>
                <a:sym typeface="+mn-lt"/>
              </a:rPr>
              <a:t>传统网络中</a:t>
            </a:r>
            <a:r>
              <a:rPr lang="zh-CN" altLang="zh-CN" sz="2400" dirty="0">
                <a:cs typeface="+mn-ea"/>
                <a:sym typeface="+mn-lt"/>
              </a:rPr>
              <a:t>设备和设备之间相互交流路由信息，然后根据这些信息建立拓扑信息库，按照一些选路的算法计算路径。</a:t>
            </a:r>
            <a:endParaRPr lang="en-US" altLang="zh-CN" sz="2400" dirty="0">
              <a:cs typeface="+mn-ea"/>
              <a:sym typeface="+mn-lt"/>
            </a:endParaRPr>
          </a:p>
          <a:p>
            <a:pPr>
              <a:lnSpc>
                <a:spcPct val="120000"/>
              </a:lnSpc>
              <a:spcBef>
                <a:spcPts val="0"/>
              </a:spcBef>
            </a:pPr>
            <a:r>
              <a:rPr lang="zh-CN" altLang="zh-CN" sz="2400" dirty="0">
                <a:cs typeface="+mn-ea"/>
                <a:sym typeface="+mn-lt"/>
              </a:rPr>
              <a:t>每一个设备（交换机或者路由器）都会进行独立的计算，相当于都具有一个</a:t>
            </a:r>
            <a:r>
              <a:rPr lang="zh-CN" altLang="zh-CN" sz="2400" b="1" dirty="0">
                <a:cs typeface="+mn-ea"/>
                <a:sym typeface="+mn-lt"/>
              </a:rPr>
              <a:t>独立的大脑与一个独立的转发硬件</a:t>
            </a:r>
            <a:r>
              <a:rPr lang="zh-CN" altLang="zh-CN" sz="2400" dirty="0">
                <a:cs typeface="+mn-ea"/>
                <a:sym typeface="+mn-lt"/>
              </a:rPr>
              <a:t>。</a:t>
            </a:r>
          </a:p>
          <a:p>
            <a:pPr marL="0" indent="0">
              <a:lnSpc>
                <a:spcPct val="120000"/>
              </a:lnSpc>
              <a:spcBef>
                <a:spcPts val="0"/>
              </a:spcBef>
              <a:buNone/>
            </a:pPr>
            <a:endParaRPr lang="zh-CN" altLang="en-US" dirty="0">
              <a:cs typeface="+mn-ea"/>
              <a:sym typeface="+mn-lt"/>
            </a:endParaRPr>
          </a:p>
        </p:txBody>
      </p:sp>
      <p:sp>
        <p:nvSpPr>
          <p:cNvPr id="4" name="内容占位符 2"/>
          <p:cNvSpPr txBox="1">
            <a:spLocks/>
          </p:cNvSpPr>
          <p:nvPr/>
        </p:nvSpPr>
        <p:spPr>
          <a:xfrm>
            <a:off x="5200548" y="1448903"/>
            <a:ext cx="3435452" cy="436659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0"/>
              </a:spcBef>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cs typeface="+mn-ea"/>
                <a:sym typeface="+mn-lt"/>
              </a:rPr>
              <a:t>SDN</a:t>
            </a:r>
            <a:r>
              <a:rPr kumimoji="0" lang="zh-CN" altLang="en-US" sz="2400" b="0" i="0" u="none" strike="noStrike" kern="1200" cap="none" spc="0" normalizeH="0" baseline="0" noProof="0" dirty="0">
                <a:ln>
                  <a:noFill/>
                </a:ln>
                <a:solidFill>
                  <a:prstClr val="black"/>
                </a:solidFill>
                <a:effectLst/>
                <a:uLnTx/>
                <a:uFillTx/>
                <a:cs typeface="+mn-ea"/>
                <a:sym typeface="+mn-lt"/>
              </a:rPr>
              <a:t>中</a:t>
            </a:r>
            <a:r>
              <a:rPr kumimoji="0" lang="zh-CN" altLang="zh-CN" sz="2400" b="0" i="0" u="none" strike="noStrike" kern="1200" cap="none" spc="0" normalizeH="0" baseline="0" noProof="0" dirty="0">
                <a:ln>
                  <a:noFill/>
                </a:ln>
                <a:solidFill>
                  <a:prstClr val="black"/>
                </a:solidFill>
                <a:effectLst/>
                <a:uLnTx/>
                <a:uFillTx/>
                <a:cs typeface="+mn-ea"/>
                <a:sym typeface="+mn-lt"/>
              </a:rPr>
              <a:t>控制层具有“</a:t>
            </a:r>
            <a:r>
              <a:rPr kumimoji="0" lang="zh-CN" altLang="zh-CN" sz="2400" b="1" i="0" u="none" strike="noStrike" kern="1200" cap="none" spc="0" normalizeH="0" baseline="0" noProof="0" dirty="0">
                <a:ln>
                  <a:noFill/>
                </a:ln>
                <a:solidFill>
                  <a:prstClr val="black"/>
                </a:solidFill>
                <a:effectLst/>
                <a:uLnTx/>
                <a:uFillTx/>
                <a:cs typeface="+mn-ea"/>
                <a:sym typeface="+mn-lt"/>
              </a:rPr>
              <a:t>大脑</a:t>
            </a:r>
            <a:r>
              <a:rPr kumimoji="0" lang="zh-CN" altLang="zh-CN" sz="2400" b="0" i="0" u="none" strike="noStrike" kern="1200" cap="none" spc="0" normalizeH="0" baseline="0" noProof="0" dirty="0">
                <a:ln>
                  <a:noFill/>
                </a:ln>
                <a:solidFill>
                  <a:prstClr val="black"/>
                </a:solidFill>
                <a:effectLst/>
                <a:uLnTx/>
                <a:uFillTx/>
                <a:cs typeface="+mn-ea"/>
                <a:sym typeface="+mn-lt"/>
              </a:rPr>
              <a:t>”，数据层的设备不具备大脑，只负责机械的运输操作，即</a:t>
            </a:r>
            <a:r>
              <a:rPr kumimoji="0" lang="zh-CN" altLang="zh-CN" sz="2400" b="1" i="0" u="none" strike="noStrike" kern="1200" cap="none" spc="0" normalizeH="0" baseline="0" noProof="0" dirty="0">
                <a:ln>
                  <a:noFill/>
                </a:ln>
                <a:solidFill>
                  <a:prstClr val="black"/>
                </a:solidFill>
                <a:effectLst/>
                <a:uLnTx/>
                <a:uFillTx/>
                <a:cs typeface="+mn-ea"/>
                <a:sym typeface="+mn-lt"/>
              </a:rPr>
              <a:t>仅</a:t>
            </a:r>
            <a:r>
              <a:rPr kumimoji="0" lang="zh-CN" altLang="zh-CN" sz="2400" b="0" i="0" u="none" strike="noStrike" kern="1200" cap="none" spc="0" normalizeH="0" baseline="0" noProof="0" dirty="0">
                <a:ln>
                  <a:noFill/>
                </a:ln>
                <a:solidFill>
                  <a:prstClr val="black"/>
                </a:solidFill>
                <a:effectLst/>
                <a:uLnTx/>
                <a:uFillTx/>
                <a:cs typeface="+mn-ea"/>
                <a:sym typeface="+mn-lt"/>
              </a:rPr>
              <a:t>具备转发功能。</a:t>
            </a:r>
            <a:endParaRPr kumimoji="0" lang="en-US" altLang="zh-CN" sz="2400" b="0" i="0" u="none" strike="noStrike" kern="1200" cap="none" spc="0" normalizeH="0" baseline="0" noProof="0" dirty="0">
              <a:ln>
                <a:noFill/>
              </a:ln>
              <a:solidFill>
                <a:prstClr val="black"/>
              </a:solidFill>
              <a:effectLst/>
              <a:uLnTx/>
              <a:uFillTx/>
              <a:cs typeface="+mn-ea"/>
              <a:sym typeface="+mn-lt"/>
            </a:endParaRPr>
          </a:p>
          <a:p>
            <a:pPr marL="228600" marR="0" lvl="0" indent="-228600" algn="l" defTabSz="914400" rtl="0" eaLnBrk="1" fontAlgn="auto" latinLnBrk="0" hangingPunct="1">
              <a:lnSpc>
                <a:spcPct val="120000"/>
              </a:lnSpc>
              <a:spcBef>
                <a:spcPts val="0"/>
              </a:spcBef>
              <a:buClrTx/>
              <a:buSzTx/>
              <a:buFont typeface="Arial" panose="020B0604020202020204" pitchFamily="34" charset="0"/>
              <a:buChar char="•"/>
              <a:tabLst/>
              <a:defRPr/>
            </a:pPr>
            <a:r>
              <a:rPr kumimoji="0" lang="zh-CN" altLang="zh-CN" sz="2400" b="0" i="0" u="none" strike="noStrike" kern="1200" cap="none" spc="0" normalizeH="0" baseline="0" noProof="0" dirty="0">
                <a:ln>
                  <a:noFill/>
                </a:ln>
                <a:solidFill>
                  <a:prstClr val="black"/>
                </a:solidFill>
                <a:effectLst/>
                <a:uLnTx/>
                <a:uFillTx/>
                <a:cs typeface="+mn-ea"/>
                <a:sym typeface="+mn-lt"/>
              </a:rPr>
              <a:t>所有的路径计算，安全策略等等全部在 控制器 上面计算；然后通过</a:t>
            </a:r>
            <a:r>
              <a:rPr kumimoji="0" lang="en-US" altLang="zh-CN" sz="2400" b="0" i="0" u="none" strike="noStrike" kern="1200" cap="none" spc="0" normalizeH="0" baseline="0" noProof="0" dirty="0">
                <a:ln>
                  <a:noFill/>
                </a:ln>
                <a:solidFill>
                  <a:prstClr val="black"/>
                </a:solidFill>
                <a:effectLst/>
                <a:uLnTx/>
                <a:uFillTx/>
                <a:cs typeface="+mn-ea"/>
                <a:sym typeface="+mn-lt"/>
              </a:rPr>
              <a:t> </a:t>
            </a:r>
            <a:r>
              <a:rPr kumimoji="0" lang="en-US" altLang="zh-CN" sz="2400" b="0" i="0" u="none" strike="noStrike" kern="1200" cap="none" spc="0" normalizeH="0" baseline="0" noProof="0" dirty="0" err="1">
                <a:ln>
                  <a:noFill/>
                </a:ln>
                <a:solidFill>
                  <a:prstClr val="black"/>
                </a:solidFill>
                <a:effectLst/>
                <a:uLnTx/>
                <a:uFillTx/>
                <a:cs typeface="+mn-ea"/>
                <a:sym typeface="+mn-lt"/>
              </a:rPr>
              <a:t>Openflow</a:t>
            </a:r>
            <a:r>
              <a:rPr kumimoji="0" lang="en-US" altLang="zh-CN" sz="2400" b="0" i="0" u="none" strike="noStrike" kern="1200" cap="none" spc="0" normalizeH="0" baseline="0" noProof="0" dirty="0">
                <a:ln>
                  <a:noFill/>
                </a:ln>
                <a:solidFill>
                  <a:prstClr val="black"/>
                </a:solidFill>
                <a:effectLst/>
                <a:uLnTx/>
                <a:uFillTx/>
                <a:cs typeface="+mn-ea"/>
                <a:sym typeface="+mn-lt"/>
              </a:rPr>
              <a:t> </a:t>
            </a:r>
            <a:r>
              <a:rPr kumimoji="0" lang="zh-CN" altLang="zh-CN" sz="2400" b="0" i="0" u="none" strike="noStrike" kern="1200" cap="none" spc="0" normalizeH="0" baseline="0" noProof="0" dirty="0">
                <a:ln>
                  <a:noFill/>
                </a:ln>
                <a:solidFill>
                  <a:prstClr val="black"/>
                </a:solidFill>
                <a:effectLst/>
                <a:uLnTx/>
                <a:uFillTx/>
                <a:cs typeface="+mn-ea"/>
                <a:sym typeface="+mn-lt"/>
              </a:rPr>
              <a:t>协议下放给交换机；交换机</a:t>
            </a:r>
            <a:r>
              <a:rPr kumimoji="0" lang="en-US" altLang="zh-CN" sz="2400" b="0" i="0" u="none" strike="noStrike" kern="1200" cap="none" spc="0" normalizeH="0" baseline="0" noProof="0" dirty="0">
                <a:ln>
                  <a:noFill/>
                </a:ln>
                <a:solidFill>
                  <a:prstClr val="black"/>
                </a:solidFill>
                <a:effectLst/>
                <a:uLnTx/>
                <a:uFillTx/>
                <a:cs typeface="+mn-ea"/>
                <a:sym typeface="+mn-lt"/>
              </a:rPr>
              <a:t> </a:t>
            </a:r>
            <a:r>
              <a:rPr kumimoji="0" lang="zh-CN" altLang="zh-CN" sz="2400" b="0" i="0" u="none" strike="noStrike" kern="1200" cap="none" spc="0" normalizeH="0" baseline="0" noProof="0" dirty="0">
                <a:ln>
                  <a:noFill/>
                </a:ln>
                <a:solidFill>
                  <a:prstClr val="black"/>
                </a:solidFill>
                <a:effectLst/>
                <a:uLnTx/>
                <a:uFillTx/>
                <a:cs typeface="+mn-ea"/>
                <a:sym typeface="+mn-lt"/>
              </a:rPr>
              <a:t>根据流表</a:t>
            </a:r>
            <a:r>
              <a:rPr kumimoji="0" lang="en-US" altLang="zh-CN" sz="2400" b="0" i="0" u="none" strike="noStrike" kern="1200" cap="none" spc="0" normalizeH="0" baseline="0" noProof="0" dirty="0">
                <a:ln>
                  <a:noFill/>
                </a:ln>
                <a:solidFill>
                  <a:prstClr val="black"/>
                </a:solidFill>
                <a:effectLst/>
                <a:uLnTx/>
                <a:uFillTx/>
                <a:cs typeface="+mn-ea"/>
                <a:sym typeface="+mn-lt"/>
              </a:rPr>
              <a:t>(Flow Table) </a:t>
            </a:r>
            <a:r>
              <a:rPr kumimoji="0" lang="zh-CN" altLang="zh-CN" sz="2400" b="0" i="0" u="none" strike="noStrike" kern="1200" cap="none" spc="0" normalizeH="0" baseline="0" noProof="0" dirty="0">
                <a:ln>
                  <a:noFill/>
                </a:ln>
                <a:solidFill>
                  <a:prstClr val="black"/>
                </a:solidFill>
                <a:effectLst/>
                <a:uLnTx/>
                <a:uFillTx/>
                <a:cs typeface="+mn-ea"/>
                <a:sym typeface="+mn-lt"/>
              </a:rPr>
              <a:t>进行转发。</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3649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b="1" dirty="0">
                <a:latin typeface="+mn-lt"/>
                <a:ea typeface="+mn-ea"/>
                <a:cs typeface="+mn-ea"/>
                <a:sym typeface="+mn-lt"/>
              </a:rPr>
              <a:t>传统网络与</a:t>
            </a:r>
            <a:r>
              <a:rPr lang="en-US" altLang="zh-CN" b="1" dirty="0">
                <a:latin typeface="+mn-lt"/>
                <a:ea typeface="+mn-ea"/>
                <a:cs typeface="+mn-ea"/>
                <a:sym typeface="+mn-lt"/>
              </a:rPr>
              <a:t>SDN</a:t>
            </a:r>
            <a:r>
              <a:rPr lang="zh-CN" altLang="en-US" dirty="0">
                <a:latin typeface="+mn-lt"/>
                <a:ea typeface="+mn-ea"/>
                <a:cs typeface="+mn-ea"/>
                <a:sym typeface="+mn-lt"/>
              </a:rPr>
              <a:t>网络 </a:t>
            </a:r>
            <a:r>
              <a:rPr lang="en-US" altLang="zh-CN" dirty="0">
                <a:latin typeface="+mn-lt"/>
                <a:ea typeface="+mn-ea"/>
                <a:cs typeface="+mn-ea"/>
                <a:sym typeface="+mn-lt"/>
              </a:rPr>
              <a:t>Ⅳ</a:t>
            </a:r>
            <a:endParaRPr lang="zh-CN" altLang="en-US" dirty="0">
              <a:latin typeface="+mn-lt"/>
              <a:ea typeface="+mn-ea"/>
              <a:cs typeface="+mn-ea"/>
              <a:sym typeface="+mn-lt"/>
            </a:endParaRPr>
          </a:p>
        </p:txBody>
      </p:sp>
      <p:sp>
        <p:nvSpPr>
          <p:cNvPr id="3" name="内容占位符 2"/>
          <p:cNvSpPr>
            <a:spLocks noGrp="1"/>
          </p:cNvSpPr>
          <p:nvPr>
            <p:ph idx="1"/>
          </p:nvPr>
        </p:nvSpPr>
        <p:spPr>
          <a:xfrm>
            <a:off x="503238" y="1395896"/>
            <a:ext cx="3538330" cy="4472608"/>
          </a:xfrm>
        </p:spPr>
        <p:txBody>
          <a:bodyPr>
            <a:normAutofit fontScale="77500" lnSpcReduction="20000"/>
          </a:bodyPr>
          <a:lstStyle/>
          <a:p>
            <a:pPr lvl="0">
              <a:lnSpc>
                <a:spcPct val="140000"/>
              </a:lnSpc>
              <a:spcBef>
                <a:spcPts val="0"/>
              </a:spcBef>
            </a:pPr>
            <a:r>
              <a:rPr lang="zh-CN" altLang="en-US" sz="2600" dirty="0">
                <a:cs typeface="+mn-ea"/>
                <a:sym typeface="+mn-lt"/>
              </a:rPr>
              <a:t>传统网络的</a:t>
            </a:r>
            <a:r>
              <a:rPr lang="zh-CN" altLang="zh-CN" sz="2600" dirty="0">
                <a:cs typeface="+mn-ea"/>
                <a:sym typeface="+mn-lt"/>
              </a:rPr>
              <a:t>分布式可以理解为是</a:t>
            </a:r>
            <a:r>
              <a:rPr lang="zh-CN" altLang="zh-CN" sz="2600" b="1" dirty="0">
                <a:cs typeface="+mn-ea"/>
                <a:sym typeface="+mn-lt"/>
              </a:rPr>
              <a:t>传递接力棒</a:t>
            </a:r>
            <a:r>
              <a:rPr lang="zh-CN" altLang="zh-CN" sz="2600" dirty="0">
                <a:cs typeface="+mn-ea"/>
                <a:sym typeface="+mn-lt"/>
              </a:rPr>
              <a:t>的模式：你传递给它，它再传递给另外的网络设备。</a:t>
            </a:r>
            <a:endParaRPr lang="en-US" altLang="zh-CN" sz="2600" dirty="0">
              <a:cs typeface="+mn-ea"/>
              <a:sym typeface="+mn-lt"/>
            </a:endParaRPr>
          </a:p>
          <a:p>
            <a:pPr lvl="0">
              <a:lnSpc>
                <a:spcPct val="140000"/>
              </a:lnSpc>
              <a:spcBef>
                <a:spcPts val="0"/>
              </a:spcBef>
            </a:pPr>
            <a:r>
              <a:rPr lang="zh-CN" altLang="zh-CN" sz="2600" dirty="0">
                <a:cs typeface="+mn-ea"/>
                <a:sym typeface="+mn-lt"/>
              </a:rPr>
              <a:t>网络设备独立计算导致计算量庞大，每一台网络设备需要分配的资源多；网络设备和网络设备之间接力棒式的交换路由信息，</a:t>
            </a:r>
            <a:r>
              <a:rPr lang="zh-CN" altLang="zh-CN" sz="2600" b="1" dirty="0">
                <a:cs typeface="+mn-ea"/>
                <a:sym typeface="+mn-lt"/>
              </a:rPr>
              <a:t>分布式导致路由汇聚缓慢，路由器更新路由表项慢 </a:t>
            </a:r>
            <a:r>
              <a:rPr lang="zh-CN" altLang="zh-CN" sz="2600" dirty="0">
                <a:cs typeface="+mn-ea"/>
                <a:sym typeface="+mn-lt"/>
              </a:rPr>
              <a:t>等等。</a:t>
            </a:r>
          </a:p>
          <a:p>
            <a:pPr marL="0" indent="0">
              <a:lnSpc>
                <a:spcPct val="140000"/>
              </a:lnSpc>
              <a:spcBef>
                <a:spcPts val="0"/>
              </a:spcBef>
              <a:buNone/>
            </a:pPr>
            <a:endParaRPr lang="zh-CN" altLang="en-US" dirty="0">
              <a:cs typeface="+mn-ea"/>
              <a:sym typeface="+mn-lt"/>
            </a:endParaRPr>
          </a:p>
        </p:txBody>
      </p:sp>
      <p:sp>
        <p:nvSpPr>
          <p:cNvPr id="4" name="内容占位符 2"/>
          <p:cNvSpPr txBox="1">
            <a:spLocks/>
          </p:cNvSpPr>
          <p:nvPr/>
        </p:nvSpPr>
        <p:spPr>
          <a:xfrm>
            <a:off x="5436929" y="2079985"/>
            <a:ext cx="3199071" cy="310443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0"/>
              </a:spcBef>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cs typeface="+mn-ea"/>
                <a:sym typeface="+mn-lt"/>
              </a:rPr>
              <a:t>SDN</a:t>
            </a:r>
            <a:r>
              <a:rPr kumimoji="0" lang="zh-CN" altLang="zh-CN" sz="2400" b="0" i="0" u="none" strike="noStrike" kern="1200" cap="none" spc="0" normalizeH="0" baseline="0" noProof="0" dirty="0">
                <a:ln>
                  <a:noFill/>
                </a:ln>
                <a:solidFill>
                  <a:prstClr val="black"/>
                </a:solidFill>
                <a:effectLst/>
                <a:uLnTx/>
                <a:uFillTx/>
                <a:cs typeface="+mn-ea"/>
                <a:sym typeface="+mn-lt"/>
              </a:rPr>
              <a:t>中不存在</a:t>
            </a:r>
            <a:r>
              <a:rPr kumimoji="0" lang="zh-CN" altLang="en-US" sz="2400" b="0" i="0" u="none" strike="noStrike" kern="1200" cap="none" spc="0" normalizeH="0" baseline="0" noProof="0" dirty="0">
                <a:ln>
                  <a:noFill/>
                </a:ln>
                <a:solidFill>
                  <a:prstClr val="black"/>
                </a:solidFill>
                <a:effectLst/>
                <a:uLnTx/>
                <a:uFillTx/>
                <a:cs typeface="+mn-ea"/>
                <a:sym typeface="+mn-lt"/>
              </a:rPr>
              <a:t>路由表更新慢收敛慢的问题</a:t>
            </a:r>
            <a:r>
              <a:rPr kumimoji="0" lang="zh-CN" altLang="zh-CN" sz="2400" b="0" i="0" u="none" strike="noStrike" kern="1200" cap="none" spc="0" normalizeH="0" baseline="0" noProof="0" dirty="0">
                <a:ln>
                  <a:noFill/>
                </a:ln>
                <a:solidFill>
                  <a:prstClr val="black"/>
                </a:solidFill>
                <a:effectLst/>
                <a:uLnTx/>
                <a:uFillTx/>
                <a:cs typeface="+mn-ea"/>
                <a:sym typeface="+mn-lt"/>
              </a:rPr>
              <a:t>，通过集中式的控制，则对于路由表项能够达到</a:t>
            </a:r>
            <a:r>
              <a:rPr kumimoji="0" lang="zh-CN" altLang="zh-CN" sz="2400" b="1" i="0" u="none" strike="noStrike" kern="1200" cap="none" spc="0" normalizeH="0" baseline="0" noProof="0" dirty="0">
                <a:ln>
                  <a:noFill/>
                </a:ln>
                <a:solidFill>
                  <a:prstClr val="black"/>
                </a:solidFill>
                <a:effectLst/>
                <a:uLnTx/>
                <a:uFillTx/>
                <a:cs typeface="+mn-ea"/>
                <a:sym typeface="+mn-lt"/>
              </a:rPr>
              <a:t>快速的收敛</a:t>
            </a:r>
            <a:r>
              <a:rPr kumimoji="0" lang="zh-CN" altLang="zh-CN" sz="2400" b="0" i="0" u="none" strike="noStrike" kern="1200" cap="none" spc="0" normalizeH="0" baseline="0" noProof="0" dirty="0">
                <a:ln>
                  <a:noFill/>
                </a:ln>
                <a:solidFill>
                  <a:prstClr val="black"/>
                </a:solidFill>
                <a:effectLst/>
                <a:uLnTx/>
                <a:uFillTx/>
                <a:cs typeface="+mn-ea"/>
                <a:sym typeface="+mn-lt"/>
              </a:rPr>
              <a:t>，从而在大流量的传输中有着很大的优势。</a:t>
            </a:r>
            <a:endParaRPr kumimoji="0" lang="zh-CN" altLang="en-US" sz="2400" b="0" i="0" u="none"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307827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b="1" dirty="0">
                <a:latin typeface="+mn-lt"/>
                <a:ea typeface="+mn-ea"/>
                <a:cs typeface="+mn-ea"/>
                <a:sym typeface="+mn-lt"/>
              </a:rPr>
              <a:t>传统网络与</a:t>
            </a:r>
            <a:r>
              <a:rPr lang="en-US" altLang="zh-CN" b="1" dirty="0">
                <a:latin typeface="+mn-lt"/>
                <a:ea typeface="+mn-ea"/>
                <a:cs typeface="+mn-ea"/>
                <a:sym typeface="+mn-lt"/>
              </a:rPr>
              <a:t>SDN</a:t>
            </a:r>
            <a:r>
              <a:rPr lang="zh-CN" altLang="en-US" b="1" dirty="0">
                <a:latin typeface="+mn-lt"/>
                <a:ea typeface="+mn-ea"/>
                <a:cs typeface="+mn-ea"/>
                <a:sym typeface="+mn-lt"/>
              </a:rPr>
              <a:t>网络 </a:t>
            </a:r>
            <a:r>
              <a:rPr lang="en-US" altLang="zh-CN" dirty="0">
                <a:latin typeface="+mn-lt"/>
                <a:ea typeface="+mn-ea"/>
                <a:cs typeface="+mn-ea"/>
                <a:sym typeface="+mn-lt"/>
              </a:rPr>
              <a:t>Ⅴ</a:t>
            </a:r>
            <a:endParaRPr lang="zh-CN" altLang="en-US" b="1" dirty="0">
              <a:latin typeface="+mn-lt"/>
              <a:ea typeface="+mn-ea"/>
              <a:cs typeface="+mn-ea"/>
              <a:sym typeface="+mn-lt"/>
            </a:endParaRPr>
          </a:p>
        </p:txBody>
      </p:sp>
      <p:sp>
        <p:nvSpPr>
          <p:cNvPr id="3" name="内容占位符 2"/>
          <p:cNvSpPr>
            <a:spLocks noGrp="1"/>
          </p:cNvSpPr>
          <p:nvPr>
            <p:ph idx="1"/>
          </p:nvPr>
        </p:nvSpPr>
        <p:spPr>
          <a:xfrm>
            <a:off x="508000" y="2022113"/>
            <a:ext cx="3267489" cy="3220174"/>
          </a:xfrm>
        </p:spPr>
        <p:txBody>
          <a:bodyPr>
            <a:normAutofit/>
          </a:bodyPr>
          <a:lstStyle/>
          <a:p>
            <a:pPr lvl="0">
              <a:lnSpc>
                <a:spcPct val="120000"/>
              </a:lnSpc>
              <a:spcBef>
                <a:spcPts val="0"/>
              </a:spcBef>
            </a:pPr>
            <a:r>
              <a:rPr lang="zh-CN" altLang="zh-CN" sz="2400" dirty="0">
                <a:cs typeface="+mn-ea"/>
                <a:sym typeface="+mn-lt"/>
              </a:rPr>
              <a:t>传统的网络设备，</a:t>
            </a:r>
            <a:r>
              <a:rPr lang="zh-CN" altLang="zh-CN" sz="2400" b="1" dirty="0">
                <a:cs typeface="+mn-ea"/>
                <a:sym typeface="+mn-lt"/>
              </a:rPr>
              <a:t>工作方式是固定的</a:t>
            </a:r>
            <a:r>
              <a:rPr lang="zh-CN" altLang="zh-CN" sz="2400" dirty="0">
                <a:cs typeface="+mn-ea"/>
                <a:sym typeface="+mn-lt"/>
              </a:rPr>
              <a:t>：不修改目的</a:t>
            </a:r>
            <a:r>
              <a:rPr lang="en-US" altLang="zh-CN" sz="2400" dirty="0">
                <a:cs typeface="+mn-ea"/>
                <a:sym typeface="+mn-lt"/>
              </a:rPr>
              <a:t>IP</a:t>
            </a:r>
            <a:r>
              <a:rPr lang="zh-CN" altLang="zh-CN" sz="2400" dirty="0">
                <a:cs typeface="+mn-ea"/>
                <a:sym typeface="+mn-lt"/>
              </a:rPr>
              <a:t>地址和源</a:t>
            </a:r>
            <a:r>
              <a:rPr lang="en-US" altLang="zh-CN" sz="2400" dirty="0">
                <a:cs typeface="+mn-ea"/>
                <a:sym typeface="+mn-lt"/>
              </a:rPr>
              <a:t>IP</a:t>
            </a:r>
            <a:r>
              <a:rPr lang="zh-CN" altLang="zh-CN" sz="2400" dirty="0">
                <a:cs typeface="+mn-ea"/>
                <a:sym typeface="+mn-lt"/>
              </a:rPr>
              <a:t>地址，交换机根据</a:t>
            </a:r>
            <a:r>
              <a:rPr lang="en-US" altLang="zh-CN" sz="2400" dirty="0">
                <a:cs typeface="+mn-ea"/>
                <a:sym typeface="+mn-lt"/>
              </a:rPr>
              <a:t>MAC</a:t>
            </a:r>
            <a:r>
              <a:rPr lang="zh-CN" altLang="zh-CN" sz="2400" dirty="0">
                <a:cs typeface="+mn-ea"/>
                <a:sym typeface="+mn-lt"/>
              </a:rPr>
              <a:t>地址表进行转发，路由器根据路由表转发。</a:t>
            </a:r>
          </a:p>
          <a:p>
            <a:pPr marL="0" indent="0">
              <a:lnSpc>
                <a:spcPct val="120000"/>
              </a:lnSpc>
              <a:spcBef>
                <a:spcPts val="0"/>
              </a:spcBef>
              <a:buNone/>
            </a:pPr>
            <a:endParaRPr lang="zh-CN" altLang="en-US" dirty="0">
              <a:cs typeface="+mn-ea"/>
              <a:sym typeface="+mn-lt"/>
            </a:endParaRPr>
          </a:p>
        </p:txBody>
      </p:sp>
      <p:sp>
        <p:nvSpPr>
          <p:cNvPr id="4" name="内容占位符 2"/>
          <p:cNvSpPr txBox="1">
            <a:spLocks/>
          </p:cNvSpPr>
          <p:nvPr/>
        </p:nvSpPr>
        <p:spPr>
          <a:xfrm>
            <a:off x="4919992" y="1578165"/>
            <a:ext cx="3720374" cy="410807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0"/>
              </a:spcBef>
              <a:buClrTx/>
              <a:buSzTx/>
              <a:buFont typeface="Arial" panose="020B0604020202020204" pitchFamily="34" charset="0"/>
              <a:buChar char="•"/>
              <a:tabLst/>
              <a:defRPr/>
            </a:pPr>
            <a:r>
              <a:rPr kumimoji="0" lang="zh-CN" altLang="zh-CN" sz="2400" b="0" i="0" u="none" strike="noStrike" kern="1200" cap="none" spc="0" normalizeH="0" baseline="0" noProof="0" dirty="0">
                <a:ln>
                  <a:noFill/>
                </a:ln>
                <a:solidFill>
                  <a:prstClr val="black"/>
                </a:solidFill>
                <a:effectLst/>
                <a:uLnTx/>
                <a:uFillTx/>
                <a:cs typeface="+mn-ea"/>
                <a:sym typeface="+mn-lt"/>
              </a:rPr>
              <a:t>在</a:t>
            </a:r>
            <a:r>
              <a:rPr kumimoji="0" lang="en-US" altLang="zh-CN" sz="2400" b="0" i="0" u="none" strike="noStrike" kern="1200" cap="none" spc="0" normalizeH="0" baseline="0" noProof="0" dirty="0">
                <a:ln>
                  <a:noFill/>
                </a:ln>
                <a:solidFill>
                  <a:prstClr val="black"/>
                </a:solidFill>
                <a:effectLst/>
                <a:uLnTx/>
                <a:uFillTx/>
                <a:cs typeface="+mn-ea"/>
                <a:sym typeface="+mn-lt"/>
              </a:rPr>
              <a:t>SDN</a:t>
            </a:r>
            <a:r>
              <a:rPr kumimoji="0" lang="zh-CN" altLang="zh-CN" sz="2400" b="0" i="0" u="none" strike="noStrike" kern="1200" cap="none" spc="0" normalizeH="0" baseline="0" noProof="0" dirty="0">
                <a:ln>
                  <a:noFill/>
                </a:ln>
                <a:solidFill>
                  <a:prstClr val="black"/>
                </a:solidFill>
                <a:effectLst/>
                <a:uLnTx/>
                <a:uFillTx/>
                <a:cs typeface="+mn-ea"/>
                <a:sym typeface="+mn-lt"/>
              </a:rPr>
              <a:t>的理念中，其是</a:t>
            </a:r>
            <a:r>
              <a:rPr kumimoji="0" lang="zh-CN" altLang="zh-CN" sz="2400" b="1" i="0" u="none" strike="noStrike" kern="1200" cap="none" spc="0" normalizeH="0" baseline="0" noProof="0" dirty="0">
                <a:ln>
                  <a:noFill/>
                </a:ln>
                <a:solidFill>
                  <a:prstClr val="black"/>
                </a:solidFill>
                <a:effectLst/>
                <a:uLnTx/>
                <a:uFillTx/>
                <a:cs typeface="+mn-ea"/>
                <a:sym typeface="+mn-lt"/>
              </a:rPr>
              <a:t>可编程化的</a:t>
            </a:r>
            <a:r>
              <a:rPr kumimoji="0" lang="zh-CN" altLang="zh-CN" sz="2400" b="0" i="0" u="none" strike="noStrike" kern="1200" cap="none" spc="0" normalizeH="0" baseline="0" noProof="0" dirty="0">
                <a:ln>
                  <a:noFill/>
                </a:ln>
                <a:solidFill>
                  <a:prstClr val="black"/>
                </a:solidFill>
                <a:effectLst/>
                <a:uLnTx/>
                <a:uFillTx/>
                <a:cs typeface="+mn-ea"/>
                <a:sym typeface="+mn-lt"/>
              </a:rPr>
              <a:t>，举个例子：在</a:t>
            </a:r>
            <a:r>
              <a:rPr kumimoji="0" lang="en-US" altLang="zh-CN" sz="2400" b="0" i="0" u="none" strike="noStrike" kern="1200" cap="none" spc="0" normalizeH="0" baseline="0" noProof="0" dirty="0">
                <a:ln>
                  <a:noFill/>
                </a:ln>
                <a:solidFill>
                  <a:prstClr val="black"/>
                </a:solidFill>
                <a:effectLst/>
                <a:uLnTx/>
                <a:uFillTx/>
                <a:cs typeface="+mn-ea"/>
                <a:sym typeface="+mn-lt"/>
              </a:rPr>
              <a:t>PC</a:t>
            </a:r>
            <a:r>
              <a:rPr kumimoji="0" lang="zh-CN" altLang="zh-CN" sz="2400" b="0" i="0" u="none" strike="noStrike" kern="1200" cap="none" spc="0" normalizeH="0" baseline="0" noProof="0" dirty="0">
                <a:ln>
                  <a:noFill/>
                </a:ln>
                <a:solidFill>
                  <a:prstClr val="black"/>
                </a:solidFill>
                <a:effectLst/>
                <a:uLnTx/>
                <a:uFillTx/>
                <a:cs typeface="+mn-ea"/>
                <a:sym typeface="+mn-lt"/>
              </a:rPr>
              <a:t>上写了一个</a:t>
            </a:r>
            <a:r>
              <a:rPr kumimoji="0" lang="en-US" altLang="zh-CN" sz="2400" b="0" i="0" u="none" strike="noStrike" kern="1200" cap="none" spc="0" normalizeH="0" baseline="0" noProof="0" dirty="0">
                <a:ln>
                  <a:noFill/>
                </a:ln>
                <a:solidFill>
                  <a:prstClr val="black"/>
                </a:solidFill>
                <a:effectLst/>
                <a:uLnTx/>
                <a:uFillTx/>
                <a:cs typeface="+mn-ea"/>
                <a:sym typeface="+mn-lt"/>
              </a:rPr>
              <a:t>python</a:t>
            </a:r>
            <a:r>
              <a:rPr kumimoji="0" lang="zh-CN" altLang="zh-CN" sz="2400" b="0" i="0" u="none" strike="noStrike" kern="1200" cap="none" spc="0" normalizeH="0" baseline="0" noProof="0" dirty="0">
                <a:ln>
                  <a:noFill/>
                </a:ln>
                <a:solidFill>
                  <a:prstClr val="black"/>
                </a:solidFill>
                <a:effectLst/>
                <a:uLnTx/>
                <a:uFillTx/>
                <a:cs typeface="+mn-ea"/>
                <a:sym typeface="+mn-lt"/>
              </a:rPr>
              <a:t>的脚本，通过北向接口</a:t>
            </a:r>
            <a:r>
              <a:rPr kumimoji="0" lang="en-US" altLang="zh-CN" sz="2400" b="0" i="0" u="none" strike="noStrike" kern="1200" cap="none" spc="0" normalizeH="0" baseline="0" noProof="0" dirty="0">
                <a:ln>
                  <a:noFill/>
                </a:ln>
                <a:solidFill>
                  <a:prstClr val="black"/>
                </a:solidFill>
                <a:effectLst/>
                <a:uLnTx/>
                <a:uFillTx/>
                <a:cs typeface="+mn-ea"/>
                <a:sym typeface="+mn-lt"/>
              </a:rPr>
              <a:t>API</a:t>
            </a:r>
            <a:r>
              <a:rPr kumimoji="0" lang="zh-CN" altLang="zh-CN" sz="2400" b="0" i="0" u="none" strike="noStrike" kern="1200" cap="none" spc="0" normalizeH="0" baseline="0" noProof="0" dirty="0">
                <a:ln>
                  <a:noFill/>
                </a:ln>
                <a:solidFill>
                  <a:prstClr val="black"/>
                </a:solidFill>
                <a:effectLst/>
                <a:uLnTx/>
                <a:uFillTx/>
                <a:cs typeface="+mn-ea"/>
                <a:sym typeface="+mn-lt"/>
              </a:rPr>
              <a:t>在控制器上面执行该脚本；控制器执行</a:t>
            </a:r>
            <a:r>
              <a:rPr kumimoji="0" lang="en-US" altLang="zh-CN" sz="2400" b="0" i="0" u="none" strike="noStrike" kern="1200" cap="none" spc="0" normalizeH="0" baseline="0" noProof="0" dirty="0" err="1">
                <a:ln>
                  <a:noFill/>
                </a:ln>
                <a:solidFill>
                  <a:prstClr val="black"/>
                </a:solidFill>
                <a:effectLst/>
                <a:uLnTx/>
                <a:uFillTx/>
                <a:cs typeface="+mn-ea"/>
                <a:sym typeface="+mn-lt"/>
              </a:rPr>
              <a:t>OpenFlow</a:t>
            </a:r>
            <a:r>
              <a:rPr kumimoji="0" lang="zh-CN" altLang="zh-CN" sz="2400" b="0" i="0" u="none" strike="noStrike" kern="1200" cap="none" spc="0" normalizeH="0" baseline="0" noProof="0" dirty="0">
                <a:ln>
                  <a:noFill/>
                </a:ln>
                <a:solidFill>
                  <a:prstClr val="black"/>
                </a:solidFill>
                <a:effectLst/>
                <a:uLnTx/>
                <a:uFillTx/>
                <a:cs typeface="+mn-ea"/>
                <a:sym typeface="+mn-lt"/>
              </a:rPr>
              <a:t>协议，通过南向接口应用到数据层的交换机上面；交换机机械的通过流表来进行转发。</a:t>
            </a:r>
          </a:p>
        </p:txBody>
      </p:sp>
    </p:spTree>
    <p:extLst>
      <p:ext uri="{BB962C8B-B14F-4D97-AF65-F5344CB8AC3E}">
        <p14:creationId xmlns:p14="http://schemas.microsoft.com/office/powerpoint/2010/main" val="376298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b="1" dirty="0">
                <a:latin typeface="+mn-lt"/>
                <a:ea typeface="+mn-ea"/>
                <a:cs typeface="+mn-ea"/>
                <a:sym typeface="+mn-lt"/>
              </a:rPr>
              <a:t>传统网络与</a:t>
            </a:r>
            <a:r>
              <a:rPr lang="en-US" altLang="zh-CN" b="1" dirty="0">
                <a:latin typeface="+mn-lt"/>
                <a:ea typeface="+mn-ea"/>
                <a:cs typeface="+mn-ea"/>
                <a:sym typeface="+mn-lt"/>
              </a:rPr>
              <a:t>SDN</a:t>
            </a:r>
            <a:r>
              <a:rPr lang="zh-CN" altLang="en-US" b="1" dirty="0">
                <a:latin typeface="+mn-lt"/>
                <a:ea typeface="+mn-ea"/>
                <a:cs typeface="+mn-ea"/>
                <a:sym typeface="+mn-lt"/>
              </a:rPr>
              <a:t>网络 </a:t>
            </a:r>
            <a:r>
              <a:rPr lang="en-US" altLang="zh-CN" dirty="0">
                <a:latin typeface="+mn-lt"/>
                <a:ea typeface="+mn-ea"/>
                <a:cs typeface="+mn-ea"/>
                <a:sym typeface="+mn-lt"/>
              </a:rPr>
              <a:t>Ⅵ</a:t>
            </a:r>
            <a:endParaRPr lang="zh-CN" altLang="en-US" b="1" dirty="0">
              <a:latin typeface="+mn-lt"/>
              <a:ea typeface="+mn-ea"/>
              <a:cs typeface="+mn-ea"/>
              <a:sym typeface="+mn-lt"/>
            </a:endParaRPr>
          </a:p>
        </p:txBody>
      </p:sp>
      <p:sp>
        <p:nvSpPr>
          <p:cNvPr id="3" name="内容占位符 2"/>
          <p:cNvSpPr>
            <a:spLocks noGrp="1"/>
          </p:cNvSpPr>
          <p:nvPr>
            <p:ph idx="1"/>
          </p:nvPr>
        </p:nvSpPr>
        <p:spPr>
          <a:xfrm>
            <a:off x="628650" y="1753756"/>
            <a:ext cx="7886700" cy="3756889"/>
          </a:xfrm>
        </p:spPr>
        <p:txBody>
          <a:bodyPr>
            <a:normAutofit/>
          </a:bodyPr>
          <a:lstStyle/>
          <a:p>
            <a:pPr>
              <a:lnSpc>
                <a:spcPct val="120000"/>
              </a:lnSpc>
              <a:spcBef>
                <a:spcPts val="0"/>
              </a:spcBef>
            </a:pPr>
            <a:r>
              <a:rPr lang="zh-CN" altLang="zh-CN" sz="2600" dirty="0">
                <a:cs typeface="+mn-ea"/>
                <a:sym typeface="+mn-lt"/>
              </a:rPr>
              <a:t>传统网络的</a:t>
            </a:r>
            <a:r>
              <a:rPr lang="zh-CN" altLang="zh-CN" sz="2600" b="1" dirty="0">
                <a:cs typeface="+mn-ea"/>
                <a:sym typeface="+mn-lt"/>
              </a:rPr>
              <a:t>部署与管理非常困难</a:t>
            </a:r>
            <a:r>
              <a:rPr lang="zh-CN" altLang="zh-CN" sz="2600" dirty="0">
                <a:cs typeface="+mn-ea"/>
                <a:sym typeface="+mn-lt"/>
              </a:rPr>
              <a:t>，网络产商杂乱；网络设备种类多，数量也多；配置和管理的 命令不一致。</a:t>
            </a:r>
          </a:p>
          <a:p>
            <a:pPr>
              <a:lnSpc>
                <a:spcPct val="120000"/>
              </a:lnSpc>
              <a:spcBef>
                <a:spcPts val="0"/>
              </a:spcBef>
            </a:pPr>
            <a:r>
              <a:rPr lang="en-US" altLang="zh-CN" sz="2600" dirty="0">
                <a:cs typeface="+mn-ea"/>
                <a:sym typeface="+mn-lt"/>
              </a:rPr>
              <a:t>SDN</a:t>
            </a:r>
            <a:r>
              <a:rPr lang="zh-CN" altLang="en-US" sz="2600" dirty="0">
                <a:cs typeface="+mn-ea"/>
                <a:sym typeface="+mn-lt"/>
              </a:rPr>
              <a:t>通过</a:t>
            </a:r>
            <a:r>
              <a:rPr lang="zh-CN" altLang="en-US" sz="2600" b="1" dirty="0">
                <a:cs typeface="+mn-ea"/>
                <a:sym typeface="+mn-lt"/>
              </a:rPr>
              <a:t>可编程（开放的</a:t>
            </a:r>
            <a:r>
              <a:rPr lang="en-US" altLang="zh-CN" sz="2600" b="1" dirty="0">
                <a:cs typeface="+mn-ea"/>
                <a:sym typeface="+mn-lt"/>
              </a:rPr>
              <a:t>API</a:t>
            </a:r>
            <a:r>
              <a:rPr lang="zh-CN" altLang="en-US" sz="2600" b="1" dirty="0">
                <a:cs typeface="+mn-ea"/>
                <a:sym typeface="+mn-lt"/>
              </a:rPr>
              <a:t>）</a:t>
            </a:r>
            <a:r>
              <a:rPr lang="zh-CN" altLang="en-US" sz="2600" dirty="0">
                <a:cs typeface="+mn-ea"/>
                <a:sym typeface="+mn-lt"/>
              </a:rPr>
              <a:t>、控制平面与数据平面分离，以及集中式控制模型。从而提供网络结构的统一视图、对网络资源的高效利用、快速故障修复以及弹性计算。</a:t>
            </a:r>
            <a:endParaRPr lang="en-US" altLang="zh-CN" sz="2600" dirty="0">
              <a:cs typeface="+mn-ea"/>
              <a:sym typeface="+mn-lt"/>
            </a:endParaRPr>
          </a:p>
          <a:p>
            <a:pPr>
              <a:lnSpc>
                <a:spcPct val="120000"/>
              </a:lnSpc>
              <a:spcBef>
                <a:spcPts val="0"/>
              </a:spcBef>
            </a:pPr>
            <a:endParaRPr lang="zh-CN" altLang="en-US" dirty="0">
              <a:cs typeface="+mn-ea"/>
              <a:sym typeface="+mn-lt"/>
            </a:endParaRPr>
          </a:p>
        </p:txBody>
      </p:sp>
      <p:sp>
        <p:nvSpPr>
          <p:cNvPr id="4" name="Rectangle 2"/>
          <p:cNvSpPr>
            <a:spLocks noChangeArrowheads="1"/>
          </p:cNvSpPr>
          <p:nvPr/>
        </p:nvSpPr>
        <p:spPr bwMode="auto">
          <a:xfrm>
            <a:off x="5342861" y="1940170"/>
            <a:ext cx="5287874" cy="295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marR="0" lvl="0" indent="0" algn="l" defTabSz="914400" rtl="0" eaLnBrk="1" fontAlgn="auto" latinLnBrk="0" hangingPunct="1">
              <a:lnSpc>
                <a:spcPct val="120000"/>
              </a:lnSpc>
              <a:buClrTx/>
              <a:buSzTx/>
              <a:buFontTx/>
              <a:buNone/>
              <a:tabLst/>
              <a:defRPr/>
            </a:pPr>
            <a:endParaRPr kumimoji="0" lang="zh-CN" altLang="en-US" sz="1350" b="0" i="0" u="none" strike="noStrike" kern="1200" cap="none" spc="0" normalizeH="0" baseline="0" noProof="0">
              <a:ln>
                <a:noFill/>
              </a:ln>
              <a:solidFill>
                <a:prstClr val="black"/>
              </a:solidFill>
              <a:effectLst/>
              <a:uLnTx/>
              <a:uFillTx/>
              <a:cs typeface="+mn-ea"/>
              <a:sym typeface="+mn-lt"/>
            </a:endParaRPr>
          </a:p>
        </p:txBody>
      </p:sp>
    </p:spTree>
    <p:extLst>
      <p:ext uri="{BB962C8B-B14F-4D97-AF65-F5344CB8AC3E}">
        <p14:creationId xmlns:p14="http://schemas.microsoft.com/office/powerpoint/2010/main" val="170698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504825" y="3019425"/>
            <a:ext cx="8639175" cy="828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
        <p:nvSpPr>
          <p:cNvPr id="5" name="标题 4"/>
          <p:cNvSpPr>
            <a:spLocks noGrp="1"/>
          </p:cNvSpPr>
          <p:nvPr>
            <p:ph type="title"/>
          </p:nvPr>
        </p:nvSpPr>
        <p:spPr>
          <a:xfrm>
            <a:off x="2871355" y="3284171"/>
            <a:ext cx="3401291" cy="492594"/>
          </a:xfrm>
        </p:spPr>
        <p:txBody>
          <a:bodyPr anchor="b">
            <a:normAutofit fontScale="90000"/>
          </a:bodyPr>
          <a:lstStyle/>
          <a:p>
            <a:pPr algn="ctr">
              <a:lnSpc>
                <a:spcPct val="120000"/>
              </a:lnSpc>
            </a:pPr>
            <a:r>
              <a:rPr lang="en-US" altLang="zh-CN" sz="2000" b="0" dirty="0">
                <a:solidFill>
                  <a:schemeClr val="accent1"/>
                </a:solidFill>
                <a:latin typeface="+mn-lt"/>
                <a:ea typeface="+mn-ea"/>
                <a:cs typeface="+mn-ea"/>
                <a:sym typeface="+mn-lt"/>
              </a:rPr>
              <a:t>A Glance of SDN Architecture </a:t>
            </a:r>
            <a:endParaRPr lang="zh-CN" altLang="en-US" sz="2000" b="0" dirty="0">
              <a:solidFill>
                <a:schemeClr val="accent1"/>
              </a:solidFill>
              <a:latin typeface="+mn-lt"/>
              <a:ea typeface="+mn-ea"/>
              <a:cs typeface="+mn-ea"/>
              <a:sym typeface="+mn-lt"/>
            </a:endParaRPr>
          </a:p>
        </p:txBody>
      </p:sp>
      <p:sp>
        <p:nvSpPr>
          <p:cNvPr id="6" name="文本占位符 5"/>
          <p:cNvSpPr>
            <a:spLocks noGrp="1"/>
          </p:cNvSpPr>
          <p:nvPr>
            <p:ph type="body" idx="1"/>
          </p:nvPr>
        </p:nvSpPr>
        <p:spPr>
          <a:xfrm>
            <a:off x="2867025" y="3956824"/>
            <a:ext cx="3409950" cy="761717"/>
          </a:xfrm>
        </p:spPr>
        <p:txBody>
          <a:bodyPr/>
          <a:lstStyle/>
          <a:p>
            <a:pPr lvl="0" algn="ctr">
              <a:lnSpc>
                <a:spcPct val="120000"/>
              </a:lnSpc>
              <a:spcBef>
                <a:spcPts val="0"/>
              </a:spcBef>
            </a:pPr>
            <a:r>
              <a:rPr lang="en-US" altLang="zh-CN" sz="900" dirty="0">
                <a:solidFill>
                  <a:schemeClr val="tx2">
                    <a:lumMod val="50000"/>
                  </a:schemeClr>
                </a:solidFill>
                <a:cs typeface="+mn-ea"/>
                <a:sym typeface="+mn-lt"/>
              </a:rPr>
              <a:t>SDN</a:t>
            </a:r>
            <a:r>
              <a:rPr lang="zh-CN" altLang="en-US" sz="900" dirty="0">
                <a:solidFill>
                  <a:schemeClr val="tx2">
                    <a:lumMod val="50000"/>
                  </a:schemeClr>
                </a:solidFill>
                <a:cs typeface="+mn-ea"/>
                <a:sym typeface="+mn-lt"/>
              </a:rPr>
              <a:t>架构，</a:t>
            </a:r>
            <a:r>
              <a:rPr lang="en-US" altLang="zh-CN" sz="900" dirty="0" err="1">
                <a:solidFill>
                  <a:schemeClr val="tx2">
                    <a:lumMod val="50000"/>
                  </a:schemeClr>
                </a:solidFill>
                <a:cs typeface="+mn-ea"/>
                <a:sym typeface="+mn-lt"/>
              </a:rPr>
              <a:t>Openflow</a:t>
            </a:r>
            <a:r>
              <a:rPr lang="zh-CN" altLang="en-US" sz="900" dirty="0">
                <a:solidFill>
                  <a:schemeClr val="tx2">
                    <a:lumMod val="50000"/>
                  </a:schemeClr>
                </a:solidFill>
                <a:cs typeface="+mn-ea"/>
                <a:sym typeface="+mn-lt"/>
              </a:rPr>
              <a:t>，可编程网络，南向接口，北向接口</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4166979" y="1755133"/>
            <a:ext cx="657434" cy="872266"/>
          </a:xfrm>
          <a:prstGeom prst="rect">
            <a:avLst/>
          </a:prstGeom>
          <a:noFill/>
        </p:spPr>
        <p:txBody>
          <a:bodyPr wrap="none" rtlCol="0">
            <a:prstTxWarp prst="textPlain">
              <a:avLst/>
            </a:prstTxWarp>
            <a:spAutoFit/>
          </a:bodyPr>
          <a:lstStyle/>
          <a:p>
            <a:pPr>
              <a:lnSpc>
                <a:spcPct val="120000"/>
              </a:lnSpc>
            </a:pPr>
            <a:r>
              <a:rPr lang="en-US" altLang="zh-CN" sz="1350" b="1" dirty="0">
                <a:solidFill>
                  <a:schemeClr val="bg1"/>
                </a:solidFill>
                <a:cs typeface="+mn-ea"/>
                <a:sym typeface="+mn-lt"/>
              </a:rPr>
              <a:t>03</a:t>
            </a:r>
            <a:endParaRPr lang="zh-CN" altLang="en-US" sz="1350" b="1" dirty="0">
              <a:solidFill>
                <a:schemeClr val="bg1"/>
              </a:solidFill>
              <a:cs typeface="+mn-ea"/>
              <a:sym typeface="+mn-lt"/>
            </a:endParaRPr>
          </a:p>
        </p:txBody>
      </p:sp>
    </p:spTree>
    <p:extLst>
      <p:ext uri="{BB962C8B-B14F-4D97-AF65-F5344CB8AC3E}">
        <p14:creationId xmlns:p14="http://schemas.microsoft.com/office/powerpoint/2010/main" val="193159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j-ea"/>
                <a:cs typeface="+mn-ea"/>
                <a:sym typeface="+mn-lt"/>
              </a:rPr>
              <a:t>SDN</a:t>
            </a:r>
            <a:r>
              <a:rPr lang="zh-CN" altLang="en-US" dirty="0">
                <a:latin typeface="+mj-ea"/>
                <a:cs typeface="+mn-ea"/>
                <a:sym typeface="+mn-lt"/>
              </a:rPr>
              <a:t>架构</a:t>
            </a:r>
          </a:p>
        </p:txBody>
      </p:sp>
      <p:sp>
        <p:nvSpPr>
          <p:cNvPr id="6" name="内容占位符 2"/>
          <p:cNvSpPr>
            <a:spLocks noGrp="1"/>
          </p:cNvSpPr>
          <p:nvPr>
            <p:ph idx="1"/>
          </p:nvPr>
        </p:nvSpPr>
        <p:spPr>
          <a:xfrm>
            <a:off x="508000" y="1620328"/>
            <a:ext cx="3621379" cy="4023743"/>
          </a:xfrm>
        </p:spPr>
        <p:txBody>
          <a:bodyPr>
            <a:noAutofit/>
          </a:bodyPr>
          <a:lstStyle/>
          <a:p>
            <a:pPr>
              <a:lnSpc>
                <a:spcPct val="120000"/>
              </a:lnSpc>
              <a:spcBef>
                <a:spcPts val="0"/>
              </a:spcBef>
            </a:pPr>
            <a:r>
              <a:rPr lang="en-US" altLang="zh-CN" sz="2400" dirty="0">
                <a:cs typeface="+mn-ea"/>
                <a:sym typeface="+mn-lt"/>
              </a:rPr>
              <a:t>SDN</a:t>
            </a:r>
            <a:r>
              <a:rPr lang="zh-CN" altLang="zh-CN" sz="2400" dirty="0">
                <a:cs typeface="+mn-ea"/>
                <a:sym typeface="+mn-lt"/>
              </a:rPr>
              <a:t>网络架构</a:t>
            </a:r>
            <a:r>
              <a:rPr lang="en-US" altLang="zh-CN" sz="2400" dirty="0">
                <a:cs typeface="+mn-ea"/>
                <a:sym typeface="+mn-lt"/>
              </a:rPr>
              <a:t>1.1</a:t>
            </a:r>
            <a:r>
              <a:rPr lang="zh-CN" altLang="zh-CN" sz="2400" dirty="0">
                <a:cs typeface="+mn-ea"/>
                <a:sym typeface="+mn-lt"/>
              </a:rPr>
              <a:t>版本如</a:t>
            </a:r>
            <a:r>
              <a:rPr lang="zh-CN" altLang="en-US" sz="2400" dirty="0">
                <a:cs typeface="+mn-ea"/>
                <a:sym typeface="+mn-lt"/>
              </a:rPr>
              <a:t>右图</a:t>
            </a:r>
            <a:r>
              <a:rPr lang="zh-CN" altLang="zh-CN" sz="2400" dirty="0">
                <a:cs typeface="+mn-ea"/>
                <a:sym typeface="+mn-lt"/>
              </a:rPr>
              <a:t>所示。它包括应用层、控制层、数据层。</a:t>
            </a:r>
            <a:endParaRPr lang="en-US" altLang="zh-CN" sz="2400" dirty="0">
              <a:cs typeface="+mn-ea"/>
              <a:sym typeface="+mn-lt"/>
            </a:endParaRPr>
          </a:p>
          <a:p>
            <a:pPr>
              <a:lnSpc>
                <a:spcPct val="120000"/>
              </a:lnSpc>
              <a:spcBef>
                <a:spcPts val="0"/>
              </a:spcBef>
            </a:pPr>
            <a:r>
              <a:rPr lang="zh-CN" altLang="en-US" sz="2400" dirty="0">
                <a:cs typeface="+mn-ea"/>
                <a:sym typeface="+mn-lt"/>
              </a:rPr>
              <a:t>应用层与控制层之间为北向接口</a:t>
            </a:r>
            <a:r>
              <a:rPr lang="en-US" altLang="zh-CN" sz="2400" dirty="0">
                <a:cs typeface="+mn-ea"/>
                <a:sym typeface="+mn-lt"/>
              </a:rPr>
              <a:t>(NBIs)</a:t>
            </a:r>
            <a:r>
              <a:rPr lang="zh-CN" altLang="en-US" sz="2400" dirty="0">
                <a:cs typeface="+mn-ea"/>
                <a:sym typeface="+mn-lt"/>
              </a:rPr>
              <a:t>。控制层与数据层之间为南向接口（</a:t>
            </a:r>
            <a:r>
              <a:rPr lang="en-US" altLang="zh-CN" sz="2400" dirty="0">
                <a:cs typeface="+mn-ea"/>
                <a:sym typeface="+mn-lt"/>
              </a:rPr>
              <a:t>CDPI</a:t>
            </a:r>
            <a:r>
              <a:rPr lang="zh-CN" altLang="en-US" sz="2400" dirty="0">
                <a:cs typeface="+mn-ea"/>
                <a:sym typeface="+mn-lt"/>
              </a:rPr>
              <a:t>）。</a:t>
            </a:r>
            <a:endParaRPr lang="zh-CN" altLang="zh-CN" sz="2400" dirty="0">
              <a:cs typeface="+mn-ea"/>
              <a:sym typeface="+mn-lt"/>
            </a:endParaRPr>
          </a:p>
        </p:txBody>
      </p:sp>
      <p:pic>
        <p:nvPicPr>
          <p:cNvPr id="1026" name="Picture 2" descr="图2 SDN网络架构1.1版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2460" y="1554452"/>
            <a:ext cx="4307906" cy="343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45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p:txBody>
          <a:bodyPr>
            <a:normAutofit/>
          </a:bodyPr>
          <a:lstStyle/>
          <a:p>
            <a:pPr>
              <a:lnSpc>
                <a:spcPct val="130000"/>
              </a:lnSpc>
              <a:spcBef>
                <a:spcPts val="0"/>
              </a:spcBef>
            </a:pPr>
            <a:endParaRPr lang="en-US" altLang="zh-CN" sz="2400" dirty="0">
              <a:cs typeface="+mn-ea"/>
              <a:sym typeface="+mn-lt"/>
            </a:endParaRPr>
          </a:p>
          <a:p>
            <a:pPr>
              <a:lnSpc>
                <a:spcPct val="130000"/>
              </a:lnSpc>
              <a:spcBef>
                <a:spcPts val="0"/>
              </a:spcBef>
            </a:pPr>
            <a:r>
              <a:rPr lang="zh-CN" altLang="en-US" sz="2400" dirty="0">
                <a:cs typeface="+mn-ea"/>
                <a:sym typeface="+mn-lt"/>
              </a:rPr>
              <a:t>传统迷思：</a:t>
            </a:r>
            <a:r>
              <a:rPr lang="en-US" altLang="zh-CN" sz="2400" dirty="0">
                <a:cs typeface="+mn-ea"/>
                <a:sym typeface="+mn-lt"/>
              </a:rPr>
              <a:t>SDN</a:t>
            </a:r>
            <a:r>
              <a:rPr lang="zh-CN" altLang="en-US" sz="2400" dirty="0">
                <a:cs typeface="+mn-ea"/>
                <a:sym typeface="+mn-lt"/>
              </a:rPr>
              <a:t>就是</a:t>
            </a:r>
            <a:r>
              <a:rPr lang="en-US" altLang="zh-CN" sz="2400" dirty="0">
                <a:cs typeface="+mn-ea"/>
                <a:sym typeface="+mn-lt"/>
              </a:rPr>
              <a:t>OpenFlow</a:t>
            </a:r>
          </a:p>
          <a:p>
            <a:pPr>
              <a:lnSpc>
                <a:spcPct val="130000"/>
              </a:lnSpc>
              <a:spcBef>
                <a:spcPts val="0"/>
              </a:spcBef>
            </a:pPr>
            <a:endParaRPr lang="en-US" altLang="zh-CN" sz="2400" dirty="0">
              <a:cs typeface="+mn-ea"/>
              <a:sym typeface="+mn-lt"/>
            </a:endParaRPr>
          </a:p>
          <a:p>
            <a:pPr>
              <a:lnSpc>
                <a:spcPct val="130000"/>
              </a:lnSpc>
              <a:spcBef>
                <a:spcPts val="0"/>
              </a:spcBef>
            </a:pPr>
            <a:r>
              <a:rPr lang="en-US" altLang="zh-CN" sz="2400" dirty="0">
                <a:cs typeface="+mn-ea"/>
                <a:sym typeface="+mn-lt"/>
              </a:rPr>
              <a:t>Wiki</a:t>
            </a:r>
            <a:r>
              <a:rPr lang="zh-CN" altLang="en-US" sz="2400" dirty="0">
                <a:cs typeface="+mn-ea"/>
                <a:sym typeface="+mn-lt"/>
              </a:rPr>
              <a:t>上的定义：</a:t>
            </a:r>
            <a:r>
              <a:rPr lang="en-US" altLang="zh-CN" sz="2400" dirty="0">
                <a:cs typeface="+mn-ea"/>
                <a:sym typeface="+mn-lt"/>
              </a:rPr>
              <a:t>OpenFlow</a:t>
            </a:r>
            <a:r>
              <a:rPr lang="zh-CN" altLang="en-US" sz="2400" dirty="0">
                <a:cs typeface="+mn-ea"/>
                <a:sym typeface="+mn-lt"/>
              </a:rPr>
              <a:t>，一种</a:t>
            </a:r>
            <a:r>
              <a:rPr lang="zh-CN" altLang="en-US" sz="2400" dirty="0">
                <a:solidFill>
                  <a:srgbClr val="FF0000"/>
                </a:solidFill>
                <a:cs typeface="+mn-ea"/>
                <a:sym typeface="+mn-lt"/>
              </a:rPr>
              <a:t>网上通信协议</a:t>
            </a:r>
            <a:r>
              <a:rPr lang="zh-CN" altLang="en-US" sz="2400" dirty="0">
                <a:cs typeface="+mn-ea"/>
                <a:sym typeface="+mn-lt"/>
              </a:rPr>
              <a:t>，属于数据链路层，能够控制交换器或路由器的数据层，借此改变网上数据包所走的网上路径。</a:t>
            </a:r>
            <a:endParaRPr lang="en-US" altLang="zh-CN" sz="2400" dirty="0">
              <a:cs typeface="+mn-ea"/>
              <a:sym typeface="+mn-lt"/>
            </a:endParaRPr>
          </a:p>
          <a:p>
            <a:pPr marL="0" indent="0">
              <a:lnSpc>
                <a:spcPct val="130000"/>
              </a:lnSpc>
              <a:spcBef>
                <a:spcPts val="0"/>
              </a:spcBef>
              <a:buNone/>
            </a:pPr>
            <a:endParaRPr lang="en-US" altLang="zh-CN" sz="2400" dirty="0">
              <a:cs typeface="+mn-ea"/>
              <a:sym typeface="+mn-lt"/>
            </a:endParaRPr>
          </a:p>
          <a:p>
            <a:pPr>
              <a:lnSpc>
                <a:spcPct val="130000"/>
              </a:lnSpc>
              <a:spcBef>
                <a:spcPts val="0"/>
              </a:spcBef>
            </a:pPr>
            <a:r>
              <a:rPr lang="zh-CN" altLang="en-US" sz="2400" dirty="0">
                <a:cs typeface="+mn-ea"/>
                <a:sym typeface="+mn-lt"/>
              </a:rPr>
              <a:t>说人话：</a:t>
            </a:r>
            <a:r>
              <a:rPr lang="en-US" altLang="zh-CN" sz="2400" dirty="0">
                <a:cs typeface="+mn-ea"/>
                <a:sym typeface="+mn-lt"/>
              </a:rPr>
              <a:t>OpenFlow</a:t>
            </a:r>
            <a:r>
              <a:rPr lang="zh-CN" altLang="en-US" sz="2400" dirty="0">
                <a:cs typeface="+mn-ea"/>
                <a:sym typeface="+mn-lt"/>
              </a:rPr>
              <a:t>规定了一个开放性的</a:t>
            </a:r>
            <a:r>
              <a:rPr lang="en-US" altLang="zh-CN" sz="2400" dirty="0">
                <a:cs typeface="+mn-ea"/>
                <a:sym typeface="+mn-lt"/>
              </a:rPr>
              <a:t>API</a:t>
            </a:r>
            <a:r>
              <a:rPr lang="zh-CN" altLang="en-US" sz="2400" dirty="0">
                <a:cs typeface="+mn-ea"/>
                <a:sym typeface="+mn-lt"/>
              </a:rPr>
              <a:t>，提供对于数据层交换机的标准接口。</a:t>
            </a:r>
          </a:p>
          <a:p>
            <a:pPr marL="0" indent="0">
              <a:lnSpc>
                <a:spcPct val="130000"/>
              </a:lnSpc>
              <a:spcBef>
                <a:spcPts val="0"/>
              </a:spcBef>
              <a:buNone/>
            </a:pPr>
            <a:r>
              <a:rPr lang="en-US" altLang="zh-CN" sz="2400" dirty="0">
                <a:solidFill>
                  <a:srgbClr val="FF0000"/>
                </a:solidFill>
                <a:cs typeface="+mn-ea"/>
                <a:sym typeface="+mn-lt"/>
              </a:rPr>
              <a:t>	</a:t>
            </a:r>
          </a:p>
        </p:txBody>
      </p:sp>
      <p:pic>
        <p:nvPicPr>
          <p:cNvPr id="4" name="图片 3"/>
          <p:cNvPicPr>
            <a:picLocks noChangeAspect="1"/>
          </p:cNvPicPr>
          <p:nvPr/>
        </p:nvPicPr>
        <p:blipFill>
          <a:blip r:embed="rId3"/>
          <a:stretch>
            <a:fillRect/>
          </a:stretch>
        </p:blipFill>
        <p:spPr>
          <a:xfrm>
            <a:off x="-1" y="-1"/>
            <a:ext cx="4440196" cy="1690690"/>
          </a:xfrm>
          <a:prstGeom prst="rect">
            <a:avLst/>
          </a:prstGeom>
        </p:spPr>
      </p:pic>
    </p:spTree>
    <p:extLst>
      <p:ext uri="{BB962C8B-B14F-4D97-AF65-F5344CB8AC3E}">
        <p14:creationId xmlns:p14="http://schemas.microsoft.com/office/powerpoint/2010/main" val="427461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9B43E-1E4C-4C7E-8285-78B61A0F34AE}"/>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OpenFlow</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5844AF21-93A9-4C04-9AAD-8E16EAB077FD}"/>
              </a:ext>
            </a:extLst>
          </p:cNvPr>
          <p:cNvSpPr>
            <a:spLocks noGrp="1"/>
          </p:cNvSpPr>
          <p:nvPr>
            <p:ph idx="1"/>
          </p:nvPr>
        </p:nvSpPr>
        <p:spPr>
          <a:xfrm>
            <a:off x="503238" y="1893195"/>
            <a:ext cx="8137128" cy="4623515"/>
          </a:xfrm>
        </p:spPr>
        <p:txBody>
          <a:bodyPr>
            <a:normAutofit/>
          </a:bodyPr>
          <a:lstStyle/>
          <a:p>
            <a:pPr marL="0" indent="0">
              <a:lnSpc>
                <a:spcPct val="120000"/>
              </a:lnSpc>
              <a:spcBef>
                <a:spcPct val="0"/>
              </a:spcBef>
              <a:buNone/>
            </a:pPr>
            <a:r>
              <a:rPr lang="en-US" altLang="zh-CN" sz="2400" baseline="-25000" dirty="0">
                <a:cs typeface="+mn-ea"/>
                <a:sym typeface="+mn-lt"/>
              </a:rPr>
              <a:t>OpenFlow</a:t>
            </a:r>
            <a:r>
              <a:rPr lang="zh-CN" altLang="en-US" sz="2400" baseline="-25000" dirty="0">
                <a:cs typeface="+mn-ea"/>
                <a:sym typeface="+mn-lt"/>
              </a:rPr>
              <a:t>规范主要分为四大部分</a:t>
            </a:r>
            <a:endParaRPr lang="en-US" altLang="zh-CN" sz="2400" baseline="-25000" dirty="0">
              <a:cs typeface="+mn-ea"/>
              <a:sym typeface="+mn-lt"/>
            </a:endParaRPr>
          </a:p>
          <a:p>
            <a:pPr marL="0" indent="0">
              <a:lnSpc>
                <a:spcPct val="120000"/>
              </a:lnSpc>
              <a:spcBef>
                <a:spcPct val="0"/>
              </a:spcBef>
              <a:buNone/>
            </a:pPr>
            <a:r>
              <a:rPr lang="en-US" altLang="zh-CN" sz="3600" b="1" baseline="-25000" dirty="0">
                <a:solidFill>
                  <a:srgbClr val="FF0000"/>
                </a:solidFill>
                <a:cs typeface="+mn-ea"/>
                <a:sym typeface="+mn-lt"/>
              </a:rPr>
              <a:t>1. OpenFlow</a:t>
            </a:r>
            <a:r>
              <a:rPr lang="zh-CN" altLang="zh-CN" sz="3600" b="1" baseline="-25000" dirty="0">
                <a:solidFill>
                  <a:srgbClr val="FF0000"/>
                </a:solidFill>
                <a:cs typeface="+mn-ea"/>
                <a:sym typeface="+mn-lt"/>
              </a:rPr>
              <a:t>流表</a:t>
            </a:r>
            <a:r>
              <a:rPr lang="zh-CN" altLang="en-US" sz="3600" b="1" baseline="-25000" dirty="0">
                <a:solidFill>
                  <a:srgbClr val="FF0000"/>
                </a:solidFill>
                <a:cs typeface="+mn-ea"/>
                <a:sym typeface="+mn-lt"/>
              </a:rPr>
              <a:t>（</a:t>
            </a:r>
            <a:r>
              <a:rPr lang="en-US" altLang="zh-CN" sz="3600" b="1" baseline="-25000" dirty="0">
                <a:solidFill>
                  <a:srgbClr val="FF0000"/>
                </a:solidFill>
                <a:cs typeface="+mn-ea"/>
                <a:sym typeface="+mn-lt"/>
              </a:rPr>
              <a:t>Flow Table)</a:t>
            </a:r>
          </a:p>
          <a:p>
            <a:pPr marL="0" indent="0">
              <a:lnSpc>
                <a:spcPct val="120000"/>
              </a:lnSpc>
              <a:spcBef>
                <a:spcPct val="0"/>
              </a:spcBef>
              <a:buNone/>
            </a:pPr>
            <a:endParaRPr lang="en-US" altLang="zh-CN" sz="2800" b="1" baseline="-25000" dirty="0">
              <a:solidFill>
                <a:srgbClr val="FF0000"/>
              </a:solidFill>
              <a:cs typeface="+mn-ea"/>
              <a:sym typeface="+mn-lt"/>
            </a:endParaRPr>
          </a:p>
          <a:p>
            <a:pPr marL="342892" lvl="1" indent="0">
              <a:lnSpc>
                <a:spcPct val="120000"/>
              </a:lnSpc>
              <a:spcBef>
                <a:spcPct val="0"/>
              </a:spcBef>
              <a:buNone/>
            </a:pPr>
            <a:r>
              <a:rPr lang="en-US" altLang="zh-CN" sz="2800" b="1" baseline="-25000" dirty="0">
                <a:cs typeface="+mn-ea"/>
                <a:sym typeface="+mn-lt"/>
              </a:rPr>
              <a:t>	</a:t>
            </a:r>
            <a:r>
              <a:rPr lang="zh-CN" altLang="zh-CN" sz="2800" b="1" baseline="-25000" dirty="0">
                <a:cs typeface="+mn-ea"/>
                <a:sym typeface="+mn-lt"/>
              </a:rPr>
              <a:t>流表项（</a:t>
            </a:r>
            <a:r>
              <a:rPr lang="en-US" altLang="zh-CN" sz="2800" b="1" baseline="-25000" dirty="0">
                <a:cs typeface="+mn-ea"/>
                <a:sym typeface="+mn-lt"/>
              </a:rPr>
              <a:t>Flow Entry</a:t>
            </a:r>
            <a:r>
              <a:rPr lang="zh-CN" altLang="zh-CN" sz="2800" b="1" baseline="-25000" dirty="0">
                <a:cs typeface="+mn-ea"/>
                <a:sym typeface="+mn-lt"/>
              </a:rPr>
              <a:t>）</a:t>
            </a:r>
            <a:r>
              <a:rPr lang="zh-CN" altLang="zh-CN" sz="2800" baseline="-25000" dirty="0">
                <a:cs typeface="+mn-ea"/>
                <a:sym typeface="+mn-lt"/>
              </a:rPr>
              <a:t>：流表的一个原子，用于匹配并处理报文</a:t>
            </a:r>
            <a:r>
              <a:rPr lang="zh-CN" altLang="en-US" sz="2800" baseline="-25000" dirty="0">
                <a:cs typeface="+mn-ea"/>
                <a:sym typeface="+mn-lt"/>
              </a:rPr>
              <a:t>。</a:t>
            </a:r>
            <a:endParaRPr lang="en-US" altLang="zh-CN" sz="2800" baseline="-25000" dirty="0">
              <a:cs typeface="+mn-ea"/>
              <a:sym typeface="+mn-lt"/>
            </a:endParaRPr>
          </a:p>
          <a:p>
            <a:pPr marL="0" lvl="1" indent="341313">
              <a:lnSpc>
                <a:spcPct val="120000"/>
              </a:lnSpc>
              <a:spcBef>
                <a:spcPct val="0"/>
              </a:spcBef>
              <a:buNone/>
            </a:pPr>
            <a:r>
              <a:rPr lang="en-US" altLang="zh-CN" sz="2800" baseline="-25000" dirty="0">
                <a:cs typeface="+mn-ea"/>
                <a:sym typeface="+mn-lt"/>
              </a:rPr>
              <a:t>	</a:t>
            </a:r>
            <a:r>
              <a:rPr lang="zh-CN" altLang="zh-CN" sz="2800" b="1" baseline="-25000" dirty="0">
                <a:cs typeface="+mn-ea"/>
                <a:sym typeface="+mn-lt"/>
              </a:rPr>
              <a:t>流表（</a:t>
            </a:r>
            <a:r>
              <a:rPr lang="en-US" altLang="zh-CN" sz="2800" b="1" baseline="-25000" dirty="0">
                <a:cs typeface="+mn-ea"/>
                <a:sym typeface="+mn-lt"/>
              </a:rPr>
              <a:t>Flow Table</a:t>
            </a:r>
            <a:r>
              <a:rPr lang="zh-CN" altLang="zh-CN" sz="2800" b="1" baseline="-25000" dirty="0">
                <a:cs typeface="+mn-ea"/>
                <a:sym typeface="+mn-lt"/>
              </a:rPr>
              <a:t>）：</a:t>
            </a:r>
            <a:r>
              <a:rPr lang="zh-CN" altLang="zh-CN" sz="2800" baseline="-25000" dirty="0">
                <a:cs typeface="+mn-ea"/>
                <a:sym typeface="+mn-lt"/>
              </a:rPr>
              <a:t>包含了流表项，是流水线的一部分。</a:t>
            </a:r>
            <a:endParaRPr lang="en-US" altLang="zh-CN" sz="2800"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endParaRPr lang="en-US" altLang="zh-CN" baseline="-25000" dirty="0">
              <a:cs typeface="+mn-ea"/>
              <a:sym typeface="+mn-lt"/>
            </a:endParaRPr>
          </a:p>
          <a:p>
            <a:pPr marL="0" indent="0">
              <a:lnSpc>
                <a:spcPct val="120000"/>
              </a:lnSpc>
              <a:spcBef>
                <a:spcPct val="0"/>
              </a:spcBef>
              <a:buNone/>
            </a:pPr>
            <a:r>
              <a:rPr lang="en-US" altLang="zh-CN" baseline="-25000" dirty="0">
                <a:cs typeface="+mn-ea"/>
                <a:sym typeface="+mn-lt"/>
              </a:rPr>
              <a:t>	</a:t>
            </a:r>
            <a:r>
              <a:rPr lang="zh-CN" altLang="en-US" baseline="-25000" dirty="0">
                <a:cs typeface="+mn-ea"/>
                <a:sym typeface="+mn-lt"/>
              </a:rPr>
              <a:t>在详细介绍流表这个概念前，首先来看下</a:t>
            </a:r>
            <a:r>
              <a:rPr lang="en-US" altLang="zh-CN" baseline="-25000" dirty="0">
                <a:cs typeface="+mn-ea"/>
                <a:sym typeface="+mn-lt"/>
              </a:rPr>
              <a:t>OpenFlow</a:t>
            </a:r>
            <a:r>
              <a:rPr lang="zh-CN" altLang="en-US" baseline="-25000" dirty="0">
                <a:cs typeface="+mn-ea"/>
                <a:sym typeface="+mn-lt"/>
              </a:rPr>
              <a:t>交换机。</a:t>
            </a:r>
            <a:endParaRPr lang="zh-CN" altLang="zh-CN" baseline="-25000" dirty="0">
              <a:cs typeface="+mn-ea"/>
              <a:sym typeface="+mn-lt"/>
            </a:endParaRPr>
          </a:p>
        </p:txBody>
      </p:sp>
      <p:pic>
        <p:nvPicPr>
          <p:cNvPr id="7" name="图片 6"/>
          <p:cNvPicPr>
            <a:picLocks noChangeAspect="1"/>
          </p:cNvPicPr>
          <p:nvPr/>
        </p:nvPicPr>
        <p:blipFill>
          <a:blip r:embed="rId3"/>
          <a:stretch>
            <a:fillRect/>
          </a:stretch>
        </p:blipFill>
        <p:spPr>
          <a:xfrm>
            <a:off x="1463586" y="4204952"/>
            <a:ext cx="6215637" cy="2045274"/>
          </a:xfrm>
          <a:prstGeom prst="rect">
            <a:avLst/>
          </a:prstGeom>
        </p:spPr>
      </p:pic>
      <p:pic>
        <p:nvPicPr>
          <p:cNvPr id="8" name="图片 7"/>
          <p:cNvPicPr>
            <a:picLocks noChangeAspect="1"/>
          </p:cNvPicPr>
          <p:nvPr/>
        </p:nvPicPr>
        <p:blipFill>
          <a:blip r:embed="rId4"/>
          <a:stretch>
            <a:fillRect/>
          </a:stretch>
        </p:blipFill>
        <p:spPr>
          <a:xfrm>
            <a:off x="0" y="0"/>
            <a:ext cx="4440196" cy="1690690"/>
          </a:xfrm>
          <a:prstGeom prst="rect">
            <a:avLst/>
          </a:prstGeom>
        </p:spPr>
      </p:pic>
    </p:spTree>
    <p:extLst>
      <p:ext uri="{BB962C8B-B14F-4D97-AF65-F5344CB8AC3E}">
        <p14:creationId xmlns:p14="http://schemas.microsoft.com/office/powerpoint/2010/main" val="96768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525618" y="1680523"/>
            <a:ext cx="4651689" cy="4456752"/>
          </a:xfrm>
        </p:spPr>
        <p:txBody>
          <a:bodyPr>
            <a:normAutofit fontScale="92500"/>
          </a:bodyPr>
          <a:lstStyle/>
          <a:p>
            <a:pPr>
              <a:lnSpc>
                <a:spcPct val="120000"/>
              </a:lnSpc>
              <a:spcBef>
                <a:spcPct val="0"/>
              </a:spcBef>
            </a:pPr>
            <a:r>
              <a:rPr lang="en-US" altLang="zh-CN" sz="2400" dirty="0">
                <a:cs typeface="+mn-ea"/>
                <a:sym typeface="+mn-lt"/>
              </a:rPr>
              <a:t>OpenFlow</a:t>
            </a:r>
            <a:r>
              <a:rPr lang="zh-CN" altLang="en-US" sz="2400" dirty="0">
                <a:cs typeface="+mn-ea"/>
                <a:sym typeface="+mn-lt"/>
              </a:rPr>
              <a:t>交换机</a:t>
            </a:r>
            <a:endParaRPr lang="en-US" altLang="zh-CN" sz="2400" dirty="0">
              <a:cs typeface="+mn-ea"/>
              <a:sym typeface="+mn-lt"/>
            </a:endParaRPr>
          </a:p>
          <a:p>
            <a:pPr lvl="1">
              <a:lnSpc>
                <a:spcPct val="120000"/>
              </a:lnSpc>
              <a:spcBef>
                <a:spcPct val="0"/>
              </a:spcBef>
            </a:pPr>
            <a:r>
              <a:rPr lang="zh-CN" altLang="zh-CN" sz="2400" dirty="0">
                <a:cs typeface="+mn-ea"/>
                <a:sym typeface="+mn-lt"/>
              </a:rPr>
              <a:t>一个</a:t>
            </a:r>
            <a:r>
              <a:rPr lang="en-US" altLang="zh-CN" sz="2400" dirty="0">
                <a:cs typeface="+mn-ea"/>
                <a:sym typeface="+mn-lt"/>
              </a:rPr>
              <a:t>OpenFlow</a:t>
            </a:r>
            <a:r>
              <a:rPr lang="zh-CN" altLang="zh-CN" sz="2400" dirty="0">
                <a:cs typeface="+mn-ea"/>
                <a:sym typeface="+mn-lt"/>
              </a:rPr>
              <a:t>交换机由一个或多个</a:t>
            </a:r>
            <a:r>
              <a:rPr lang="zh-CN" altLang="zh-CN" sz="2400" b="1" dirty="0">
                <a:cs typeface="+mn-ea"/>
                <a:sym typeface="+mn-lt"/>
              </a:rPr>
              <a:t>流表</a:t>
            </a:r>
            <a:r>
              <a:rPr lang="zh-CN" altLang="zh-CN" sz="2400" dirty="0">
                <a:cs typeface="+mn-ea"/>
                <a:sym typeface="+mn-lt"/>
              </a:rPr>
              <a:t>和一个</a:t>
            </a:r>
            <a:r>
              <a:rPr lang="zh-CN" altLang="zh-CN" sz="2400" b="1" dirty="0">
                <a:cs typeface="+mn-ea"/>
                <a:sym typeface="+mn-lt"/>
              </a:rPr>
              <a:t>组表</a:t>
            </a:r>
            <a:r>
              <a:rPr lang="zh-CN" altLang="zh-CN" sz="2400" dirty="0">
                <a:cs typeface="+mn-ea"/>
                <a:sym typeface="+mn-lt"/>
              </a:rPr>
              <a:t>组成，它们决定了报文匹配与转发，以及一个与控制器建立连接的</a:t>
            </a:r>
            <a:r>
              <a:rPr lang="en-US" altLang="zh-CN" sz="2400" dirty="0">
                <a:cs typeface="+mn-ea"/>
                <a:sym typeface="+mn-lt"/>
              </a:rPr>
              <a:t>OpenFlow</a:t>
            </a:r>
            <a:r>
              <a:rPr lang="zh-CN" altLang="zh-CN" sz="2400" dirty="0">
                <a:cs typeface="+mn-ea"/>
                <a:sym typeface="+mn-lt"/>
              </a:rPr>
              <a:t>通道</a:t>
            </a:r>
            <a:endParaRPr lang="en-US" altLang="zh-CN" sz="2400" dirty="0">
              <a:cs typeface="+mn-ea"/>
              <a:sym typeface="+mn-lt"/>
            </a:endParaRPr>
          </a:p>
          <a:p>
            <a:pPr lvl="1">
              <a:lnSpc>
                <a:spcPct val="120000"/>
              </a:lnSpc>
              <a:spcBef>
                <a:spcPct val="0"/>
              </a:spcBef>
            </a:pPr>
            <a:endParaRPr lang="en-US" altLang="zh-CN" sz="2400" dirty="0">
              <a:cs typeface="+mn-ea"/>
              <a:sym typeface="+mn-lt"/>
            </a:endParaRPr>
          </a:p>
          <a:p>
            <a:pPr lvl="1">
              <a:lnSpc>
                <a:spcPct val="120000"/>
              </a:lnSpc>
              <a:spcBef>
                <a:spcPct val="0"/>
              </a:spcBef>
            </a:pPr>
            <a:r>
              <a:rPr lang="zh-CN" altLang="zh-CN" sz="2400" dirty="0">
                <a:cs typeface="+mn-ea"/>
                <a:sym typeface="+mn-lt"/>
              </a:rPr>
              <a:t>交换机和控制器通过</a:t>
            </a:r>
            <a:r>
              <a:rPr lang="en-US" altLang="zh-CN" sz="2400" dirty="0">
                <a:cs typeface="+mn-ea"/>
                <a:sym typeface="+mn-lt"/>
              </a:rPr>
              <a:t>OpenFlow</a:t>
            </a:r>
            <a:r>
              <a:rPr lang="zh-CN" altLang="zh-CN" sz="2400" dirty="0">
                <a:cs typeface="+mn-ea"/>
                <a:sym typeface="+mn-lt"/>
              </a:rPr>
              <a:t>协议通信，而控制器通过</a:t>
            </a:r>
            <a:r>
              <a:rPr lang="en-US" altLang="zh-CN" sz="2400" dirty="0">
                <a:cs typeface="+mn-ea"/>
                <a:sym typeface="+mn-lt"/>
              </a:rPr>
              <a:t>OpenFlow</a:t>
            </a:r>
            <a:r>
              <a:rPr lang="zh-CN" altLang="zh-CN" sz="2400" dirty="0">
                <a:cs typeface="+mn-ea"/>
                <a:sym typeface="+mn-lt"/>
              </a:rPr>
              <a:t>协议控制交换机。</a:t>
            </a:r>
          </a:p>
          <a:p>
            <a:pPr marL="0" indent="0">
              <a:lnSpc>
                <a:spcPct val="120000"/>
              </a:lnSpc>
              <a:spcBef>
                <a:spcPct val="0"/>
              </a:spcBef>
              <a:buNone/>
            </a:pPr>
            <a:endParaRPr lang="en-US" altLang="zh-CN" sz="1400" dirty="0">
              <a:solidFill>
                <a:srgbClr val="FF0000"/>
              </a:solidFill>
              <a:cs typeface="+mn-ea"/>
              <a:sym typeface="+mn-lt"/>
            </a:endParaRPr>
          </a:p>
        </p:txBody>
      </p:sp>
      <p:pic>
        <p:nvPicPr>
          <p:cNvPr id="5" name="图片 4"/>
          <p:cNvPicPr/>
          <p:nvPr/>
        </p:nvPicPr>
        <p:blipFill>
          <a:blip r:embed="rId3"/>
          <a:stretch>
            <a:fillRect/>
          </a:stretch>
        </p:blipFill>
        <p:spPr>
          <a:xfrm>
            <a:off x="5177307" y="2653048"/>
            <a:ext cx="3823377" cy="3126337"/>
          </a:xfrm>
          <a:prstGeom prst="rect">
            <a:avLst/>
          </a:prstGeom>
        </p:spPr>
      </p:pic>
      <p:pic>
        <p:nvPicPr>
          <p:cNvPr id="6" name="图片 5"/>
          <p:cNvPicPr>
            <a:picLocks noChangeAspect="1"/>
          </p:cNvPicPr>
          <p:nvPr/>
        </p:nvPicPr>
        <p:blipFill>
          <a:blip r:embed="rId4"/>
          <a:stretch>
            <a:fillRect/>
          </a:stretch>
        </p:blipFill>
        <p:spPr>
          <a:xfrm>
            <a:off x="-1" y="-1"/>
            <a:ext cx="4440196" cy="1690690"/>
          </a:xfrm>
          <a:prstGeom prst="rect">
            <a:avLst/>
          </a:prstGeom>
        </p:spPr>
      </p:pic>
    </p:spTree>
    <p:extLst>
      <p:ext uri="{BB962C8B-B14F-4D97-AF65-F5344CB8AC3E}">
        <p14:creationId xmlns:p14="http://schemas.microsoft.com/office/powerpoint/2010/main" val="411657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504825" y="3019425"/>
            <a:ext cx="8639175" cy="828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
        <p:nvSpPr>
          <p:cNvPr id="5" name="标题 4"/>
          <p:cNvSpPr>
            <a:spLocks noGrp="1"/>
          </p:cNvSpPr>
          <p:nvPr>
            <p:ph type="title"/>
          </p:nvPr>
        </p:nvSpPr>
        <p:spPr>
          <a:xfrm>
            <a:off x="2871355" y="3284171"/>
            <a:ext cx="3401291" cy="492594"/>
          </a:xfrm>
        </p:spPr>
        <p:txBody>
          <a:bodyPr anchor="b">
            <a:normAutofit/>
          </a:bodyPr>
          <a:lstStyle/>
          <a:p>
            <a:pPr algn="ctr">
              <a:lnSpc>
                <a:spcPct val="120000"/>
              </a:lnSpc>
            </a:pPr>
            <a:r>
              <a:rPr lang="en-US" altLang="zh-CN" sz="2000" b="0" dirty="0">
                <a:solidFill>
                  <a:schemeClr val="accent1"/>
                </a:solidFill>
                <a:latin typeface="+mn-lt"/>
                <a:ea typeface="+mn-ea"/>
                <a:cs typeface="+mn-ea"/>
                <a:sym typeface="+mn-lt"/>
              </a:rPr>
              <a:t>What is SDN?</a:t>
            </a:r>
            <a:endParaRPr lang="zh-CN" altLang="en-US" sz="2000" b="0" dirty="0">
              <a:solidFill>
                <a:schemeClr val="accent1"/>
              </a:solidFill>
              <a:latin typeface="+mn-lt"/>
              <a:ea typeface="+mn-ea"/>
              <a:cs typeface="+mn-ea"/>
              <a:sym typeface="+mn-lt"/>
            </a:endParaRPr>
          </a:p>
        </p:txBody>
      </p:sp>
      <p:sp>
        <p:nvSpPr>
          <p:cNvPr id="6" name="文本占位符 5"/>
          <p:cNvSpPr>
            <a:spLocks noGrp="1"/>
          </p:cNvSpPr>
          <p:nvPr>
            <p:ph type="body" idx="1"/>
          </p:nvPr>
        </p:nvSpPr>
        <p:spPr>
          <a:xfrm>
            <a:off x="2867025" y="3956824"/>
            <a:ext cx="3409950" cy="761717"/>
          </a:xfrm>
        </p:spPr>
        <p:txBody>
          <a:bodyPr/>
          <a:lstStyle/>
          <a:p>
            <a:pPr lvl="0" algn="ctr">
              <a:lnSpc>
                <a:spcPct val="120000"/>
              </a:lnSpc>
              <a:spcBef>
                <a:spcPts val="0"/>
              </a:spcBef>
            </a:pPr>
            <a:r>
              <a:rPr lang="en-US" altLang="zh-CN" sz="900" dirty="0">
                <a:solidFill>
                  <a:schemeClr val="tx2">
                    <a:lumMod val="50000"/>
                  </a:schemeClr>
                </a:solidFill>
                <a:cs typeface="+mn-ea"/>
                <a:sym typeface="+mn-lt"/>
              </a:rPr>
              <a:t>SDN</a:t>
            </a:r>
            <a:r>
              <a:rPr lang="zh-CN" altLang="en-US" sz="900" dirty="0">
                <a:solidFill>
                  <a:schemeClr val="tx2">
                    <a:lumMod val="50000"/>
                  </a:schemeClr>
                </a:solidFill>
                <a:cs typeface="+mn-ea"/>
                <a:sym typeface="+mn-lt"/>
              </a:rPr>
              <a:t>简介、特征、历史与发展</a:t>
            </a:r>
            <a:endParaRPr lang="en-US" altLang="zh-CN" sz="900" dirty="0">
              <a:solidFill>
                <a:schemeClr val="tx2">
                  <a:lumMod val="50000"/>
                </a:schemeClr>
              </a:solidFill>
              <a:cs typeface="+mn-ea"/>
              <a:sym typeface="+mn-lt"/>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4166979" y="1755133"/>
            <a:ext cx="657434" cy="872266"/>
          </a:xfrm>
          <a:prstGeom prst="rect">
            <a:avLst/>
          </a:prstGeom>
          <a:noFill/>
        </p:spPr>
        <p:txBody>
          <a:bodyPr wrap="none" rtlCol="0">
            <a:prstTxWarp prst="textPlain">
              <a:avLst/>
            </a:prstTxWarp>
            <a:spAutoFit/>
          </a:bodyPr>
          <a:lstStyle/>
          <a:p>
            <a:pPr>
              <a:lnSpc>
                <a:spcPct val="120000"/>
              </a:lnSpc>
            </a:pPr>
            <a:r>
              <a:rPr lang="en-US" altLang="zh-CN" sz="1350" b="1" dirty="0">
                <a:solidFill>
                  <a:schemeClr val="bg1"/>
                </a:solidFill>
                <a:cs typeface="+mn-ea"/>
                <a:sym typeface="+mn-lt"/>
              </a:rPr>
              <a:t>01</a:t>
            </a:r>
            <a:endParaRPr lang="zh-CN" altLang="en-US" sz="1350" b="1" dirty="0">
              <a:solidFill>
                <a:schemeClr val="bg1"/>
              </a:solidFill>
              <a:cs typeface="+mn-ea"/>
              <a:sym typeface="+mn-lt"/>
            </a:endParaRPr>
          </a:p>
        </p:txBody>
      </p: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503238" y="2196927"/>
            <a:ext cx="8137525" cy="3263504"/>
          </a:xfrm>
        </p:spPr>
        <p:txBody>
          <a:bodyPr>
            <a:normAutofit/>
          </a:bodyPr>
          <a:lstStyle/>
          <a:p>
            <a:pPr>
              <a:lnSpc>
                <a:spcPct val="120000"/>
              </a:lnSpc>
              <a:spcBef>
                <a:spcPct val="0"/>
              </a:spcBef>
            </a:pPr>
            <a:r>
              <a:rPr lang="zh-CN" altLang="en-US" sz="2400" dirty="0">
                <a:cs typeface="+mn-ea"/>
                <a:sym typeface="+mn-lt"/>
              </a:rPr>
              <a:t>交换机和控制器的交互</a:t>
            </a:r>
            <a:endParaRPr lang="en-US" altLang="zh-CN" sz="2400" dirty="0">
              <a:cs typeface="+mn-ea"/>
              <a:sym typeface="+mn-lt"/>
            </a:endParaRPr>
          </a:p>
          <a:p>
            <a:pPr>
              <a:lnSpc>
                <a:spcPct val="120000"/>
              </a:lnSpc>
              <a:spcBef>
                <a:spcPct val="0"/>
              </a:spcBef>
            </a:pPr>
            <a:endParaRPr lang="en-US" altLang="zh-CN" sz="1200" dirty="0">
              <a:cs typeface="+mn-ea"/>
              <a:sym typeface="+mn-lt"/>
            </a:endParaRPr>
          </a:p>
          <a:p>
            <a:pPr lvl="1">
              <a:lnSpc>
                <a:spcPct val="120000"/>
              </a:lnSpc>
              <a:spcBef>
                <a:spcPct val="0"/>
              </a:spcBef>
            </a:pPr>
            <a:r>
              <a:rPr lang="zh-CN" altLang="zh-CN" sz="2000" dirty="0">
                <a:cs typeface="+mn-ea"/>
                <a:sym typeface="+mn-lt"/>
              </a:rPr>
              <a:t>通过</a:t>
            </a:r>
            <a:r>
              <a:rPr lang="en-US" altLang="zh-CN" sz="2000" dirty="0">
                <a:cs typeface="+mn-ea"/>
                <a:sym typeface="+mn-lt"/>
              </a:rPr>
              <a:t>OpenFlow</a:t>
            </a:r>
            <a:r>
              <a:rPr lang="zh-CN" altLang="zh-CN" sz="2000" dirty="0">
                <a:cs typeface="+mn-ea"/>
                <a:sym typeface="+mn-lt"/>
              </a:rPr>
              <a:t>协议，控制器可以</a:t>
            </a:r>
            <a:r>
              <a:rPr lang="zh-CN" altLang="zh-CN" sz="2000" b="1" dirty="0">
                <a:solidFill>
                  <a:srgbClr val="FF0000"/>
                </a:solidFill>
                <a:cs typeface="+mn-ea"/>
                <a:sym typeface="+mn-lt"/>
              </a:rPr>
              <a:t>增删改</a:t>
            </a:r>
            <a:r>
              <a:rPr lang="zh-CN" altLang="zh-CN" sz="2000" dirty="0">
                <a:cs typeface="+mn-ea"/>
                <a:sym typeface="+mn-lt"/>
              </a:rPr>
              <a:t>交换机流表中的流表项。</a:t>
            </a:r>
            <a:endParaRPr lang="en-US" altLang="zh-CN" sz="2000" dirty="0">
              <a:cs typeface="+mn-ea"/>
              <a:sym typeface="+mn-lt"/>
            </a:endParaRPr>
          </a:p>
          <a:p>
            <a:pPr lvl="1">
              <a:lnSpc>
                <a:spcPct val="120000"/>
              </a:lnSpc>
              <a:spcBef>
                <a:spcPct val="0"/>
              </a:spcBef>
            </a:pPr>
            <a:r>
              <a:rPr lang="zh-CN" altLang="zh-CN" sz="2000" dirty="0">
                <a:cs typeface="+mn-ea"/>
                <a:sym typeface="+mn-lt"/>
              </a:rPr>
              <a:t>相应的，控制器增删改流表项有两种模式：被动与主动。</a:t>
            </a:r>
            <a:endParaRPr lang="en-US" altLang="zh-CN" sz="2000" dirty="0">
              <a:cs typeface="+mn-ea"/>
              <a:sym typeface="+mn-lt"/>
            </a:endParaRPr>
          </a:p>
          <a:p>
            <a:pPr lvl="1">
              <a:lnSpc>
                <a:spcPct val="120000"/>
              </a:lnSpc>
              <a:spcBef>
                <a:spcPct val="0"/>
              </a:spcBef>
            </a:pPr>
            <a:r>
              <a:rPr lang="zh-CN" altLang="zh-CN" sz="2000" dirty="0">
                <a:cs typeface="+mn-ea"/>
                <a:sym typeface="+mn-lt"/>
              </a:rPr>
              <a:t>每个交换机中的流表都拥有一个流表项的集合。而每个</a:t>
            </a:r>
            <a:r>
              <a:rPr lang="zh-CN" altLang="zh-CN" sz="2000" b="1" dirty="0">
                <a:solidFill>
                  <a:srgbClr val="FF0000"/>
                </a:solidFill>
                <a:cs typeface="+mn-ea"/>
                <a:sym typeface="+mn-lt"/>
              </a:rPr>
              <a:t>流表项</a:t>
            </a:r>
            <a:r>
              <a:rPr lang="zh-CN" altLang="zh-CN" sz="2000" dirty="0">
                <a:cs typeface="+mn-ea"/>
                <a:sym typeface="+mn-lt"/>
              </a:rPr>
              <a:t>都由 </a:t>
            </a:r>
            <a:r>
              <a:rPr lang="zh-CN" altLang="zh-CN" sz="2000" b="1" dirty="0">
                <a:solidFill>
                  <a:srgbClr val="FF0000"/>
                </a:solidFill>
                <a:cs typeface="+mn-ea"/>
                <a:sym typeface="+mn-lt"/>
              </a:rPr>
              <a:t>匹配域、计数器、指令集</a:t>
            </a:r>
            <a:r>
              <a:rPr lang="zh-CN" altLang="zh-CN" sz="2000" dirty="0">
                <a:solidFill>
                  <a:srgbClr val="FF0000"/>
                </a:solidFill>
                <a:cs typeface="+mn-ea"/>
                <a:sym typeface="+mn-lt"/>
              </a:rPr>
              <a:t> </a:t>
            </a:r>
            <a:r>
              <a:rPr lang="zh-CN" altLang="zh-CN" sz="2000" dirty="0">
                <a:cs typeface="+mn-ea"/>
                <a:sym typeface="+mn-lt"/>
              </a:rPr>
              <a:t>组成，报文通过流表项进行匹配与执行。</a:t>
            </a:r>
            <a:endParaRPr lang="en-US" altLang="zh-CN" sz="2000" dirty="0">
              <a:cs typeface="+mn-ea"/>
              <a:sym typeface="+mn-lt"/>
            </a:endParaRPr>
          </a:p>
          <a:p>
            <a:pPr>
              <a:lnSpc>
                <a:spcPct val="120000"/>
              </a:lnSpc>
              <a:spcBef>
                <a:spcPct val="0"/>
              </a:spcBef>
            </a:pPr>
            <a:endParaRPr lang="zh-CN" altLang="zh-CN" dirty="0">
              <a:cs typeface="+mn-ea"/>
              <a:sym typeface="+mn-lt"/>
            </a:endParaRPr>
          </a:p>
        </p:txBody>
      </p:sp>
      <p:pic>
        <p:nvPicPr>
          <p:cNvPr id="6" name="图片 5"/>
          <p:cNvPicPr/>
          <p:nvPr/>
        </p:nvPicPr>
        <p:blipFill>
          <a:blip r:embed="rId3"/>
          <a:stretch>
            <a:fillRect/>
          </a:stretch>
        </p:blipFill>
        <p:spPr>
          <a:xfrm>
            <a:off x="995085" y="4895110"/>
            <a:ext cx="7152639" cy="1130643"/>
          </a:xfrm>
          <a:prstGeom prst="rect">
            <a:avLst/>
          </a:prstGeom>
        </p:spPr>
      </p:pic>
      <p:pic>
        <p:nvPicPr>
          <p:cNvPr id="9" name="图片 8"/>
          <p:cNvPicPr>
            <a:picLocks noChangeAspect="1"/>
          </p:cNvPicPr>
          <p:nvPr/>
        </p:nvPicPr>
        <p:blipFill>
          <a:blip r:embed="rId4"/>
          <a:stretch>
            <a:fillRect/>
          </a:stretch>
        </p:blipFill>
        <p:spPr>
          <a:xfrm>
            <a:off x="-1" y="-1"/>
            <a:ext cx="4440196" cy="1690690"/>
          </a:xfrm>
          <a:prstGeom prst="rect">
            <a:avLst/>
          </a:prstGeom>
        </p:spPr>
      </p:pic>
    </p:spTree>
    <p:extLst>
      <p:ext uri="{BB962C8B-B14F-4D97-AF65-F5344CB8AC3E}">
        <p14:creationId xmlns:p14="http://schemas.microsoft.com/office/powerpoint/2010/main" val="190465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502444" y="1862633"/>
            <a:ext cx="8137922" cy="4534939"/>
          </a:xfrm>
        </p:spPr>
        <p:txBody>
          <a:bodyPr>
            <a:normAutofit fontScale="92500" lnSpcReduction="10000"/>
          </a:bodyPr>
          <a:lstStyle/>
          <a:p>
            <a:pPr>
              <a:lnSpc>
                <a:spcPct val="140000"/>
              </a:lnSpc>
              <a:spcBef>
                <a:spcPts val="0"/>
              </a:spcBef>
            </a:pPr>
            <a:r>
              <a:rPr lang="zh-CN" altLang="en-US" sz="2800" b="1" dirty="0">
                <a:cs typeface="+mn-ea"/>
                <a:sym typeface="+mn-lt"/>
              </a:rPr>
              <a:t>喵喵喵，有点晕</a:t>
            </a:r>
            <a:r>
              <a:rPr lang="en-US" altLang="zh-CN" sz="2800" b="1" dirty="0">
                <a:cs typeface="+mn-ea"/>
                <a:sym typeface="+mn-lt"/>
              </a:rPr>
              <a:t>(((φ(◎</a:t>
            </a:r>
            <a:r>
              <a:rPr lang="zh-CN" altLang="en-US" sz="2800" b="1" dirty="0">
                <a:cs typeface="+mn-ea"/>
                <a:sym typeface="+mn-lt"/>
              </a:rPr>
              <a:t>ロ◎</a:t>
            </a:r>
            <a:r>
              <a:rPr lang="en-US" altLang="zh-CN" sz="2800" b="1" dirty="0">
                <a:cs typeface="+mn-ea"/>
                <a:sym typeface="+mn-lt"/>
              </a:rPr>
              <a:t>;)φ)))</a:t>
            </a:r>
            <a:r>
              <a:rPr lang="zh-CN" altLang="en-US" sz="2800" b="1" dirty="0">
                <a:cs typeface="+mn-ea"/>
                <a:sym typeface="+mn-lt"/>
              </a:rPr>
              <a:t>？</a:t>
            </a:r>
            <a:endParaRPr lang="en-US" altLang="zh-CN" sz="2800" b="1" dirty="0">
              <a:cs typeface="+mn-ea"/>
              <a:sym typeface="+mn-lt"/>
            </a:endParaRPr>
          </a:p>
          <a:p>
            <a:pPr marL="0" indent="0">
              <a:lnSpc>
                <a:spcPct val="140000"/>
              </a:lnSpc>
              <a:spcBef>
                <a:spcPts val="0"/>
              </a:spcBef>
              <a:buNone/>
            </a:pPr>
            <a:endParaRPr lang="en-US" altLang="zh-CN" sz="1800" dirty="0">
              <a:cs typeface="+mn-ea"/>
              <a:sym typeface="+mn-lt"/>
            </a:endParaRPr>
          </a:p>
          <a:p>
            <a:pPr marL="0" indent="0">
              <a:lnSpc>
                <a:spcPct val="140000"/>
              </a:lnSpc>
              <a:spcBef>
                <a:spcPts val="0"/>
              </a:spcBef>
              <a:buNone/>
            </a:pPr>
            <a:endParaRPr lang="en-US" altLang="zh-CN" sz="2000" dirty="0">
              <a:cs typeface="+mn-ea"/>
              <a:sym typeface="+mn-lt"/>
            </a:endParaRPr>
          </a:p>
          <a:p>
            <a:pPr>
              <a:lnSpc>
                <a:spcPct val="140000"/>
              </a:lnSpc>
              <a:spcBef>
                <a:spcPts val="0"/>
              </a:spcBef>
            </a:pPr>
            <a:r>
              <a:rPr lang="zh-CN" altLang="en-US" sz="2400" dirty="0">
                <a:cs typeface="+mn-ea"/>
                <a:sym typeface="+mn-lt"/>
              </a:rPr>
              <a:t>简单来讲，就是</a:t>
            </a:r>
            <a:r>
              <a:rPr lang="en-US" altLang="zh-CN" sz="2400" dirty="0">
                <a:cs typeface="+mn-ea"/>
                <a:sym typeface="+mn-lt"/>
              </a:rPr>
              <a:t>OpenFlow</a:t>
            </a:r>
            <a:r>
              <a:rPr lang="zh-CN" altLang="en-US" sz="2400" dirty="0">
                <a:cs typeface="+mn-ea"/>
                <a:sym typeface="+mn-lt"/>
              </a:rPr>
              <a:t>基于</a:t>
            </a:r>
            <a:r>
              <a:rPr lang="zh-CN" altLang="en-US" sz="2400" dirty="0">
                <a:solidFill>
                  <a:srgbClr val="FF0000"/>
                </a:solidFill>
                <a:cs typeface="+mn-ea"/>
                <a:sym typeface="+mn-lt"/>
              </a:rPr>
              <a:t>控制器 </a:t>
            </a:r>
            <a:r>
              <a:rPr lang="en-US" altLang="zh-CN" sz="2400" dirty="0">
                <a:solidFill>
                  <a:srgbClr val="FF0000"/>
                </a:solidFill>
                <a:cs typeface="+mn-ea"/>
                <a:sym typeface="+mn-lt"/>
              </a:rPr>
              <a:t>+ </a:t>
            </a:r>
            <a:r>
              <a:rPr lang="zh-CN" altLang="en-US" sz="2400" dirty="0">
                <a:solidFill>
                  <a:srgbClr val="FF0000"/>
                </a:solidFill>
                <a:cs typeface="+mn-ea"/>
                <a:sym typeface="+mn-lt"/>
              </a:rPr>
              <a:t>交换机</a:t>
            </a:r>
            <a:r>
              <a:rPr lang="zh-CN" altLang="en-US" sz="2400" dirty="0">
                <a:cs typeface="+mn-ea"/>
                <a:sym typeface="+mn-lt"/>
              </a:rPr>
              <a:t>的结构。</a:t>
            </a:r>
            <a:endParaRPr lang="en-US" altLang="zh-CN" sz="2400" dirty="0">
              <a:cs typeface="+mn-ea"/>
              <a:sym typeface="+mn-lt"/>
            </a:endParaRPr>
          </a:p>
          <a:p>
            <a:pPr>
              <a:lnSpc>
                <a:spcPct val="140000"/>
              </a:lnSpc>
              <a:spcBef>
                <a:spcPts val="0"/>
              </a:spcBef>
            </a:pPr>
            <a:r>
              <a:rPr lang="zh-CN" altLang="en-US" sz="2400" dirty="0">
                <a:cs typeface="+mn-ea"/>
                <a:sym typeface="+mn-lt"/>
              </a:rPr>
              <a:t>那么</a:t>
            </a:r>
            <a:r>
              <a:rPr lang="en-US" altLang="zh-CN" sz="2400" dirty="0">
                <a:cs typeface="+mn-ea"/>
                <a:sym typeface="+mn-lt"/>
              </a:rPr>
              <a:t>,</a:t>
            </a:r>
            <a:r>
              <a:rPr lang="zh-CN" altLang="en-US" sz="2400" dirty="0">
                <a:cs typeface="+mn-ea"/>
                <a:sym typeface="+mn-lt"/>
              </a:rPr>
              <a:t>交换机就可以忽略控制逻辑的实现，只关注基于表项的数据处理。也就是面向需要处理和转发的数据（比如报头）啦。</a:t>
            </a:r>
            <a:endParaRPr lang="en-US" altLang="zh-CN" sz="2400" dirty="0">
              <a:cs typeface="+mn-ea"/>
              <a:sym typeface="+mn-lt"/>
            </a:endParaRPr>
          </a:p>
          <a:p>
            <a:pPr>
              <a:lnSpc>
                <a:spcPct val="140000"/>
              </a:lnSpc>
              <a:spcBef>
                <a:spcPts val="0"/>
              </a:spcBef>
            </a:pPr>
            <a:endParaRPr lang="en-US" altLang="zh-CN" sz="2400" dirty="0">
              <a:cs typeface="+mn-ea"/>
              <a:sym typeface="+mn-lt"/>
            </a:endParaRPr>
          </a:p>
          <a:p>
            <a:pPr>
              <a:lnSpc>
                <a:spcPct val="140000"/>
              </a:lnSpc>
              <a:spcBef>
                <a:spcPts val="0"/>
              </a:spcBef>
            </a:pPr>
            <a:r>
              <a:rPr lang="zh-CN" altLang="en-US" sz="2400" dirty="0">
                <a:cs typeface="+mn-ea"/>
                <a:sym typeface="+mn-lt"/>
              </a:rPr>
              <a:t>而表就是怎么处理数据的指导方法，这些指导方法是由</a:t>
            </a:r>
            <a:r>
              <a:rPr lang="zh-CN" altLang="en-US" sz="2400" dirty="0">
                <a:solidFill>
                  <a:srgbClr val="FF0000"/>
                </a:solidFill>
                <a:cs typeface="+mn-ea"/>
                <a:sym typeface="+mn-lt"/>
              </a:rPr>
              <a:t>控制器</a:t>
            </a:r>
            <a:r>
              <a:rPr lang="zh-CN" altLang="en-US" sz="2400" dirty="0">
                <a:cs typeface="+mn-ea"/>
                <a:sym typeface="+mn-lt"/>
              </a:rPr>
              <a:t>告诉</a:t>
            </a:r>
            <a:r>
              <a:rPr lang="zh-CN" altLang="en-US" sz="2400" dirty="0">
                <a:solidFill>
                  <a:srgbClr val="FF0000"/>
                </a:solidFill>
                <a:cs typeface="+mn-ea"/>
                <a:sym typeface="+mn-lt"/>
              </a:rPr>
              <a:t>交换机</a:t>
            </a:r>
            <a:r>
              <a:rPr lang="zh-CN" altLang="en-US" sz="2400" dirty="0">
                <a:cs typeface="+mn-ea"/>
                <a:sym typeface="+mn-lt"/>
              </a:rPr>
              <a:t>，然后存在交换机内部的。</a:t>
            </a:r>
            <a:endParaRPr lang="en-US" altLang="zh-CN" sz="2400" dirty="0">
              <a:cs typeface="+mn-ea"/>
              <a:sym typeface="+mn-lt"/>
            </a:endParaRPr>
          </a:p>
          <a:p>
            <a:pPr>
              <a:lnSpc>
                <a:spcPct val="140000"/>
              </a:lnSpc>
              <a:spcBef>
                <a:spcPts val="0"/>
              </a:spcBef>
            </a:pPr>
            <a:r>
              <a:rPr lang="zh-CN" altLang="en-US" sz="2400" dirty="0">
                <a:cs typeface="+mn-ea"/>
                <a:sym typeface="+mn-lt"/>
              </a:rPr>
              <a:t>基于多张表以</a:t>
            </a:r>
            <a:r>
              <a:rPr lang="zh-CN" altLang="en-US" sz="2400" dirty="0">
                <a:solidFill>
                  <a:srgbClr val="FF0000"/>
                </a:solidFill>
                <a:cs typeface="+mn-ea"/>
                <a:sym typeface="+mn-lt"/>
              </a:rPr>
              <a:t>流水线</a:t>
            </a:r>
            <a:r>
              <a:rPr lang="zh-CN" altLang="en-US" sz="2400" dirty="0">
                <a:cs typeface="+mn-ea"/>
                <a:sym typeface="+mn-lt"/>
              </a:rPr>
              <a:t>方式进行高速处理的技术被提出（请看图）</a:t>
            </a:r>
            <a:endParaRPr lang="en-US" altLang="zh-CN" sz="2400" dirty="0">
              <a:solidFill>
                <a:srgbClr val="FF0000"/>
              </a:solidFill>
              <a:cs typeface="+mn-ea"/>
              <a:sym typeface="+mn-lt"/>
            </a:endParaRPr>
          </a:p>
          <a:p>
            <a:pPr>
              <a:lnSpc>
                <a:spcPct val="140000"/>
              </a:lnSpc>
              <a:spcBef>
                <a:spcPts val="0"/>
              </a:spcBef>
            </a:pPr>
            <a:endParaRPr lang="zh-CN" altLang="zh-CN" sz="800" dirty="0">
              <a:cs typeface="+mn-ea"/>
              <a:sym typeface="+mn-lt"/>
            </a:endParaRPr>
          </a:p>
        </p:txBody>
      </p:sp>
      <p:pic>
        <p:nvPicPr>
          <p:cNvPr id="7" name="图片 6"/>
          <p:cNvPicPr/>
          <p:nvPr/>
        </p:nvPicPr>
        <p:blipFill>
          <a:blip r:embed="rId3"/>
          <a:stretch>
            <a:fillRect/>
          </a:stretch>
        </p:blipFill>
        <p:spPr>
          <a:xfrm>
            <a:off x="4737506" y="560565"/>
            <a:ext cx="3955733" cy="1302068"/>
          </a:xfrm>
          <a:prstGeom prst="rect">
            <a:avLst/>
          </a:prstGeom>
        </p:spPr>
      </p:pic>
      <p:pic>
        <p:nvPicPr>
          <p:cNvPr id="9" name="图片 8"/>
          <p:cNvPicPr>
            <a:picLocks noChangeAspect="1"/>
          </p:cNvPicPr>
          <p:nvPr/>
        </p:nvPicPr>
        <p:blipFill>
          <a:blip r:embed="rId4"/>
          <a:stretch>
            <a:fillRect/>
          </a:stretch>
        </p:blipFill>
        <p:spPr>
          <a:xfrm>
            <a:off x="-1" y="-1"/>
            <a:ext cx="4440196" cy="1690690"/>
          </a:xfrm>
          <a:prstGeom prst="rect">
            <a:avLst/>
          </a:prstGeom>
        </p:spPr>
      </p:pic>
    </p:spTree>
    <p:extLst>
      <p:ext uri="{BB962C8B-B14F-4D97-AF65-F5344CB8AC3E}">
        <p14:creationId xmlns:p14="http://schemas.microsoft.com/office/powerpoint/2010/main" val="398093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502444" y="1592972"/>
            <a:ext cx="8137922" cy="3672055"/>
          </a:xfrm>
        </p:spPr>
        <p:txBody>
          <a:bodyPr>
            <a:normAutofit/>
          </a:bodyPr>
          <a:lstStyle/>
          <a:p>
            <a:pPr marL="0" indent="0">
              <a:lnSpc>
                <a:spcPct val="120000"/>
              </a:lnSpc>
              <a:spcBef>
                <a:spcPts val="0"/>
              </a:spcBef>
              <a:buNone/>
            </a:pPr>
            <a:r>
              <a:rPr lang="en-US" altLang="zh-CN" sz="2800" b="1" dirty="0">
                <a:solidFill>
                  <a:srgbClr val="FF0000"/>
                </a:solidFill>
                <a:cs typeface="+mn-ea"/>
                <a:sym typeface="+mn-lt"/>
              </a:rPr>
              <a:t>2.OpenFlow</a:t>
            </a:r>
            <a:r>
              <a:rPr lang="zh-CN" altLang="zh-CN" sz="2800" b="1" dirty="0">
                <a:solidFill>
                  <a:srgbClr val="FF0000"/>
                </a:solidFill>
                <a:cs typeface="+mn-ea"/>
                <a:sym typeface="+mn-lt"/>
              </a:rPr>
              <a:t>的端口</a:t>
            </a:r>
            <a:r>
              <a:rPr lang="zh-CN" altLang="en-US" sz="2800" b="1" dirty="0">
                <a:solidFill>
                  <a:srgbClr val="FF0000"/>
                </a:solidFill>
                <a:cs typeface="+mn-ea"/>
                <a:sym typeface="+mn-lt"/>
              </a:rPr>
              <a:t>（</a:t>
            </a:r>
            <a:r>
              <a:rPr lang="en-US" altLang="zh-CN" sz="2800" b="1" dirty="0">
                <a:solidFill>
                  <a:srgbClr val="FF0000"/>
                </a:solidFill>
                <a:cs typeface="+mn-ea"/>
                <a:sym typeface="+mn-lt"/>
              </a:rPr>
              <a:t>Port</a:t>
            </a:r>
            <a:r>
              <a:rPr lang="zh-CN" altLang="en-US" sz="2800" b="1" dirty="0">
                <a:solidFill>
                  <a:srgbClr val="FF0000"/>
                </a:solidFill>
                <a:cs typeface="+mn-ea"/>
                <a:sym typeface="+mn-lt"/>
              </a:rPr>
              <a:t>）</a:t>
            </a:r>
            <a:endParaRPr lang="en-US" altLang="zh-CN" sz="2800" b="1" dirty="0">
              <a:solidFill>
                <a:srgbClr val="FF0000"/>
              </a:solidFill>
              <a:cs typeface="+mn-ea"/>
              <a:sym typeface="+mn-lt"/>
            </a:endParaRPr>
          </a:p>
          <a:p>
            <a:pPr marL="0" indent="0">
              <a:lnSpc>
                <a:spcPct val="120000"/>
              </a:lnSpc>
              <a:spcBef>
                <a:spcPts val="0"/>
              </a:spcBef>
              <a:buNone/>
            </a:pPr>
            <a:endParaRPr lang="zh-CN" altLang="zh-CN" b="1" dirty="0">
              <a:cs typeface="+mn-ea"/>
              <a:sym typeface="+mn-lt"/>
            </a:endParaRPr>
          </a:p>
          <a:p>
            <a:pPr>
              <a:lnSpc>
                <a:spcPct val="120000"/>
              </a:lnSpc>
              <a:spcBef>
                <a:spcPts val="0"/>
              </a:spcBef>
            </a:pPr>
            <a:r>
              <a:rPr lang="zh-CN" altLang="zh-CN" sz="2000" dirty="0">
                <a:cs typeface="+mn-ea"/>
                <a:sym typeface="+mn-lt"/>
              </a:rPr>
              <a:t>定义：报文进入与退出</a:t>
            </a:r>
            <a:r>
              <a:rPr lang="en-US" altLang="zh-CN" sz="2000" dirty="0">
                <a:cs typeface="+mn-ea"/>
                <a:sym typeface="+mn-lt"/>
              </a:rPr>
              <a:t>OpenFlow</a:t>
            </a:r>
            <a:r>
              <a:rPr lang="zh-CN" altLang="zh-CN" sz="2000" dirty="0">
                <a:cs typeface="+mn-ea"/>
                <a:sym typeface="+mn-lt"/>
              </a:rPr>
              <a:t>流水线的地方</a:t>
            </a:r>
            <a:endParaRPr lang="en-US" altLang="zh-CN" sz="2000" dirty="0">
              <a:cs typeface="+mn-ea"/>
              <a:sym typeface="+mn-lt"/>
            </a:endParaRPr>
          </a:p>
          <a:p>
            <a:pPr>
              <a:lnSpc>
                <a:spcPct val="120000"/>
              </a:lnSpc>
              <a:spcBef>
                <a:spcPts val="0"/>
              </a:spcBef>
            </a:pPr>
            <a:endParaRPr lang="en-US" altLang="zh-CN" sz="2000" dirty="0">
              <a:cs typeface="+mn-ea"/>
              <a:sym typeface="+mn-lt"/>
            </a:endParaRPr>
          </a:p>
          <a:p>
            <a:pPr>
              <a:lnSpc>
                <a:spcPct val="120000"/>
              </a:lnSpc>
              <a:spcBef>
                <a:spcPts val="0"/>
              </a:spcBef>
            </a:pPr>
            <a:endParaRPr lang="en-US" altLang="zh-CN" sz="2000" dirty="0">
              <a:cs typeface="+mn-ea"/>
              <a:sym typeface="+mn-lt"/>
            </a:endParaRPr>
          </a:p>
          <a:p>
            <a:pPr>
              <a:lnSpc>
                <a:spcPct val="120000"/>
              </a:lnSpc>
              <a:spcBef>
                <a:spcPts val="0"/>
              </a:spcBef>
            </a:pPr>
            <a:r>
              <a:rPr lang="en-US" altLang="zh-CN" sz="2000" dirty="0">
                <a:cs typeface="+mn-ea"/>
                <a:sym typeface="+mn-lt"/>
              </a:rPr>
              <a:t>OpenFlow</a:t>
            </a:r>
            <a:r>
              <a:rPr lang="zh-CN" altLang="zh-CN" sz="2000" dirty="0">
                <a:cs typeface="+mn-ea"/>
                <a:sym typeface="+mn-lt"/>
              </a:rPr>
              <a:t>端口有三种类型：</a:t>
            </a:r>
            <a:r>
              <a:rPr lang="zh-CN" altLang="zh-CN" sz="2000" b="1" dirty="0">
                <a:cs typeface="+mn-ea"/>
                <a:sym typeface="+mn-lt"/>
              </a:rPr>
              <a:t>物理、逻辑、保留</a:t>
            </a:r>
            <a:r>
              <a:rPr lang="zh-CN" altLang="zh-CN" sz="2000" dirty="0">
                <a:cs typeface="+mn-ea"/>
                <a:sym typeface="+mn-lt"/>
              </a:rPr>
              <a:t>。物理口顾名思义就是对应具体的物理设备；逻辑口是一个抽象概念，往往用于非</a:t>
            </a:r>
            <a:r>
              <a:rPr lang="en-US" altLang="zh-CN" sz="2000" dirty="0">
                <a:cs typeface="+mn-ea"/>
                <a:sym typeface="+mn-lt"/>
              </a:rPr>
              <a:t>OF</a:t>
            </a:r>
            <a:r>
              <a:rPr lang="zh-CN" altLang="zh-CN" sz="2000" dirty="0">
                <a:cs typeface="+mn-ea"/>
                <a:sym typeface="+mn-lt"/>
              </a:rPr>
              <a:t>端口（</a:t>
            </a:r>
            <a:r>
              <a:rPr lang="en-US" altLang="zh-CN" sz="2000" dirty="0">
                <a:cs typeface="+mn-ea"/>
                <a:sym typeface="+mn-lt"/>
              </a:rPr>
              <a:t>tunnel</a:t>
            </a:r>
            <a:r>
              <a:rPr lang="zh-CN" altLang="zh-CN" sz="2000" dirty="0">
                <a:cs typeface="+mn-ea"/>
                <a:sym typeface="+mn-lt"/>
              </a:rPr>
              <a:t>口）；保留口就是特殊的代号，如</a:t>
            </a:r>
            <a:r>
              <a:rPr lang="en-US" altLang="zh-CN" sz="2000" dirty="0">
                <a:cs typeface="+mn-ea"/>
                <a:sym typeface="+mn-lt"/>
              </a:rPr>
              <a:t>“controller”</a:t>
            </a:r>
            <a:r>
              <a:rPr lang="zh-CN" altLang="zh-CN" sz="2000" dirty="0">
                <a:cs typeface="+mn-ea"/>
                <a:sym typeface="+mn-lt"/>
              </a:rPr>
              <a:t>，指的是一类端口。</a:t>
            </a:r>
          </a:p>
        </p:txBody>
      </p:sp>
      <p:pic>
        <p:nvPicPr>
          <p:cNvPr id="5" name="图片 4"/>
          <p:cNvPicPr>
            <a:picLocks noChangeAspect="1"/>
          </p:cNvPicPr>
          <p:nvPr/>
        </p:nvPicPr>
        <p:blipFill>
          <a:blip r:embed="rId3"/>
          <a:stretch>
            <a:fillRect/>
          </a:stretch>
        </p:blipFill>
        <p:spPr>
          <a:xfrm>
            <a:off x="-1" y="-1"/>
            <a:ext cx="4440196" cy="1690690"/>
          </a:xfrm>
          <a:prstGeom prst="rect">
            <a:avLst/>
          </a:prstGeom>
        </p:spPr>
      </p:pic>
    </p:spTree>
    <p:extLst>
      <p:ext uri="{BB962C8B-B14F-4D97-AF65-F5344CB8AC3E}">
        <p14:creationId xmlns:p14="http://schemas.microsoft.com/office/powerpoint/2010/main" val="67892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628649" y="2226468"/>
            <a:ext cx="4484263" cy="3646297"/>
          </a:xfrm>
        </p:spPr>
        <p:txBody>
          <a:bodyPr>
            <a:normAutofit/>
          </a:bodyPr>
          <a:lstStyle/>
          <a:p>
            <a:pPr marL="0" indent="0">
              <a:lnSpc>
                <a:spcPct val="120000"/>
              </a:lnSpc>
              <a:spcBef>
                <a:spcPts val="0"/>
              </a:spcBef>
              <a:buNone/>
            </a:pPr>
            <a:r>
              <a:rPr lang="en-US" altLang="zh-CN" sz="2800" b="1" dirty="0">
                <a:solidFill>
                  <a:srgbClr val="FF0000"/>
                </a:solidFill>
                <a:cs typeface="+mn-ea"/>
                <a:sym typeface="+mn-lt"/>
              </a:rPr>
              <a:t>3. </a:t>
            </a:r>
            <a:r>
              <a:rPr lang="zh-CN" altLang="zh-CN" sz="2800" b="1" dirty="0">
                <a:solidFill>
                  <a:srgbClr val="FF0000"/>
                </a:solidFill>
                <a:cs typeface="+mn-ea"/>
                <a:sym typeface="+mn-lt"/>
              </a:rPr>
              <a:t>通道</a:t>
            </a:r>
            <a:r>
              <a:rPr lang="zh-CN" altLang="en-US" sz="2800" b="1" dirty="0">
                <a:solidFill>
                  <a:srgbClr val="FF0000"/>
                </a:solidFill>
                <a:cs typeface="+mn-ea"/>
                <a:sym typeface="+mn-lt"/>
              </a:rPr>
              <a:t>（</a:t>
            </a:r>
            <a:r>
              <a:rPr lang="en-US" altLang="zh-CN" sz="2800" b="1" dirty="0">
                <a:solidFill>
                  <a:srgbClr val="FF0000"/>
                </a:solidFill>
                <a:cs typeface="+mn-ea"/>
                <a:sym typeface="+mn-lt"/>
              </a:rPr>
              <a:t>Channel</a:t>
            </a:r>
            <a:r>
              <a:rPr lang="zh-CN" altLang="en-US" sz="2800" b="1" dirty="0">
                <a:solidFill>
                  <a:srgbClr val="FF0000"/>
                </a:solidFill>
                <a:cs typeface="+mn-ea"/>
                <a:sym typeface="+mn-lt"/>
              </a:rPr>
              <a:t>）</a:t>
            </a:r>
            <a:endParaRPr lang="en-US" altLang="zh-CN" sz="2800" b="1" dirty="0">
              <a:solidFill>
                <a:srgbClr val="FF0000"/>
              </a:solidFill>
              <a:cs typeface="+mn-ea"/>
              <a:sym typeface="+mn-lt"/>
            </a:endParaRPr>
          </a:p>
          <a:p>
            <a:pPr marL="0" indent="0">
              <a:lnSpc>
                <a:spcPct val="120000"/>
              </a:lnSpc>
              <a:spcBef>
                <a:spcPts val="0"/>
              </a:spcBef>
              <a:buNone/>
            </a:pPr>
            <a:endParaRPr lang="zh-CN" altLang="zh-CN" sz="3200" b="1" dirty="0">
              <a:cs typeface="+mn-ea"/>
              <a:sym typeface="+mn-lt"/>
            </a:endParaRPr>
          </a:p>
          <a:p>
            <a:pPr>
              <a:lnSpc>
                <a:spcPct val="120000"/>
              </a:lnSpc>
              <a:spcBef>
                <a:spcPts val="0"/>
              </a:spcBef>
            </a:pPr>
            <a:r>
              <a:rPr lang="zh-CN" altLang="zh-CN" sz="1800" dirty="0">
                <a:cs typeface="+mn-ea"/>
                <a:sym typeface="+mn-lt"/>
              </a:rPr>
              <a:t>这里通道指的是</a:t>
            </a:r>
            <a:r>
              <a:rPr lang="zh-CN" altLang="en-US" sz="1800" dirty="0">
                <a:cs typeface="+mn-ea"/>
                <a:sym typeface="+mn-lt"/>
              </a:rPr>
              <a:t>交换机</a:t>
            </a:r>
            <a:r>
              <a:rPr lang="zh-CN" altLang="zh-CN" sz="1800" dirty="0">
                <a:cs typeface="+mn-ea"/>
                <a:sym typeface="+mn-lt"/>
              </a:rPr>
              <a:t>和</a:t>
            </a:r>
            <a:r>
              <a:rPr lang="zh-CN" altLang="en-US" sz="1800" dirty="0">
                <a:cs typeface="+mn-ea"/>
                <a:sym typeface="+mn-lt"/>
              </a:rPr>
              <a:t>控制器</a:t>
            </a:r>
            <a:r>
              <a:rPr lang="zh-CN" altLang="zh-CN" sz="1800" dirty="0">
                <a:cs typeface="+mn-ea"/>
                <a:sym typeface="+mn-lt"/>
              </a:rPr>
              <a:t>之间连接的通道。</a:t>
            </a:r>
            <a:endParaRPr lang="en-US" altLang="zh-CN" sz="1800" dirty="0">
              <a:cs typeface="+mn-ea"/>
              <a:sym typeface="+mn-lt"/>
            </a:endParaRPr>
          </a:p>
          <a:p>
            <a:pPr>
              <a:lnSpc>
                <a:spcPct val="120000"/>
              </a:lnSpc>
              <a:spcBef>
                <a:spcPts val="0"/>
              </a:spcBef>
            </a:pPr>
            <a:endParaRPr lang="en-US" altLang="zh-CN" sz="1800" dirty="0">
              <a:cs typeface="+mn-ea"/>
              <a:sym typeface="+mn-lt"/>
            </a:endParaRPr>
          </a:p>
          <a:p>
            <a:pPr>
              <a:lnSpc>
                <a:spcPct val="120000"/>
              </a:lnSpc>
              <a:spcBef>
                <a:spcPts val="0"/>
              </a:spcBef>
            </a:pPr>
            <a:endParaRPr lang="en-US" altLang="zh-CN" sz="1800" dirty="0">
              <a:cs typeface="+mn-ea"/>
              <a:sym typeface="+mn-lt"/>
            </a:endParaRPr>
          </a:p>
          <a:p>
            <a:pPr>
              <a:lnSpc>
                <a:spcPct val="120000"/>
              </a:lnSpc>
              <a:spcBef>
                <a:spcPts val="0"/>
              </a:spcBef>
            </a:pPr>
            <a:r>
              <a:rPr lang="zh-CN" altLang="zh-CN" sz="1800" dirty="0">
                <a:cs typeface="+mn-ea"/>
                <a:sym typeface="+mn-lt"/>
              </a:rPr>
              <a:t>通过通道，</a:t>
            </a:r>
            <a:r>
              <a:rPr lang="en-US" altLang="zh-CN" sz="1800" dirty="0">
                <a:cs typeface="+mn-ea"/>
                <a:sym typeface="+mn-lt"/>
              </a:rPr>
              <a:t>OpenFlow </a:t>
            </a:r>
            <a:r>
              <a:rPr lang="zh-CN" altLang="zh-CN" sz="1800" dirty="0">
                <a:cs typeface="+mn-ea"/>
                <a:sym typeface="+mn-lt"/>
              </a:rPr>
              <a:t>交换机和</a:t>
            </a:r>
            <a:r>
              <a:rPr lang="zh-CN" altLang="en-US" sz="1800" dirty="0">
                <a:cs typeface="+mn-ea"/>
                <a:sym typeface="+mn-lt"/>
              </a:rPr>
              <a:t>控制器</a:t>
            </a:r>
            <a:r>
              <a:rPr lang="zh-CN" altLang="zh-CN" sz="1800" dirty="0">
                <a:cs typeface="+mn-ea"/>
                <a:sym typeface="+mn-lt"/>
              </a:rPr>
              <a:t>建立连接，发送</a:t>
            </a:r>
            <a:r>
              <a:rPr lang="en-US" altLang="zh-CN" sz="1800" dirty="0">
                <a:cs typeface="+mn-ea"/>
                <a:sym typeface="+mn-lt"/>
              </a:rPr>
              <a:t>/</a:t>
            </a:r>
            <a:r>
              <a:rPr lang="zh-CN" altLang="zh-CN" sz="1800" dirty="0">
                <a:cs typeface="+mn-ea"/>
                <a:sym typeface="+mn-lt"/>
              </a:rPr>
              <a:t>接收标准</a:t>
            </a:r>
            <a:r>
              <a:rPr lang="en-US" altLang="zh-CN" sz="1800" dirty="0">
                <a:cs typeface="+mn-ea"/>
                <a:sym typeface="+mn-lt"/>
              </a:rPr>
              <a:t>OpenFlow</a:t>
            </a:r>
            <a:r>
              <a:rPr lang="zh-CN" altLang="zh-CN" sz="1800" dirty="0">
                <a:cs typeface="+mn-ea"/>
                <a:sym typeface="+mn-lt"/>
              </a:rPr>
              <a:t>消息。</a:t>
            </a:r>
          </a:p>
        </p:txBody>
      </p:sp>
      <p:pic>
        <p:nvPicPr>
          <p:cNvPr id="7" name="图片 6"/>
          <p:cNvPicPr/>
          <p:nvPr/>
        </p:nvPicPr>
        <p:blipFill>
          <a:blip r:embed="rId3"/>
          <a:stretch>
            <a:fillRect/>
          </a:stretch>
        </p:blipFill>
        <p:spPr>
          <a:xfrm>
            <a:off x="5112912" y="2226468"/>
            <a:ext cx="3818237" cy="3586549"/>
          </a:xfrm>
          <a:prstGeom prst="rect">
            <a:avLst/>
          </a:prstGeom>
        </p:spPr>
      </p:pic>
      <p:pic>
        <p:nvPicPr>
          <p:cNvPr id="8" name="图片 7"/>
          <p:cNvPicPr>
            <a:picLocks noChangeAspect="1"/>
          </p:cNvPicPr>
          <p:nvPr/>
        </p:nvPicPr>
        <p:blipFill>
          <a:blip r:embed="rId4"/>
          <a:stretch>
            <a:fillRect/>
          </a:stretch>
        </p:blipFill>
        <p:spPr>
          <a:xfrm>
            <a:off x="-1" y="-1"/>
            <a:ext cx="4440196" cy="1690690"/>
          </a:xfrm>
          <a:prstGeom prst="rect">
            <a:avLst/>
          </a:prstGeom>
        </p:spPr>
      </p:pic>
    </p:spTree>
    <p:extLst>
      <p:ext uri="{BB962C8B-B14F-4D97-AF65-F5344CB8AC3E}">
        <p14:creationId xmlns:p14="http://schemas.microsoft.com/office/powerpoint/2010/main" val="305582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b="1" dirty="0">
                <a:latin typeface="+mn-lt"/>
                <a:ea typeface="+mn-ea"/>
                <a:cs typeface="+mn-ea"/>
                <a:sym typeface="+mn-lt"/>
              </a:rPr>
              <a:t>OpenFlow</a:t>
            </a:r>
            <a:endParaRPr lang="zh-CN" altLang="zh-CN" dirty="0">
              <a:latin typeface="+mn-lt"/>
              <a:ea typeface="+mn-ea"/>
              <a:cs typeface="+mn-ea"/>
              <a:sym typeface="+mn-lt"/>
            </a:endParaRP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a:xfrm>
            <a:off x="628651" y="2226471"/>
            <a:ext cx="8147738" cy="3263504"/>
          </a:xfrm>
        </p:spPr>
        <p:txBody>
          <a:bodyPr>
            <a:normAutofit/>
          </a:bodyPr>
          <a:lstStyle/>
          <a:p>
            <a:pPr marL="0" indent="0">
              <a:lnSpc>
                <a:spcPct val="120000"/>
              </a:lnSpc>
              <a:spcBef>
                <a:spcPts val="0"/>
              </a:spcBef>
              <a:buNone/>
            </a:pPr>
            <a:r>
              <a:rPr lang="en-US" altLang="zh-CN" sz="2400" b="1" dirty="0">
                <a:solidFill>
                  <a:srgbClr val="FF0000"/>
                </a:solidFill>
                <a:cs typeface="+mn-ea"/>
                <a:sym typeface="+mn-lt"/>
              </a:rPr>
              <a:t>4.</a:t>
            </a:r>
            <a:r>
              <a:rPr lang="zh-CN" altLang="zh-CN" sz="2400" b="1" dirty="0">
                <a:solidFill>
                  <a:srgbClr val="FF0000"/>
                </a:solidFill>
                <a:cs typeface="+mn-ea"/>
                <a:sym typeface="+mn-lt"/>
              </a:rPr>
              <a:t>协议和相关的数据结构，包括消息头等具体的技术细节。</a:t>
            </a:r>
            <a:endParaRPr lang="en-US" altLang="zh-CN" sz="2400" b="1" dirty="0">
              <a:solidFill>
                <a:srgbClr val="FF0000"/>
              </a:solidFill>
              <a:cs typeface="+mn-ea"/>
              <a:sym typeface="+mn-lt"/>
            </a:endParaRPr>
          </a:p>
          <a:p>
            <a:pPr marL="0" indent="0">
              <a:lnSpc>
                <a:spcPct val="120000"/>
              </a:lnSpc>
              <a:spcBef>
                <a:spcPts val="0"/>
              </a:spcBef>
              <a:buNone/>
            </a:pPr>
            <a:endParaRPr lang="en-US" altLang="zh-CN" sz="2400" b="1" dirty="0">
              <a:cs typeface="+mn-ea"/>
              <a:sym typeface="+mn-lt"/>
            </a:endParaRPr>
          </a:p>
          <a:p>
            <a:pPr>
              <a:lnSpc>
                <a:spcPct val="120000"/>
              </a:lnSpc>
              <a:spcBef>
                <a:spcPts val="0"/>
              </a:spcBef>
            </a:pPr>
            <a:r>
              <a:rPr lang="zh-CN" altLang="en-US" sz="2400" dirty="0">
                <a:cs typeface="+mn-ea"/>
                <a:sym typeface="+mn-lt"/>
              </a:rPr>
              <a:t>想要深入了解吗？请看白皮书</a:t>
            </a:r>
            <a:r>
              <a:rPr lang="en-US" altLang="zh-CN" sz="2400" dirty="0">
                <a:cs typeface="+mn-ea"/>
                <a:sym typeface="+mn-lt"/>
              </a:rPr>
              <a:t></a:t>
            </a:r>
            <a:r>
              <a:rPr lang="zh-CN" altLang="en-US" sz="2400" dirty="0">
                <a:cs typeface="+mn-ea"/>
                <a:sym typeface="+mn-lt"/>
              </a:rPr>
              <a:t> </a:t>
            </a:r>
            <a:endParaRPr lang="en-US" altLang="zh-CN" sz="2400" dirty="0">
              <a:cs typeface="+mn-ea"/>
              <a:sym typeface="+mn-lt"/>
            </a:endParaRPr>
          </a:p>
          <a:p>
            <a:pPr>
              <a:lnSpc>
                <a:spcPct val="120000"/>
              </a:lnSpc>
              <a:spcBef>
                <a:spcPts val="0"/>
              </a:spcBef>
            </a:pPr>
            <a:r>
              <a:rPr lang="zh-CN" altLang="zh-CN" dirty="0">
                <a:cs typeface="+mn-ea"/>
                <a:sym typeface="+mn-lt"/>
              </a:rPr>
              <a:t>白皮书可以在</a:t>
            </a:r>
            <a:r>
              <a:rPr lang="en-US" altLang="zh-CN" b="1" dirty="0">
                <a:cs typeface="+mn-ea"/>
                <a:sym typeface="+mn-lt"/>
              </a:rPr>
              <a:t>Open Networking Foundation website</a:t>
            </a:r>
            <a:r>
              <a:rPr lang="en-US" altLang="zh-CN" dirty="0">
                <a:cs typeface="+mn-ea"/>
                <a:sym typeface="+mn-lt"/>
              </a:rPr>
              <a:t> </a:t>
            </a:r>
            <a:r>
              <a:rPr lang="zh-CN" altLang="en-US" dirty="0">
                <a:cs typeface="+mn-ea"/>
                <a:sym typeface="+mn-lt"/>
              </a:rPr>
              <a:t>上找到</a:t>
            </a:r>
            <a:endParaRPr lang="en-US" altLang="zh-CN" dirty="0">
              <a:cs typeface="+mn-ea"/>
              <a:sym typeface="+mn-lt"/>
            </a:endParaRPr>
          </a:p>
          <a:p>
            <a:pPr>
              <a:lnSpc>
                <a:spcPct val="120000"/>
              </a:lnSpc>
              <a:spcBef>
                <a:spcPts val="0"/>
              </a:spcBef>
            </a:pPr>
            <a:r>
              <a:rPr lang="en-US" altLang="zh-CN" sz="1800" u="sng" dirty="0">
                <a:cs typeface="+mn-ea"/>
                <a:sym typeface="+mn-lt"/>
                <a:hlinkClick r:id="rId3"/>
              </a:rPr>
              <a:t>https://www.opennetworking.org/standards/intro-to-openflow</a:t>
            </a:r>
            <a:endParaRPr lang="en-US" altLang="zh-CN" sz="1800" u="sng" dirty="0">
              <a:cs typeface="+mn-ea"/>
              <a:sym typeface="+mn-lt"/>
            </a:endParaRPr>
          </a:p>
          <a:p>
            <a:pPr marL="0" indent="0">
              <a:lnSpc>
                <a:spcPct val="120000"/>
              </a:lnSpc>
              <a:spcBef>
                <a:spcPts val="0"/>
              </a:spcBef>
              <a:buNone/>
            </a:pPr>
            <a:endParaRPr lang="zh-CN" altLang="zh-CN" sz="2400" b="1" dirty="0">
              <a:cs typeface="+mn-ea"/>
              <a:sym typeface="+mn-lt"/>
            </a:endParaRPr>
          </a:p>
        </p:txBody>
      </p:sp>
      <p:pic>
        <p:nvPicPr>
          <p:cNvPr id="6" name="图片 5"/>
          <p:cNvPicPr>
            <a:picLocks noChangeAspect="1"/>
          </p:cNvPicPr>
          <p:nvPr/>
        </p:nvPicPr>
        <p:blipFill>
          <a:blip r:embed="rId4"/>
          <a:stretch>
            <a:fillRect/>
          </a:stretch>
        </p:blipFill>
        <p:spPr>
          <a:xfrm>
            <a:off x="-1" y="-1"/>
            <a:ext cx="4440196" cy="1690690"/>
          </a:xfrm>
          <a:prstGeom prst="rect">
            <a:avLst/>
          </a:prstGeom>
        </p:spPr>
      </p:pic>
    </p:spTree>
    <p:extLst>
      <p:ext uri="{BB962C8B-B14F-4D97-AF65-F5344CB8AC3E}">
        <p14:creationId xmlns:p14="http://schemas.microsoft.com/office/powerpoint/2010/main" val="149681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504825" y="3019425"/>
            <a:ext cx="8639175" cy="828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
        <p:nvSpPr>
          <p:cNvPr id="5" name="标题 4"/>
          <p:cNvSpPr>
            <a:spLocks noGrp="1"/>
          </p:cNvSpPr>
          <p:nvPr>
            <p:ph type="title"/>
          </p:nvPr>
        </p:nvSpPr>
        <p:spPr>
          <a:xfrm>
            <a:off x="2871355" y="3284171"/>
            <a:ext cx="3401291" cy="492594"/>
          </a:xfrm>
        </p:spPr>
        <p:txBody>
          <a:bodyPr anchor="b">
            <a:normAutofit/>
          </a:bodyPr>
          <a:lstStyle/>
          <a:p>
            <a:pPr algn="ctr">
              <a:lnSpc>
                <a:spcPct val="120000"/>
              </a:lnSpc>
            </a:pPr>
            <a:r>
              <a:rPr lang="en-US" altLang="zh-CN" sz="2000" b="0" dirty="0">
                <a:solidFill>
                  <a:schemeClr val="accent1"/>
                </a:solidFill>
                <a:latin typeface="+mn-lt"/>
                <a:ea typeface="+mn-ea"/>
                <a:cs typeface="+mn-ea"/>
                <a:sym typeface="+mn-lt"/>
              </a:rPr>
              <a:t>Google SDN Example</a:t>
            </a:r>
            <a:endParaRPr lang="zh-CN" altLang="en-US" sz="2000" b="0" dirty="0">
              <a:solidFill>
                <a:schemeClr val="accent1"/>
              </a:solidFill>
              <a:latin typeface="+mn-lt"/>
              <a:ea typeface="+mn-ea"/>
              <a:cs typeface="+mn-ea"/>
              <a:sym typeface="+mn-lt"/>
            </a:endParaRPr>
          </a:p>
        </p:txBody>
      </p:sp>
      <p:sp>
        <p:nvSpPr>
          <p:cNvPr id="6" name="文本占位符 5"/>
          <p:cNvSpPr>
            <a:spLocks noGrp="1"/>
          </p:cNvSpPr>
          <p:nvPr>
            <p:ph type="body" idx="1"/>
          </p:nvPr>
        </p:nvSpPr>
        <p:spPr>
          <a:xfrm>
            <a:off x="2867025" y="3956824"/>
            <a:ext cx="3409950" cy="761717"/>
          </a:xfrm>
        </p:spPr>
        <p:txBody>
          <a:bodyPr/>
          <a:lstStyle/>
          <a:p>
            <a:pPr lvl="0" algn="ctr">
              <a:lnSpc>
                <a:spcPct val="120000"/>
              </a:lnSpc>
              <a:spcBef>
                <a:spcPts val="0"/>
              </a:spcBef>
            </a:pPr>
            <a:r>
              <a:rPr lang="en-US" altLang="zh-CN" sz="900" dirty="0">
                <a:solidFill>
                  <a:schemeClr val="tx2">
                    <a:lumMod val="50000"/>
                  </a:schemeClr>
                </a:solidFill>
                <a:cs typeface="+mn-ea"/>
                <a:sym typeface="+mn-lt"/>
              </a:rPr>
              <a:t>Google B4</a:t>
            </a:r>
            <a:r>
              <a:rPr lang="zh-CN" altLang="en-US" sz="900" dirty="0">
                <a:solidFill>
                  <a:schemeClr val="tx2">
                    <a:lumMod val="50000"/>
                  </a:schemeClr>
                </a:solidFill>
                <a:cs typeface="+mn-ea"/>
                <a:sym typeface="+mn-lt"/>
              </a:rPr>
              <a:t>是目前最成功的</a:t>
            </a:r>
            <a:r>
              <a:rPr lang="en-US" altLang="zh-CN" sz="900" dirty="0">
                <a:solidFill>
                  <a:schemeClr val="tx2">
                    <a:lumMod val="50000"/>
                  </a:schemeClr>
                </a:solidFill>
                <a:cs typeface="+mn-ea"/>
                <a:sym typeface="+mn-lt"/>
              </a:rPr>
              <a:t>SDN</a:t>
            </a:r>
            <a:r>
              <a:rPr lang="zh-CN" altLang="en-US" sz="900" dirty="0">
                <a:solidFill>
                  <a:schemeClr val="tx2">
                    <a:lumMod val="50000"/>
                  </a:schemeClr>
                </a:solidFill>
                <a:cs typeface="+mn-ea"/>
                <a:sym typeface="+mn-lt"/>
              </a:rPr>
              <a:t>案例！</a:t>
            </a:r>
          </a:p>
        </p:txBody>
      </p:sp>
      <p:sp>
        <p:nvSpPr>
          <p:cNvPr id="17" name="文本框 16">
            <a:extLst>
              <a:ext uri="{FF2B5EF4-FFF2-40B4-BE49-F238E27FC236}">
                <a16:creationId xmlns:a16="http://schemas.microsoft.com/office/drawing/2014/main" id="{18BE1EAA-DA91-4B9A-837F-78A0ED20EE18}"/>
              </a:ext>
            </a:extLst>
          </p:cNvPr>
          <p:cNvSpPr txBox="1"/>
          <p:nvPr/>
        </p:nvSpPr>
        <p:spPr>
          <a:xfrm>
            <a:off x="4166979" y="1755133"/>
            <a:ext cx="657434" cy="872266"/>
          </a:xfrm>
          <a:prstGeom prst="rect">
            <a:avLst/>
          </a:prstGeom>
          <a:noFill/>
        </p:spPr>
        <p:txBody>
          <a:bodyPr wrap="none" rtlCol="0">
            <a:prstTxWarp prst="textPlain">
              <a:avLst/>
            </a:prstTxWarp>
            <a:spAutoFit/>
          </a:bodyPr>
          <a:lstStyle/>
          <a:p>
            <a:pPr>
              <a:lnSpc>
                <a:spcPct val="120000"/>
              </a:lnSpc>
            </a:pPr>
            <a:r>
              <a:rPr lang="en-US" altLang="zh-CN" sz="1350" b="1" dirty="0">
                <a:solidFill>
                  <a:schemeClr val="bg1"/>
                </a:solidFill>
                <a:cs typeface="+mn-ea"/>
                <a:sym typeface="+mn-lt"/>
              </a:rPr>
              <a:t>04</a:t>
            </a:r>
            <a:endParaRPr lang="zh-CN" altLang="en-US" sz="1350" b="1" dirty="0">
              <a:solidFill>
                <a:schemeClr val="bg1"/>
              </a:solidFill>
              <a:cs typeface="+mn-ea"/>
              <a:sym typeface="+mn-lt"/>
            </a:endParaRPr>
          </a:p>
        </p:txBody>
      </p:sp>
    </p:spTree>
    <p:extLst>
      <p:ext uri="{BB962C8B-B14F-4D97-AF65-F5344CB8AC3E}">
        <p14:creationId xmlns:p14="http://schemas.microsoft.com/office/powerpoint/2010/main" val="3287728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33FD2-325A-4182-8E6B-9D3094749ACA}"/>
              </a:ext>
            </a:extLst>
          </p:cNvPr>
          <p:cNvSpPr>
            <a:spLocks noGrp="1"/>
          </p:cNvSpPr>
          <p:nvPr>
            <p:ph type="title"/>
          </p:nvPr>
        </p:nvSpPr>
        <p:spPr/>
        <p:txBody>
          <a:bodyPr>
            <a:normAutofit/>
          </a:bodyPr>
          <a:lstStyle/>
          <a:p>
            <a:pPr>
              <a:lnSpc>
                <a:spcPct val="120000"/>
              </a:lnSpc>
            </a:pPr>
            <a:r>
              <a:rPr lang="en-US" altLang="zh-CN" b="1" dirty="0">
                <a:latin typeface="+mn-lt"/>
                <a:ea typeface="+mn-ea"/>
                <a:cs typeface="+mn-ea"/>
                <a:sym typeface="+mn-lt"/>
              </a:rPr>
              <a:t>The pillars of SDN @ Google</a:t>
            </a:r>
            <a:endParaRPr lang="zh-CN" altLang="en-US" b="1" dirty="0">
              <a:latin typeface="+mn-lt"/>
              <a:ea typeface="+mn-ea"/>
              <a:cs typeface="+mn-ea"/>
              <a:sym typeface="+mn-lt"/>
            </a:endParaRPr>
          </a:p>
        </p:txBody>
      </p:sp>
      <p:pic>
        <p:nvPicPr>
          <p:cNvPr id="5" name="内容占位符 4">
            <a:extLst>
              <a:ext uri="{FF2B5EF4-FFF2-40B4-BE49-F238E27FC236}">
                <a16:creationId xmlns:a16="http://schemas.microsoft.com/office/drawing/2014/main" id="{9AC89F1F-D8F0-4B55-8D3E-5BD1B5EDBA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9999" y="2034292"/>
            <a:ext cx="6552787" cy="3587837"/>
          </a:xfrm>
        </p:spPr>
      </p:pic>
    </p:spTree>
    <p:extLst>
      <p:ext uri="{BB962C8B-B14F-4D97-AF65-F5344CB8AC3E}">
        <p14:creationId xmlns:p14="http://schemas.microsoft.com/office/powerpoint/2010/main" val="322635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0F07A-D2D2-438D-8FEC-66D55208C277}"/>
              </a:ext>
            </a:extLst>
          </p:cNvPr>
          <p:cNvSpPr>
            <a:spLocks noGrp="1"/>
          </p:cNvSpPr>
          <p:nvPr>
            <p:ph type="title"/>
          </p:nvPr>
        </p:nvSpPr>
        <p:spPr/>
        <p:txBody>
          <a:bodyPr>
            <a:normAutofit/>
          </a:bodyPr>
          <a:lstStyle/>
          <a:p>
            <a:pPr>
              <a:lnSpc>
                <a:spcPct val="120000"/>
              </a:lnSpc>
            </a:pPr>
            <a:r>
              <a:rPr lang="en-US" altLang="zh-CN" dirty="0">
                <a:latin typeface="+mn-lt"/>
                <a:ea typeface="+mn-ea"/>
                <a:cs typeface="+mn-ea"/>
                <a:sym typeface="+mn-lt"/>
              </a:rPr>
              <a:t>B4: Google’s Software Defined WAN</a:t>
            </a:r>
            <a:endParaRPr lang="zh-CN" altLang="en-US" dirty="0">
              <a:latin typeface="+mn-lt"/>
              <a:ea typeface="+mn-ea"/>
              <a:cs typeface="+mn-ea"/>
              <a:sym typeface="+mn-lt"/>
            </a:endParaRPr>
          </a:p>
        </p:txBody>
      </p:sp>
      <p:pic>
        <p:nvPicPr>
          <p:cNvPr id="11" name="内容占位符 10">
            <a:extLst>
              <a:ext uri="{FF2B5EF4-FFF2-40B4-BE49-F238E27FC236}">
                <a16:creationId xmlns:a16="http://schemas.microsoft.com/office/drawing/2014/main" id="{16E48AE0-57B9-4E2B-814C-EA1D4C155DD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44"/>
          <a:stretch/>
        </p:blipFill>
        <p:spPr>
          <a:xfrm>
            <a:off x="713983" y="2245258"/>
            <a:ext cx="7313231" cy="3263504"/>
          </a:xfrm>
        </p:spPr>
      </p:pic>
    </p:spTree>
    <p:extLst>
      <p:ext uri="{BB962C8B-B14F-4D97-AF65-F5344CB8AC3E}">
        <p14:creationId xmlns:p14="http://schemas.microsoft.com/office/powerpoint/2010/main" val="1759940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9B43E-1E4C-4C7E-8285-78B61A0F34AE}"/>
              </a:ext>
            </a:extLst>
          </p:cNvPr>
          <p:cNvSpPr>
            <a:spLocks noGrp="1"/>
          </p:cNvSpPr>
          <p:nvPr>
            <p:ph type="title"/>
          </p:nvPr>
        </p:nvSpPr>
        <p:spPr/>
        <p:txBody>
          <a:bodyPr/>
          <a:lstStyle/>
          <a:p>
            <a:pPr>
              <a:lnSpc>
                <a:spcPct val="120000"/>
              </a:lnSpc>
            </a:pPr>
            <a:r>
              <a:rPr lang="zh-CN" altLang="en-US" b="1" dirty="0">
                <a:latin typeface="+mn-lt"/>
                <a:ea typeface="+mn-ea"/>
                <a:cs typeface="+mn-ea"/>
                <a:sym typeface="+mn-lt"/>
              </a:rPr>
              <a:t>背景</a:t>
            </a:r>
          </a:p>
        </p:txBody>
      </p:sp>
      <p:sp>
        <p:nvSpPr>
          <p:cNvPr id="3" name="内容占位符 2">
            <a:extLst>
              <a:ext uri="{FF2B5EF4-FFF2-40B4-BE49-F238E27FC236}">
                <a16:creationId xmlns:a16="http://schemas.microsoft.com/office/drawing/2014/main" id="{5844AF21-93A9-4C04-9AAD-8E16EAB077FD}"/>
              </a:ext>
            </a:extLst>
          </p:cNvPr>
          <p:cNvSpPr>
            <a:spLocks noGrp="1"/>
          </p:cNvSpPr>
          <p:nvPr>
            <p:ph idx="1"/>
          </p:nvPr>
        </p:nvSpPr>
        <p:spPr>
          <a:xfrm>
            <a:off x="628055" y="1426369"/>
            <a:ext cx="7886700" cy="3263504"/>
          </a:xfrm>
        </p:spPr>
        <p:txBody>
          <a:bodyPr>
            <a:noAutofit/>
          </a:bodyPr>
          <a:lstStyle/>
          <a:p>
            <a:pPr>
              <a:lnSpc>
                <a:spcPct val="120000"/>
              </a:lnSpc>
              <a:spcBef>
                <a:spcPts val="0"/>
              </a:spcBef>
            </a:pPr>
            <a:r>
              <a:rPr lang="zh-CN" altLang="en-US" sz="2400" dirty="0">
                <a:cs typeface="+mn-ea"/>
                <a:sym typeface="+mn-lt"/>
              </a:rPr>
              <a:t>谷歌的网络分为数据中心内部网络</a:t>
            </a:r>
            <a:r>
              <a:rPr lang="en-US" altLang="zh-CN" sz="2400" dirty="0">
                <a:cs typeface="+mn-ea"/>
                <a:sym typeface="+mn-lt"/>
              </a:rPr>
              <a:t>(IDC Network)</a:t>
            </a:r>
            <a:r>
              <a:rPr lang="zh-CN" altLang="en-US" sz="2400" dirty="0">
                <a:cs typeface="+mn-ea"/>
                <a:sym typeface="+mn-lt"/>
              </a:rPr>
              <a:t>和骨干网络</a:t>
            </a:r>
            <a:r>
              <a:rPr lang="en-US" altLang="zh-CN" sz="2400" dirty="0">
                <a:cs typeface="+mn-ea"/>
                <a:sym typeface="+mn-lt"/>
              </a:rPr>
              <a:t>(backbone Network)</a:t>
            </a:r>
            <a:r>
              <a:rPr lang="zh-CN" altLang="en-US" sz="2400" dirty="0">
                <a:cs typeface="+mn-ea"/>
                <a:sym typeface="+mn-lt"/>
              </a:rPr>
              <a:t>，或者称为</a:t>
            </a:r>
            <a:r>
              <a:rPr lang="en-US" altLang="zh-CN" sz="2400" dirty="0">
                <a:solidFill>
                  <a:srgbClr val="FF0000"/>
                </a:solidFill>
                <a:cs typeface="+mn-ea"/>
                <a:sym typeface="+mn-lt"/>
              </a:rPr>
              <a:t>WAN</a:t>
            </a:r>
            <a:r>
              <a:rPr lang="zh-CN" altLang="en-US" sz="2400" dirty="0">
                <a:solidFill>
                  <a:srgbClr val="FF0000"/>
                </a:solidFill>
                <a:cs typeface="+mn-ea"/>
                <a:sym typeface="+mn-lt"/>
              </a:rPr>
              <a:t>网</a:t>
            </a:r>
            <a:endParaRPr lang="en-US" altLang="zh-CN" sz="2400" dirty="0">
              <a:solidFill>
                <a:srgbClr val="FF0000"/>
              </a:solidFill>
              <a:cs typeface="+mn-ea"/>
              <a:sym typeface="+mn-lt"/>
            </a:endParaRPr>
          </a:p>
          <a:p>
            <a:pPr>
              <a:lnSpc>
                <a:spcPct val="120000"/>
              </a:lnSpc>
              <a:spcBef>
                <a:spcPts val="0"/>
              </a:spcBef>
            </a:pPr>
            <a:r>
              <a:rPr lang="en-US" altLang="zh-CN" sz="2400" dirty="0">
                <a:cs typeface="+mn-ea"/>
                <a:sym typeface="+mn-lt"/>
              </a:rPr>
              <a:t>WAN</a:t>
            </a:r>
            <a:r>
              <a:rPr lang="zh-CN" altLang="en-US" sz="2400" dirty="0">
                <a:cs typeface="+mn-ea"/>
                <a:sym typeface="+mn-lt"/>
              </a:rPr>
              <a:t>网又分为</a:t>
            </a:r>
            <a:endParaRPr lang="en-US" altLang="zh-CN" sz="2400" dirty="0">
              <a:cs typeface="+mn-ea"/>
              <a:sym typeface="+mn-lt"/>
            </a:endParaRPr>
          </a:p>
          <a:p>
            <a:pPr marL="385763" indent="-385763">
              <a:lnSpc>
                <a:spcPct val="120000"/>
              </a:lnSpc>
              <a:spcBef>
                <a:spcPts val="0"/>
              </a:spcBef>
              <a:buAutoNum type="arabicPeriod"/>
            </a:pPr>
            <a:r>
              <a:rPr lang="zh-CN" altLang="en-US" sz="2400" dirty="0">
                <a:cs typeface="+mn-ea"/>
                <a:sym typeface="+mn-lt"/>
              </a:rPr>
              <a:t>数据中心之间互联的网络</a:t>
            </a:r>
            <a:r>
              <a:rPr lang="en-US" altLang="zh-CN" sz="2400" dirty="0">
                <a:cs typeface="+mn-ea"/>
                <a:sym typeface="+mn-lt"/>
              </a:rPr>
              <a:t>(G-scale Network)</a:t>
            </a:r>
          </a:p>
          <a:p>
            <a:pPr marL="385763" indent="-385763">
              <a:lnSpc>
                <a:spcPct val="120000"/>
              </a:lnSpc>
              <a:spcBef>
                <a:spcPts val="0"/>
              </a:spcBef>
              <a:buAutoNum type="arabicPeriod"/>
            </a:pPr>
            <a:r>
              <a:rPr lang="zh-CN" altLang="en-US" sz="2400" dirty="0">
                <a:cs typeface="+mn-ea"/>
                <a:sym typeface="+mn-lt"/>
              </a:rPr>
              <a:t>面向互联网的用户访问网络</a:t>
            </a:r>
            <a:r>
              <a:rPr lang="en-US" altLang="zh-CN" sz="2400" dirty="0">
                <a:cs typeface="+mn-ea"/>
                <a:sym typeface="+mn-lt"/>
              </a:rPr>
              <a:t>(I-scale Network)</a:t>
            </a:r>
          </a:p>
          <a:p>
            <a:pPr marL="385763" indent="-385763">
              <a:lnSpc>
                <a:spcPct val="120000"/>
              </a:lnSpc>
              <a:spcBef>
                <a:spcPts val="0"/>
              </a:spcBef>
              <a:buAutoNum type="arabicPeriod"/>
            </a:pPr>
            <a:endParaRPr lang="en-US" altLang="zh-CN" sz="2400" dirty="0">
              <a:cs typeface="+mn-ea"/>
              <a:sym typeface="+mn-lt"/>
            </a:endParaRPr>
          </a:p>
          <a:p>
            <a:pPr marL="0" indent="0">
              <a:lnSpc>
                <a:spcPct val="120000"/>
              </a:lnSpc>
              <a:spcBef>
                <a:spcPts val="0"/>
              </a:spcBef>
              <a:buNone/>
            </a:pPr>
            <a:r>
              <a:rPr lang="en-US" altLang="zh-CN" sz="2400" dirty="0">
                <a:cs typeface="+mn-ea"/>
                <a:sym typeface="+mn-lt"/>
              </a:rPr>
              <a:t>Google</a:t>
            </a:r>
            <a:r>
              <a:rPr lang="zh-CN" altLang="en-US" sz="2400" dirty="0">
                <a:cs typeface="+mn-ea"/>
                <a:sym typeface="+mn-lt"/>
              </a:rPr>
              <a:t>对前者</a:t>
            </a:r>
            <a:r>
              <a:rPr lang="en-US" altLang="zh-CN" sz="2400" dirty="0">
                <a:cs typeface="+mn-ea"/>
                <a:sym typeface="+mn-lt"/>
              </a:rPr>
              <a:t>G-Scale Network</a:t>
            </a:r>
            <a:r>
              <a:rPr lang="zh-CN" altLang="en-US" sz="2400" dirty="0">
                <a:cs typeface="+mn-ea"/>
                <a:sym typeface="+mn-lt"/>
              </a:rPr>
              <a:t>进行</a:t>
            </a:r>
            <a:r>
              <a:rPr lang="en-US" altLang="zh-CN" sz="2400" dirty="0">
                <a:cs typeface="+mn-ea"/>
                <a:sym typeface="+mn-lt"/>
              </a:rPr>
              <a:t>SDN</a:t>
            </a:r>
            <a:r>
              <a:rPr lang="zh-CN" altLang="en-US" sz="2400" dirty="0">
                <a:cs typeface="+mn-ea"/>
                <a:sym typeface="+mn-lt"/>
              </a:rPr>
              <a:t>改造，称之为</a:t>
            </a:r>
            <a:r>
              <a:rPr lang="en-US" altLang="zh-CN" sz="2400" dirty="0">
                <a:solidFill>
                  <a:srgbClr val="FF0000"/>
                </a:solidFill>
                <a:cs typeface="+mn-ea"/>
                <a:sym typeface="+mn-lt"/>
              </a:rPr>
              <a:t>B4</a:t>
            </a:r>
            <a:r>
              <a:rPr lang="zh-CN" altLang="en-US" sz="2400" dirty="0">
                <a:solidFill>
                  <a:srgbClr val="FF0000"/>
                </a:solidFill>
                <a:cs typeface="+mn-ea"/>
                <a:sym typeface="+mn-lt"/>
              </a:rPr>
              <a:t>网络</a:t>
            </a:r>
            <a:endParaRPr lang="en-US" altLang="zh-CN" sz="2400" dirty="0">
              <a:solidFill>
                <a:srgbClr val="FF0000"/>
              </a:solidFill>
              <a:cs typeface="+mn-ea"/>
              <a:sym typeface="+mn-lt"/>
            </a:endParaRPr>
          </a:p>
          <a:p>
            <a:pPr marL="0" indent="0">
              <a:lnSpc>
                <a:spcPct val="120000"/>
              </a:lnSpc>
              <a:spcBef>
                <a:spcPts val="0"/>
              </a:spcBef>
              <a:buNone/>
            </a:pPr>
            <a:endParaRPr lang="en-US" altLang="zh-CN" sz="2400" dirty="0">
              <a:solidFill>
                <a:srgbClr val="FF0000"/>
              </a:solidFill>
              <a:cs typeface="+mn-ea"/>
              <a:sym typeface="+mn-lt"/>
            </a:endParaRPr>
          </a:p>
          <a:p>
            <a:pPr marL="0" indent="0">
              <a:lnSpc>
                <a:spcPct val="120000"/>
              </a:lnSpc>
              <a:spcBef>
                <a:spcPts val="0"/>
              </a:spcBef>
              <a:buNone/>
            </a:pPr>
            <a:r>
              <a:rPr lang="en-US" altLang="zh-CN" sz="2400" dirty="0">
                <a:solidFill>
                  <a:srgbClr val="6600CC"/>
                </a:solidFill>
                <a:cs typeface="+mn-ea"/>
                <a:sym typeface="+mn-lt"/>
              </a:rPr>
              <a:t>Q: </a:t>
            </a:r>
            <a:r>
              <a:rPr lang="zh-CN" altLang="en-US" sz="2400" dirty="0">
                <a:solidFill>
                  <a:srgbClr val="6600CC"/>
                </a:solidFill>
                <a:cs typeface="+mn-ea"/>
                <a:sym typeface="+mn-lt"/>
              </a:rPr>
              <a:t>为什么需要改造？</a:t>
            </a:r>
            <a:endParaRPr lang="en-US" altLang="zh-CN" sz="2400" dirty="0">
              <a:solidFill>
                <a:srgbClr val="6600CC"/>
              </a:solidFill>
              <a:cs typeface="+mn-ea"/>
              <a:sym typeface="+mn-lt"/>
            </a:endParaRPr>
          </a:p>
        </p:txBody>
      </p:sp>
    </p:spTree>
    <p:extLst>
      <p:ext uri="{BB962C8B-B14F-4D97-AF65-F5344CB8AC3E}">
        <p14:creationId xmlns:p14="http://schemas.microsoft.com/office/powerpoint/2010/main" val="407730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ADE6C-E776-4FB8-9C0F-964623497E28}"/>
              </a:ext>
            </a:extLst>
          </p:cNvPr>
          <p:cNvSpPr>
            <a:spLocks noGrp="1"/>
          </p:cNvSpPr>
          <p:nvPr>
            <p:ph type="title"/>
          </p:nvPr>
        </p:nvSpPr>
        <p:spPr/>
        <p:txBody>
          <a:bodyPr>
            <a:normAutofit/>
          </a:bodyPr>
          <a:lstStyle/>
          <a:p>
            <a:pPr>
              <a:lnSpc>
                <a:spcPct val="120000"/>
              </a:lnSpc>
            </a:pPr>
            <a:r>
              <a:rPr lang="zh-CN" altLang="en-US" b="1" dirty="0">
                <a:latin typeface="+mn-lt"/>
                <a:ea typeface="+mn-ea"/>
                <a:cs typeface="+mn-ea"/>
                <a:sym typeface="+mn-lt"/>
              </a:rPr>
              <a:t>传统</a:t>
            </a:r>
            <a:r>
              <a:rPr lang="en-US" altLang="zh-CN" b="1" dirty="0">
                <a:latin typeface="+mn-lt"/>
                <a:ea typeface="+mn-ea"/>
                <a:cs typeface="+mn-ea"/>
                <a:sym typeface="+mn-lt"/>
              </a:rPr>
              <a:t>WAN</a:t>
            </a:r>
            <a:r>
              <a:rPr lang="zh-CN" altLang="en-US" b="1" dirty="0">
                <a:latin typeface="+mn-lt"/>
                <a:ea typeface="+mn-ea"/>
                <a:cs typeface="+mn-ea"/>
                <a:sym typeface="+mn-lt"/>
              </a:rPr>
              <a:t>的困境</a:t>
            </a:r>
            <a:r>
              <a:rPr lang="en-US" altLang="zh-CN" b="1" dirty="0">
                <a:latin typeface="+mn-lt"/>
                <a:ea typeface="+mn-ea"/>
                <a:cs typeface="+mn-ea"/>
                <a:sym typeface="+mn-lt"/>
              </a:rPr>
              <a:t>——</a:t>
            </a:r>
            <a:r>
              <a:rPr lang="zh-CN" altLang="en-US" b="1" dirty="0">
                <a:latin typeface="+mn-lt"/>
                <a:ea typeface="+mn-ea"/>
                <a:cs typeface="+mn-ea"/>
                <a:sym typeface="+mn-lt"/>
              </a:rPr>
              <a:t>带宽利用率低</a:t>
            </a:r>
          </a:p>
        </p:txBody>
      </p:sp>
      <p:sp>
        <p:nvSpPr>
          <p:cNvPr id="3" name="内容占位符 2">
            <a:extLst>
              <a:ext uri="{FF2B5EF4-FFF2-40B4-BE49-F238E27FC236}">
                <a16:creationId xmlns:a16="http://schemas.microsoft.com/office/drawing/2014/main" id="{7EBB38D9-6D43-412E-9D20-07C310DD48FE}"/>
              </a:ext>
            </a:extLst>
          </p:cNvPr>
          <p:cNvSpPr>
            <a:spLocks noGrp="1"/>
          </p:cNvSpPr>
          <p:nvPr>
            <p:ph idx="1"/>
          </p:nvPr>
        </p:nvSpPr>
        <p:spPr/>
        <p:txBody>
          <a:bodyPr>
            <a:normAutofit/>
          </a:bodyPr>
          <a:lstStyle/>
          <a:p>
            <a:pPr>
              <a:lnSpc>
                <a:spcPct val="120000"/>
              </a:lnSpc>
              <a:spcBef>
                <a:spcPts val="0"/>
              </a:spcBef>
            </a:pPr>
            <a:r>
              <a:rPr lang="zh-CN" altLang="en-US" sz="2400" dirty="0">
                <a:cs typeface="+mn-ea"/>
                <a:sym typeface="+mn-lt"/>
              </a:rPr>
              <a:t>实际链路利用率只有</a:t>
            </a:r>
            <a:r>
              <a:rPr lang="en-US" altLang="zh-CN" sz="2400" dirty="0">
                <a:solidFill>
                  <a:srgbClr val="FF0000"/>
                </a:solidFill>
                <a:cs typeface="+mn-ea"/>
                <a:sym typeface="+mn-lt"/>
              </a:rPr>
              <a:t>30%-40%</a:t>
            </a:r>
            <a:r>
              <a:rPr lang="zh-CN" altLang="en-US" sz="2400" dirty="0">
                <a:cs typeface="+mn-ea"/>
                <a:sym typeface="+mn-lt"/>
              </a:rPr>
              <a:t>，十分浪费</a:t>
            </a:r>
            <a:endParaRPr lang="en-US" altLang="zh-CN" sz="2400" dirty="0">
              <a:cs typeface="+mn-ea"/>
              <a:sym typeface="+mn-lt"/>
            </a:endParaRPr>
          </a:p>
          <a:p>
            <a:pPr marL="0" indent="0">
              <a:lnSpc>
                <a:spcPct val="120000"/>
              </a:lnSpc>
              <a:spcBef>
                <a:spcPts val="0"/>
              </a:spcBef>
              <a:buNone/>
            </a:pPr>
            <a:endParaRPr lang="en-US" altLang="zh-CN" sz="2400" dirty="0">
              <a:cs typeface="+mn-ea"/>
              <a:sym typeface="+mn-lt"/>
            </a:endParaRPr>
          </a:p>
          <a:p>
            <a:pPr marL="0" indent="0">
              <a:lnSpc>
                <a:spcPct val="120000"/>
              </a:lnSpc>
              <a:spcBef>
                <a:spcPts val="0"/>
              </a:spcBef>
              <a:buNone/>
            </a:pPr>
            <a:r>
              <a:rPr lang="en-US" altLang="zh-CN" sz="2400" dirty="0">
                <a:cs typeface="+mn-ea"/>
                <a:sym typeface="+mn-lt"/>
              </a:rPr>
              <a:t>Google</a:t>
            </a:r>
            <a:r>
              <a:rPr lang="zh-CN" altLang="en-US" sz="2400" dirty="0">
                <a:cs typeface="+mn-ea"/>
                <a:sym typeface="+mn-lt"/>
              </a:rPr>
              <a:t>数据中心的流量都有哪些呢？</a:t>
            </a:r>
            <a:endParaRPr lang="en-US" altLang="zh-CN" sz="2400" dirty="0">
              <a:cs typeface="+mn-ea"/>
              <a:sym typeface="+mn-lt"/>
            </a:endParaRPr>
          </a:p>
          <a:p>
            <a:pPr marL="385763" indent="-385763">
              <a:lnSpc>
                <a:spcPct val="120000"/>
              </a:lnSpc>
              <a:spcBef>
                <a:spcPts val="0"/>
              </a:spcBef>
              <a:buFont typeface="+mj-lt"/>
              <a:buAutoNum type="arabicPeriod"/>
            </a:pPr>
            <a:r>
              <a:rPr lang="zh-CN" altLang="en-US" sz="2400" dirty="0">
                <a:cs typeface="+mn-ea"/>
                <a:sym typeface="+mn-lt"/>
              </a:rPr>
              <a:t>用户数据拷贝</a:t>
            </a:r>
            <a:endParaRPr lang="en-US" altLang="zh-CN" sz="2400" dirty="0">
              <a:cs typeface="+mn-ea"/>
              <a:sym typeface="+mn-lt"/>
            </a:endParaRPr>
          </a:p>
          <a:p>
            <a:pPr marL="385763" indent="-385763">
              <a:lnSpc>
                <a:spcPct val="120000"/>
              </a:lnSpc>
              <a:spcBef>
                <a:spcPts val="0"/>
              </a:spcBef>
              <a:buFont typeface="+mj-lt"/>
              <a:buAutoNum type="arabicPeriod"/>
            </a:pPr>
            <a:r>
              <a:rPr lang="zh-CN" altLang="en-US" sz="2400" dirty="0">
                <a:cs typeface="+mn-ea"/>
                <a:sym typeface="+mn-lt"/>
              </a:rPr>
              <a:t>远程存储访问</a:t>
            </a:r>
            <a:endParaRPr lang="en-US" altLang="zh-CN" sz="2400" dirty="0">
              <a:cs typeface="+mn-ea"/>
              <a:sym typeface="+mn-lt"/>
            </a:endParaRPr>
          </a:p>
          <a:p>
            <a:pPr marL="385763" indent="-385763">
              <a:lnSpc>
                <a:spcPct val="120000"/>
              </a:lnSpc>
              <a:spcBef>
                <a:spcPts val="0"/>
              </a:spcBef>
              <a:buFont typeface="+mj-lt"/>
              <a:buAutoNum type="arabicPeriod"/>
            </a:pPr>
            <a:r>
              <a:rPr lang="zh-CN" altLang="en-US" sz="2400" dirty="0">
                <a:cs typeface="+mn-ea"/>
                <a:sym typeface="+mn-lt"/>
              </a:rPr>
              <a:t>大规模数据同步</a:t>
            </a:r>
            <a:endParaRPr lang="en-US" altLang="zh-CN" sz="2400" dirty="0">
              <a:cs typeface="+mn-ea"/>
              <a:sym typeface="+mn-lt"/>
            </a:endParaRPr>
          </a:p>
          <a:p>
            <a:pPr marL="0" indent="0">
              <a:lnSpc>
                <a:spcPct val="120000"/>
              </a:lnSpc>
              <a:spcBef>
                <a:spcPts val="0"/>
              </a:spcBef>
              <a:buNone/>
            </a:pPr>
            <a:r>
              <a:rPr lang="en-US" altLang="zh-CN" sz="2400" dirty="0">
                <a:cs typeface="+mn-ea"/>
                <a:sym typeface="+mn-lt"/>
              </a:rPr>
              <a:t> </a:t>
            </a:r>
          </a:p>
          <a:p>
            <a:pPr marL="0" indent="0">
              <a:lnSpc>
                <a:spcPct val="120000"/>
              </a:lnSpc>
              <a:spcBef>
                <a:spcPts val="0"/>
              </a:spcBef>
              <a:buNone/>
            </a:pPr>
            <a:r>
              <a:rPr lang="zh-CN" altLang="en-US" sz="2400" dirty="0">
                <a:cs typeface="+mn-ea"/>
                <a:sym typeface="+mn-lt"/>
              </a:rPr>
              <a:t>流量大小：</a:t>
            </a:r>
            <a:r>
              <a:rPr lang="en-US" altLang="zh-CN" sz="2400" dirty="0">
                <a:cs typeface="+mn-ea"/>
                <a:sym typeface="+mn-lt"/>
              </a:rPr>
              <a:t>3 &gt; 2 &gt; 1     </a:t>
            </a:r>
            <a:r>
              <a:rPr lang="zh-CN" altLang="en-US" sz="2400" dirty="0">
                <a:cs typeface="+mn-ea"/>
                <a:sym typeface="+mn-lt"/>
              </a:rPr>
              <a:t>延迟敏感度：</a:t>
            </a:r>
            <a:r>
              <a:rPr lang="en-US" altLang="zh-CN" sz="2400" dirty="0">
                <a:cs typeface="+mn-ea"/>
                <a:sym typeface="+mn-lt"/>
              </a:rPr>
              <a:t>1 &gt; 2 &gt; 3</a:t>
            </a:r>
          </a:p>
        </p:txBody>
      </p:sp>
      <p:sp>
        <p:nvSpPr>
          <p:cNvPr id="4" name="文本框 3">
            <a:extLst>
              <a:ext uri="{FF2B5EF4-FFF2-40B4-BE49-F238E27FC236}">
                <a16:creationId xmlns:a16="http://schemas.microsoft.com/office/drawing/2014/main" id="{FAF046A6-611F-4211-826D-36DCEAD776B7}"/>
              </a:ext>
            </a:extLst>
          </p:cNvPr>
          <p:cNvSpPr txBox="1"/>
          <p:nvPr/>
        </p:nvSpPr>
        <p:spPr>
          <a:xfrm>
            <a:off x="6091881" y="2651674"/>
            <a:ext cx="2162433" cy="940514"/>
          </a:xfrm>
          <a:prstGeom prst="rect">
            <a:avLst/>
          </a:prstGeom>
          <a:noFill/>
        </p:spPr>
        <p:txBody>
          <a:bodyPr wrap="square" rtlCol="0">
            <a:spAutoFit/>
          </a:bodyPr>
          <a:lstStyle/>
          <a:p>
            <a:pPr>
              <a:lnSpc>
                <a:spcPct val="120000"/>
              </a:lnSpc>
            </a:pPr>
            <a:r>
              <a:rPr lang="en-US" altLang="zh-CN" sz="2400" dirty="0">
                <a:solidFill>
                  <a:srgbClr val="FF0000"/>
                </a:solidFill>
                <a:cs typeface="+mn-ea"/>
                <a:sym typeface="+mn-lt"/>
              </a:rPr>
              <a:t>SDN</a:t>
            </a:r>
            <a:r>
              <a:rPr lang="zh-CN" altLang="en-US" sz="2400" dirty="0">
                <a:solidFill>
                  <a:srgbClr val="FF0000"/>
                </a:solidFill>
                <a:cs typeface="+mn-ea"/>
                <a:sym typeface="+mn-lt"/>
              </a:rPr>
              <a:t>可以解决这些问题！</a:t>
            </a:r>
            <a:endParaRPr lang="en-US" altLang="zh-CN" sz="2400" dirty="0">
              <a:solidFill>
                <a:srgbClr val="FF0000"/>
              </a:solidFill>
              <a:cs typeface="+mn-ea"/>
              <a:sym typeface="+mn-lt"/>
            </a:endParaRPr>
          </a:p>
        </p:txBody>
      </p:sp>
    </p:spTree>
    <p:extLst>
      <p:ext uri="{BB962C8B-B14F-4D97-AF65-F5344CB8AC3E}">
        <p14:creationId xmlns:p14="http://schemas.microsoft.com/office/powerpoint/2010/main" val="410238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SDN</a:t>
            </a:r>
            <a:r>
              <a:rPr lang="zh-CN" altLang="en-US" dirty="0">
                <a:latin typeface="+mn-lt"/>
                <a:ea typeface="+mn-ea"/>
                <a:cs typeface="+mn-ea"/>
                <a:sym typeface="+mn-lt"/>
              </a:rPr>
              <a:t>简介</a:t>
            </a:r>
          </a:p>
        </p:txBody>
      </p:sp>
      <p:sp>
        <p:nvSpPr>
          <p:cNvPr id="3" name="页脚占位符 2"/>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3</a:t>
            </a:fld>
            <a:endParaRPr lang="zh-CN" altLang="en-US">
              <a:cs typeface="+mn-ea"/>
              <a:sym typeface="+mn-lt"/>
            </a:endParaRPr>
          </a:p>
        </p:txBody>
      </p:sp>
      <p:sp>
        <p:nvSpPr>
          <p:cNvPr id="7" name="文本框 6">
            <a:extLst>
              <a:ext uri="{FF2B5EF4-FFF2-40B4-BE49-F238E27FC236}">
                <a16:creationId xmlns:a16="http://schemas.microsoft.com/office/drawing/2014/main" id="{A7666A67-DAE4-4C31-9CD5-409942A31AD5}"/>
              </a:ext>
            </a:extLst>
          </p:cNvPr>
          <p:cNvSpPr txBox="1"/>
          <p:nvPr/>
        </p:nvSpPr>
        <p:spPr>
          <a:xfrm>
            <a:off x="503238" y="1242060"/>
            <a:ext cx="8137127" cy="4926733"/>
          </a:xfrm>
          <a:prstGeom prst="rect">
            <a:avLst/>
          </a:prstGeom>
          <a:noFill/>
        </p:spPr>
        <p:txBody>
          <a:bodyPr wrap="square" rtlCol="0">
            <a:spAutoFit/>
          </a:bodyPr>
          <a:lstStyle/>
          <a:p>
            <a:pPr>
              <a:lnSpc>
                <a:spcPct val="120000"/>
              </a:lnSpc>
              <a:spcBef>
                <a:spcPct val="0"/>
              </a:spcBef>
            </a:pPr>
            <a:r>
              <a:rPr lang="en-US" altLang="zh-CN" sz="2400" dirty="0">
                <a:cs typeface="+mn-ea"/>
                <a:sym typeface="+mn-lt"/>
              </a:rPr>
              <a:t>SDN</a:t>
            </a:r>
            <a:r>
              <a:rPr lang="zh-CN" altLang="en-US" sz="2400" dirty="0">
                <a:cs typeface="+mn-ea"/>
                <a:sym typeface="+mn-lt"/>
              </a:rPr>
              <a:t>全称</a:t>
            </a:r>
            <a:r>
              <a:rPr lang="en-US" altLang="zh-CN" sz="2400" dirty="0">
                <a:cs typeface="+mn-ea"/>
                <a:sym typeface="+mn-lt"/>
              </a:rPr>
              <a:t>Software-defined networking</a:t>
            </a:r>
            <a:r>
              <a:rPr lang="zh-CN" altLang="en-US" sz="2400" dirty="0">
                <a:cs typeface="+mn-ea"/>
                <a:sym typeface="+mn-lt"/>
              </a:rPr>
              <a:t>，</a:t>
            </a:r>
            <a:r>
              <a:rPr lang="zh-CN" altLang="en-US" sz="2400" dirty="0">
                <a:solidFill>
                  <a:srgbClr val="FF0000"/>
                </a:solidFill>
                <a:cs typeface="+mn-ea"/>
                <a:sym typeface="+mn-lt"/>
              </a:rPr>
              <a:t>软件定义网络</a:t>
            </a:r>
            <a:endParaRPr lang="en-US" altLang="zh-CN" sz="2400" dirty="0">
              <a:solidFill>
                <a:srgbClr val="FF0000"/>
              </a:solidFill>
              <a:cs typeface="+mn-ea"/>
              <a:sym typeface="+mn-lt"/>
            </a:endParaRPr>
          </a:p>
          <a:p>
            <a:pPr>
              <a:lnSpc>
                <a:spcPct val="120000"/>
              </a:lnSpc>
              <a:spcBef>
                <a:spcPct val="0"/>
              </a:spcBef>
            </a:pPr>
            <a:endParaRPr lang="en-US" altLang="zh-CN" sz="2400" dirty="0">
              <a:cs typeface="+mn-ea"/>
              <a:sym typeface="+mn-lt"/>
            </a:endParaRPr>
          </a:p>
          <a:p>
            <a:pPr>
              <a:lnSpc>
                <a:spcPct val="120000"/>
              </a:lnSpc>
              <a:spcBef>
                <a:spcPct val="0"/>
              </a:spcBef>
            </a:pPr>
            <a:r>
              <a:rPr lang="en-US" altLang="zh-CN" sz="2400" dirty="0">
                <a:cs typeface="+mn-ea"/>
                <a:sym typeface="+mn-lt"/>
              </a:rPr>
              <a:t>SDN</a:t>
            </a:r>
            <a:r>
              <a:rPr lang="zh-CN" altLang="zh-CN" sz="2400" dirty="0">
                <a:cs typeface="+mn-ea"/>
                <a:sym typeface="+mn-lt"/>
              </a:rPr>
              <a:t>是一种使网络更加灵活和敏捷的架构</a:t>
            </a:r>
            <a:endParaRPr lang="en-US" altLang="zh-CN" sz="2400" dirty="0">
              <a:cs typeface="+mn-ea"/>
              <a:sym typeface="+mn-lt"/>
            </a:endParaRPr>
          </a:p>
          <a:p>
            <a:pPr>
              <a:lnSpc>
                <a:spcPct val="120000"/>
              </a:lnSpc>
              <a:spcBef>
                <a:spcPct val="0"/>
              </a:spcBef>
            </a:pPr>
            <a:endParaRPr lang="en-US" altLang="zh-CN" sz="2400" dirty="0">
              <a:cs typeface="+mn-ea"/>
              <a:sym typeface="+mn-lt"/>
            </a:endParaRPr>
          </a:p>
          <a:p>
            <a:pPr>
              <a:lnSpc>
                <a:spcPct val="120000"/>
              </a:lnSpc>
              <a:spcBef>
                <a:spcPct val="0"/>
              </a:spcBef>
            </a:pPr>
            <a:r>
              <a:rPr lang="en-US" altLang="zh-CN" sz="2400" dirty="0">
                <a:cs typeface="+mn-ea"/>
                <a:sym typeface="+mn-lt"/>
              </a:rPr>
              <a:t>SDN</a:t>
            </a:r>
            <a:r>
              <a:rPr lang="zh-CN" altLang="en-US" sz="2400" dirty="0">
                <a:cs typeface="+mn-ea"/>
                <a:sym typeface="+mn-lt"/>
              </a:rPr>
              <a:t>让网络管理摆脱人工手动控制，转而用</a:t>
            </a:r>
            <a:r>
              <a:rPr lang="zh-CN" altLang="en-US" sz="2400" b="1" dirty="0">
                <a:cs typeface="+mn-ea"/>
                <a:sym typeface="+mn-lt"/>
              </a:rPr>
              <a:t>编程</a:t>
            </a:r>
            <a:r>
              <a:rPr lang="zh-CN" altLang="en-US" sz="2400" dirty="0">
                <a:cs typeface="+mn-ea"/>
                <a:sym typeface="+mn-lt"/>
              </a:rPr>
              <a:t>来管理网络</a:t>
            </a:r>
            <a:endParaRPr lang="en-US" altLang="zh-CN" sz="2400" dirty="0">
              <a:cs typeface="+mn-ea"/>
              <a:sym typeface="+mn-lt"/>
            </a:endParaRPr>
          </a:p>
          <a:p>
            <a:pPr>
              <a:lnSpc>
                <a:spcPct val="120000"/>
              </a:lnSpc>
              <a:spcBef>
                <a:spcPct val="0"/>
              </a:spcBef>
            </a:pPr>
            <a:endParaRPr lang="en-US" altLang="zh-CN" sz="2400" dirty="0">
              <a:cs typeface="+mn-ea"/>
              <a:sym typeface="+mn-lt"/>
            </a:endParaRPr>
          </a:p>
          <a:p>
            <a:pPr>
              <a:lnSpc>
                <a:spcPct val="120000"/>
              </a:lnSpc>
              <a:spcBef>
                <a:spcPct val="0"/>
              </a:spcBef>
            </a:pPr>
            <a:r>
              <a:rPr lang="en-US" altLang="zh-CN" sz="2400" dirty="0">
                <a:cs typeface="+mn-ea"/>
                <a:sym typeface="+mn-lt"/>
              </a:rPr>
              <a:t>SDN</a:t>
            </a:r>
            <a:r>
              <a:rPr lang="zh-CN" altLang="zh-CN" sz="2400" dirty="0">
                <a:cs typeface="+mn-ea"/>
                <a:sym typeface="+mn-lt"/>
              </a:rPr>
              <a:t>从物理层面上实现了网络</a:t>
            </a:r>
            <a:r>
              <a:rPr lang="zh-CN" altLang="zh-CN" sz="2400" b="1" dirty="0">
                <a:cs typeface="+mn-ea"/>
                <a:sym typeface="+mn-lt"/>
              </a:rPr>
              <a:t>控制层</a:t>
            </a:r>
            <a:r>
              <a:rPr lang="zh-CN" altLang="zh-CN" sz="2400" dirty="0">
                <a:cs typeface="+mn-ea"/>
                <a:sym typeface="+mn-lt"/>
              </a:rPr>
              <a:t>（</a:t>
            </a:r>
            <a:r>
              <a:rPr lang="en-US" altLang="zh-CN" sz="2400" dirty="0">
                <a:cs typeface="+mn-ea"/>
                <a:sym typeface="+mn-lt"/>
              </a:rPr>
              <a:t>network control plane</a:t>
            </a:r>
            <a:r>
              <a:rPr lang="zh-CN" altLang="zh-CN" sz="2400" dirty="0">
                <a:cs typeface="+mn-ea"/>
                <a:sym typeface="+mn-lt"/>
              </a:rPr>
              <a:t>）和</a:t>
            </a:r>
            <a:r>
              <a:rPr lang="zh-CN" altLang="zh-CN" sz="2400" b="1" dirty="0">
                <a:cs typeface="+mn-ea"/>
                <a:sym typeface="+mn-lt"/>
              </a:rPr>
              <a:t>数据层</a:t>
            </a:r>
            <a:r>
              <a:rPr lang="zh-CN" altLang="zh-CN" sz="2400" dirty="0">
                <a:cs typeface="+mn-ea"/>
                <a:sym typeface="+mn-lt"/>
              </a:rPr>
              <a:t>（</a:t>
            </a:r>
            <a:r>
              <a:rPr lang="en-US" altLang="zh-CN" sz="2400" dirty="0">
                <a:cs typeface="+mn-ea"/>
                <a:sym typeface="+mn-lt"/>
              </a:rPr>
              <a:t>data plane or forwarding plane</a:t>
            </a:r>
            <a:r>
              <a:rPr lang="zh-CN" altLang="zh-CN" sz="2400" dirty="0">
                <a:cs typeface="+mn-ea"/>
                <a:sym typeface="+mn-lt"/>
              </a:rPr>
              <a:t>）</a:t>
            </a:r>
            <a:r>
              <a:rPr lang="zh-CN" altLang="en-US" sz="2400" dirty="0">
                <a:cs typeface="+mn-ea"/>
                <a:sym typeface="+mn-lt"/>
              </a:rPr>
              <a:t>解耦</a:t>
            </a:r>
            <a:r>
              <a:rPr lang="zh-CN" altLang="zh-CN" sz="2400" dirty="0">
                <a:cs typeface="+mn-ea"/>
                <a:sym typeface="+mn-lt"/>
              </a:rPr>
              <a:t>，并且通过控制层可以控制多个设备。</a:t>
            </a:r>
            <a:endParaRPr lang="zh-CN" altLang="zh-CN" sz="2400" i="1" dirty="0">
              <a:cs typeface="+mn-ea"/>
              <a:sym typeface="+mn-lt"/>
            </a:endParaRPr>
          </a:p>
          <a:p>
            <a:pPr>
              <a:lnSpc>
                <a:spcPct val="120000"/>
              </a:lnSpc>
              <a:spcBef>
                <a:spcPct val="0"/>
              </a:spcBef>
            </a:pPr>
            <a:endParaRPr lang="en-US" altLang="zh-CN" sz="2400" dirty="0">
              <a:cs typeface="+mn-ea"/>
              <a:sym typeface="+mn-lt"/>
            </a:endParaRPr>
          </a:p>
        </p:txBody>
      </p:sp>
    </p:spTree>
    <p:extLst>
      <p:ext uri="{BB962C8B-B14F-4D97-AF65-F5344CB8AC3E}">
        <p14:creationId xmlns:p14="http://schemas.microsoft.com/office/powerpoint/2010/main" val="2729167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9D0F-268F-46E4-9448-6BFF28AD0B14}"/>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Why SDN</a:t>
            </a:r>
            <a:r>
              <a:rPr lang="zh-CN" altLang="en-US" dirty="0">
                <a:latin typeface="+mn-lt"/>
                <a:ea typeface="+mn-ea"/>
                <a:cs typeface="+mn-ea"/>
                <a:sym typeface="+mn-lt"/>
              </a:rPr>
              <a:t>？</a:t>
            </a:r>
          </a:p>
        </p:txBody>
      </p:sp>
      <p:sp>
        <p:nvSpPr>
          <p:cNvPr id="3" name="内容占位符 2">
            <a:extLst>
              <a:ext uri="{FF2B5EF4-FFF2-40B4-BE49-F238E27FC236}">
                <a16:creationId xmlns:a16="http://schemas.microsoft.com/office/drawing/2014/main" id="{0AFD2A14-4512-4AED-80E1-96BE27E1E800}"/>
              </a:ext>
            </a:extLst>
          </p:cNvPr>
          <p:cNvSpPr>
            <a:spLocks noGrp="1"/>
          </p:cNvSpPr>
          <p:nvPr>
            <p:ph idx="1"/>
          </p:nvPr>
        </p:nvSpPr>
        <p:spPr/>
        <p:txBody>
          <a:bodyPr/>
          <a:lstStyle/>
          <a:p>
            <a:pPr>
              <a:lnSpc>
                <a:spcPct val="120000"/>
              </a:lnSpc>
              <a:spcBef>
                <a:spcPts val="0"/>
              </a:spcBef>
            </a:pPr>
            <a:r>
              <a:rPr lang="en-US" altLang="zh-CN" sz="2400" dirty="0">
                <a:cs typeface="+mn-ea"/>
                <a:sym typeface="+mn-lt"/>
              </a:rPr>
              <a:t>SDN</a:t>
            </a:r>
            <a:r>
              <a:rPr lang="zh-CN" altLang="en-US" sz="2400" dirty="0">
                <a:cs typeface="+mn-ea"/>
                <a:sym typeface="+mn-lt"/>
              </a:rPr>
              <a:t>把分散自主的路由控制集中起来，利用整个网络的拓扑信息和来自应用的需求信息，自动计算出一组接近全局最优的路由规则。这就是中心化流量工程：</a:t>
            </a:r>
            <a:r>
              <a:rPr lang="en-US" altLang="zh-CN" sz="2400" dirty="0">
                <a:solidFill>
                  <a:srgbClr val="FF0000"/>
                </a:solidFill>
                <a:cs typeface="+mn-ea"/>
                <a:sym typeface="+mn-lt"/>
              </a:rPr>
              <a:t>Centralized Traffic Engineering</a:t>
            </a:r>
          </a:p>
          <a:p>
            <a:pPr marL="0" indent="0">
              <a:lnSpc>
                <a:spcPct val="120000"/>
              </a:lnSpc>
              <a:spcBef>
                <a:spcPts val="0"/>
              </a:spcBef>
              <a:buNone/>
            </a:pPr>
            <a:endParaRPr lang="en-US" altLang="zh-CN" sz="2400" dirty="0">
              <a:solidFill>
                <a:srgbClr val="FF0000"/>
              </a:solidFill>
              <a:cs typeface="+mn-ea"/>
              <a:sym typeface="+mn-lt"/>
            </a:endParaRPr>
          </a:p>
          <a:p>
            <a:pPr marL="0" indent="0">
              <a:lnSpc>
                <a:spcPct val="120000"/>
              </a:lnSpc>
              <a:spcBef>
                <a:spcPts val="0"/>
              </a:spcBef>
              <a:buNone/>
            </a:pPr>
            <a:r>
              <a:rPr lang="zh-CN" altLang="en-US" sz="2400" dirty="0">
                <a:cs typeface="+mn-ea"/>
                <a:sym typeface="+mn-lt"/>
              </a:rPr>
              <a:t>好处</a:t>
            </a:r>
            <a:endParaRPr lang="en-US" altLang="zh-CN" sz="2400" dirty="0">
              <a:cs typeface="+mn-ea"/>
              <a:sym typeface="+mn-lt"/>
            </a:endParaRPr>
          </a:p>
          <a:p>
            <a:pPr>
              <a:lnSpc>
                <a:spcPct val="120000"/>
              </a:lnSpc>
              <a:spcBef>
                <a:spcPts val="0"/>
              </a:spcBef>
            </a:pPr>
            <a:r>
              <a:rPr lang="zh-CN" altLang="en-US" sz="2400" dirty="0">
                <a:cs typeface="+mn-ea"/>
                <a:sym typeface="+mn-lt"/>
              </a:rPr>
              <a:t>考虑了流量的优先级，优先级高的优先转发</a:t>
            </a:r>
            <a:endParaRPr lang="en-US" altLang="zh-CN" sz="2400" dirty="0">
              <a:cs typeface="+mn-ea"/>
              <a:sym typeface="+mn-lt"/>
            </a:endParaRPr>
          </a:p>
          <a:p>
            <a:pPr>
              <a:lnSpc>
                <a:spcPct val="120000"/>
              </a:lnSpc>
              <a:spcBef>
                <a:spcPts val="0"/>
              </a:spcBef>
            </a:pPr>
            <a:r>
              <a:rPr lang="zh-CN" altLang="en-US" sz="2400" dirty="0">
                <a:cs typeface="+mn-ea"/>
                <a:sym typeface="+mn-lt"/>
              </a:rPr>
              <a:t>动态分配带宽，可以适应突发情况</a:t>
            </a:r>
            <a:endParaRPr lang="en-US" altLang="zh-CN" sz="2400" dirty="0">
              <a:cs typeface="+mn-ea"/>
              <a:sym typeface="+mn-lt"/>
            </a:endParaRPr>
          </a:p>
          <a:p>
            <a:pPr>
              <a:lnSpc>
                <a:spcPct val="120000"/>
              </a:lnSpc>
              <a:spcBef>
                <a:spcPts val="0"/>
              </a:spcBef>
            </a:pPr>
            <a:endParaRPr lang="en-US" altLang="zh-CN" dirty="0">
              <a:solidFill>
                <a:srgbClr val="FF0000"/>
              </a:solidFill>
              <a:cs typeface="+mn-ea"/>
              <a:sym typeface="+mn-lt"/>
            </a:endParaRPr>
          </a:p>
        </p:txBody>
      </p:sp>
      <p:pic>
        <p:nvPicPr>
          <p:cNvPr id="8" name="图片 7">
            <a:extLst>
              <a:ext uri="{FF2B5EF4-FFF2-40B4-BE49-F238E27FC236}">
                <a16:creationId xmlns:a16="http://schemas.microsoft.com/office/drawing/2014/main" id="{FDB55C52-2ADC-42B2-9B68-ED2F403D9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271" y="5054599"/>
            <a:ext cx="3757613" cy="1257300"/>
          </a:xfrm>
          <a:prstGeom prst="rect">
            <a:avLst/>
          </a:prstGeom>
        </p:spPr>
      </p:pic>
    </p:spTree>
    <p:extLst>
      <p:ext uri="{BB962C8B-B14F-4D97-AF65-F5344CB8AC3E}">
        <p14:creationId xmlns:p14="http://schemas.microsoft.com/office/powerpoint/2010/main" val="222712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9273D-D649-4B6E-B437-84AF5390C084}"/>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How does B4 work? Ⅰ</a:t>
            </a:r>
            <a:endParaRPr lang="zh-CN" altLang="en-US" dirty="0">
              <a:latin typeface="+mn-lt"/>
              <a:ea typeface="+mn-ea"/>
              <a:cs typeface="+mn-ea"/>
              <a:sym typeface="+mn-lt"/>
            </a:endParaRPr>
          </a:p>
        </p:txBody>
      </p:sp>
      <p:pic>
        <p:nvPicPr>
          <p:cNvPr id="10" name="内容占位符 9">
            <a:extLst>
              <a:ext uri="{FF2B5EF4-FFF2-40B4-BE49-F238E27FC236}">
                <a16:creationId xmlns:a16="http://schemas.microsoft.com/office/drawing/2014/main" id="{47FA8F8A-CBC8-419D-AF66-427C89608F4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12" b="-1"/>
          <a:stretch/>
        </p:blipFill>
        <p:spPr>
          <a:xfrm>
            <a:off x="4502818" y="2125266"/>
            <a:ext cx="4641182" cy="2921940"/>
          </a:xfrm>
        </p:spPr>
      </p:pic>
      <p:sp>
        <p:nvSpPr>
          <p:cNvPr id="7" name="文本框 6">
            <a:extLst>
              <a:ext uri="{FF2B5EF4-FFF2-40B4-BE49-F238E27FC236}">
                <a16:creationId xmlns:a16="http://schemas.microsoft.com/office/drawing/2014/main" id="{B79C6BAE-37DB-4EB3-A673-3932BAE41657}"/>
              </a:ext>
            </a:extLst>
          </p:cNvPr>
          <p:cNvSpPr txBox="1"/>
          <p:nvPr/>
        </p:nvSpPr>
        <p:spPr>
          <a:xfrm>
            <a:off x="5793163" y="5218754"/>
            <a:ext cx="2319930" cy="318677"/>
          </a:xfrm>
          <a:prstGeom prst="rect">
            <a:avLst/>
          </a:prstGeom>
          <a:noFill/>
        </p:spPr>
        <p:txBody>
          <a:bodyPr wrap="none" rtlCol="0">
            <a:spAutoFit/>
          </a:bodyPr>
          <a:lstStyle/>
          <a:p>
            <a:pPr>
              <a:lnSpc>
                <a:spcPct val="120000"/>
              </a:lnSpc>
            </a:pPr>
            <a:r>
              <a:rPr lang="en-US" altLang="zh-CN" sz="1350" dirty="0">
                <a:cs typeface="+mn-ea"/>
                <a:sym typeface="+mn-lt"/>
              </a:rPr>
              <a:t>Overview of B4 Architecture</a:t>
            </a:r>
            <a:endParaRPr lang="zh-CN" altLang="en-US" sz="1350" dirty="0">
              <a:cs typeface="+mn-ea"/>
              <a:sym typeface="+mn-lt"/>
            </a:endParaRPr>
          </a:p>
        </p:txBody>
      </p:sp>
      <p:sp>
        <p:nvSpPr>
          <p:cNvPr id="11" name="文本框 10">
            <a:extLst>
              <a:ext uri="{FF2B5EF4-FFF2-40B4-BE49-F238E27FC236}">
                <a16:creationId xmlns:a16="http://schemas.microsoft.com/office/drawing/2014/main" id="{20B269E8-19F0-4DAB-AB44-6984314DEEB7}"/>
              </a:ext>
            </a:extLst>
          </p:cNvPr>
          <p:cNvSpPr txBox="1"/>
          <p:nvPr/>
        </p:nvSpPr>
        <p:spPr>
          <a:xfrm>
            <a:off x="687170" y="1278958"/>
            <a:ext cx="3712597" cy="3939796"/>
          </a:xfrm>
          <a:prstGeom prst="rect">
            <a:avLst/>
          </a:prstGeom>
          <a:noFill/>
        </p:spPr>
        <p:txBody>
          <a:bodyPr wrap="square" rtlCol="0">
            <a:spAutoFit/>
          </a:bodyPr>
          <a:lstStyle/>
          <a:p>
            <a:pPr>
              <a:lnSpc>
                <a:spcPct val="120000"/>
              </a:lnSpc>
            </a:pPr>
            <a:r>
              <a:rPr lang="zh-CN" altLang="en-US" sz="2400" dirty="0">
                <a:cs typeface="+mn-ea"/>
                <a:sym typeface="+mn-lt"/>
              </a:rPr>
              <a:t>第一层：物理设备层</a:t>
            </a:r>
            <a:endParaRPr lang="en-US" altLang="zh-CN" sz="2400" dirty="0">
              <a:cs typeface="+mn-ea"/>
              <a:sym typeface="+mn-lt"/>
            </a:endParaRPr>
          </a:p>
          <a:p>
            <a:pPr>
              <a:lnSpc>
                <a:spcPct val="120000"/>
              </a:lnSpc>
            </a:pPr>
            <a:r>
              <a:rPr lang="en-US" altLang="zh-CN" sz="2400" dirty="0">
                <a:cs typeface="+mn-ea"/>
                <a:sym typeface="+mn-lt"/>
              </a:rPr>
              <a:t>SDN</a:t>
            </a:r>
            <a:r>
              <a:rPr lang="zh-CN" altLang="en-US" sz="2400" dirty="0">
                <a:cs typeface="+mn-ea"/>
                <a:sym typeface="+mn-lt"/>
              </a:rPr>
              <a:t>对物理路由设备要求：</a:t>
            </a:r>
            <a:endParaRPr lang="en-US" altLang="zh-CN" sz="2400" dirty="0">
              <a:cs typeface="+mn-ea"/>
              <a:sym typeface="+mn-lt"/>
            </a:endParaRPr>
          </a:p>
          <a:p>
            <a:pPr marL="342900" indent="-342900">
              <a:lnSpc>
                <a:spcPct val="120000"/>
              </a:lnSpc>
              <a:buAutoNum type="arabicPeriod"/>
            </a:pPr>
            <a:r>
              <a:rPr lang="zh-CN" altLang="en-US" sz="2400" dirty="0">
                <a:cs typeface="+mn-ea"/>
                <a:sym typeface="+mn-lt"/>
              </a:rPr>
              <a:t>大容量</a:t>
            </a:r>
            <a:r>
              <a:rPr lang="en-US" altLang="zh-CN" sz="2400" dirty="0">
                <a:cs typeface="+mn-ea"/>
                <a:sym typeface="+mn-lt"/>
              </a:rPr>
              <a:t>buffer</a:t>
            </a:r>
          </a:p>
          <a:p>
            <a:pPr marL="342900" indent="-342900">
              <a:lnSpc>
                <a:spcPct val="120000"/>
              </a:lnSpc>
              <a:buAutoNum type="arabicPeriod"/>
            </a:pPr>
            <a:r>
              <a:rPr lang="zh-CN" altLang="en-US" sz="2400" dirty="0">
                <a:cs typeface="+mn-ea"/>
                <a:sym typeface="+mn-lt"/>
              </a:rPr>
              <a:t>非常大的路由表</a:t>
            </a:r>
            <a:endParaRPr lang="en-US" altLang="zh-CN" sz="2400" dirty="0">
              <a:cs typeface="+mn-ea"/>
              <a:sym typeface="+mn-lt"/>
            </a:endParaRPr>
          </a:p>
          <a:p>
            <a:pPr>
              <a:lnSpc>
                <a:spcPct val="120000"/>
              </a:lnSpc>
            </a:pPr>
            <a:r>
              <a:rPr lang="en-US" altLang="zh-CN" sz="2400" dirty="0">
                <a:cs typeface="+mn-ea"/>
                <a:sym typeface="+mn-lt"/>
              </a:rPr>
              <a:t>3. </a:t>
            </a:r>
            <a:r>
              <a:rPr lang="zh-CN" altLang="en-US" sz="2400" dirty="0">
                <a:cs typeface="+mn-ea"/>
                <a:sym typeface="+mn-lt"/>
              </a:rPr>
              <a:t>  高可用性</a:t>
            </a:r>
            <a:endParaRPr lang="en-US" altLang="zh-CN" sz="2400" dirty="0">
              <a:cs typeface="+mn-ea"/>
              <a:sym typeface="+mn-lt"/>
            </a:endParaRPr>
          </a:p>
          <a:p>
            <a:pPr>
              <a:lnSpc>
                <a:spcPct val="120000"/>
              </a:lnSpc>
            </a:pPr>
            <a:endParaRPr lang="en-US" altLang="zh-CN" dirty="0">
              <a:cs typeface="+mn-ea"/>
              <a:sym typeface="+mn-lt"/>
            </a:endParaRPr>
          </a:p>
          <a:p>
            <a:pPr>
              <a:lnSpc>
                <a:spcPct val="120000"/>
              </a:lnSpc>
            </a:pPr>
            <a:endParaRPr lang="en-US" altLang="zh-CN" dirty="0">
              <a:cs typeface="+mn-ea"/>
              <a:sym typeface="+mn-lt"/>
            </a:endParaRPr>
          </a:p>
          <a:p>
            <a:pPr>
              <a:lnSpc>
                <a:spcPct val="120000"/>
              </a:lnSpc>
            </a:pPr>
            <a:endParaRPr lang="en-US" altLang="zh-CN" dirty="0">
              <a:cs typeface="+mn-ea"/>
              <a:sym typeface="+mn-lt"/>
            </a:endParaRPr>
          </a:p>
          <a:p>
            <a:pPr>
              <a:lnSpc>
                <a:spcPct val="120000"/>
              </a:lnSpc>
            </a:pPr>
            <a:endParaRPr lang="en-US" altLang="zh-CN" dirty="0">
              <a:cs typeface="+mn-ea"/>
              <a:sym typeface="+mn-lt"/>
            </a:endParaRPr>
          </a:p>
          <a:p>
            <a:pPr>
              <a:lnSpc>
                <a:spcPct val="120000"/>
              </a:lnSpc>
            </a:pPr>
            <a:endParaRPr lang="zh-CN" altLang="en-US" dirty="0">
              <a:cs typeface="+mn-ea"/>
              <a:sym typeface="+mn-lt"/>
            </a:endParaRPr>
          </a:p>
        </p:txBody>
      </p:sp>
      <p:sp>
        <p:nvSpPr>
          <p:cNvPr id="12" name="矩形 11">
            <a:extLst>
              <a:ext uri="{FF2B5EF4-FFF2-40B4-BE49-F238E27FC236}">
                <a16:creationId xmlns:a16="http://schemas.microsoft.com/office/drawing/2014/main" id="{C64CA7B5-AD77-49B6-BEEF-3A2C1CCEB11D}"/>
              </a:ext>
            </a:extLst>
          </p:cNvPr>
          <p:cNvSpPr/>
          <p:nvPr/>
        </p:nvSpPr>
        <p:spPr>
          <a:xfrm>
            <a:off x="4572000" y="3544083"/>
            <a:ext cx="4399767" cy="1399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pic>
        <p:nvPicPr>
          <p:cNvPr id="14" name="图片 13">
            <a:extLst>
              <a:ext uri="{FF2B5EF4-FFF2-40B4-BE49-F238E27FC236}">
                <a16:creationId xmlns:a16="http://schemas.microsoft.com/office/drawing/2014/main" id="{D0FD4A31-A11B-49BE-A2AC-61BCEB1F9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162" y="3537872"/>
            <a:ext cx="4206605" cy="2189035"/>
          </a:xfrm>
          <a:prstGeom prst="rect">
            <a:avLst/>
          </a:prstGeom>
        </p:spPr>
      </p:pic>
    </p:spTree>
    <p:extLst>
      <p:ext uri="{BB962C8B-B14F-4D97-AF65-F5344CB8AC3E}">
        <p14:creationId xmlns:p14="http://schemas.microsoft.com/office/powerpoint/2010/main" val="250171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9273D-D649-4B6E-B437-84AF5390C084}"/>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How does B4 work? Ⅱ</a:t>
            </a:r>
            <a:endParaRPr lang="zh-CN" altLang="en-US" dirty="0">
              <a:latin typeface="+mn-lt"/>
              <a:ea typeface="+mn-ea"/>
              <a:cs typeface="+mn-ea"/>
              <a:sym typeface="+mn-lt"/>
            </a:endParaRPr>
          </a:p>
        </p:txBody>
      </p:sp>
      <p:pic>
        <p:nvPicPr>
          <p:cNvPr id="10" name="内容占位符 9">
            <a:extLst>
              <a:ext uri="{FF2B5EF4-FFF2-40B4-BE49-F238E27FC236}">
                <a16:creationId xmlns:a16="http://schemas.microsoft.com/office/drawing/2014/main" id="{47FA8F8A-CBC8-419D-AF66-427C89608F4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12" b="-1"/>
          <a:stretch/>
        </p:blipFill>
        <p:spPr>
          <a:xfrm>
            <a:off x="4502818" y="2125266"/>
            <a:ext cx="4641182" cy="2921940"/>
          </a:xfrm>
        </p:spPr>
      </p:pic>
      <p:sp>
        <p:nvSpPr>
          <p:cNvPr id="7" name="文本框 6">
            <a:extLst>
              <a:ext uri="{FF2B5EF4-FFF2-40B4-BE49-F238E27FC236}">
                <a16:creationId xmlns:a16="http://schemas.microsoft.com/office/drawing/2014/main" id="{B79C6BAE-37DB-4EB3-A673-3932BAE41657}"/>
              </a:ext>
            </a:extLst>
          </p:cNvPr>
          <p:cNvSpPr txBox="1"/>
          <p:nvPr/>
        </p:nvSpPr>
        <p:spPr>
          <a:xfrm>
            <a:off x="5793163" y="5218754"/>
            <a:ext cx="2319930" cy="318677"/>
          </a:xfrm>
          <a:prstGeom prst="rect">
            <a:avLst/>
          </a:prstGeom>
          <a:noFill/>
        </p:spPr>
        <p:txBody>
          <a:bodyPr wrap="none" rtlCol="0">
            <a:spAutoFit/>
          </a:bodyPr>
          <a:lstStyle/>
          <a:p>
            <a:pPr>
              <a:lnSpc>
                <a:spcPct val="120000"/>
              </a:lnSpc>
            </a:pPr>
            <a:r>
              <a:rPr lang="en-US" altLang="zh-CN" sz="1350" dirty="0">
                <a:cs typeface="+mn-ea"/>
                <a:sym typeface="+mn-lt"/>
              </a:rPr>
              <a:t>Overview of B4 Architecture</a:t>
            </a:r>
            <a:endParaRPr lang="zh-CN" altLang="en-US" sz="1350" dirty="0">
              <a:cs typeface="+mn-ea"/>
              <a:sym typeface="+mn-lt"/>
            </a:endParaRPr>
          </a:p>
        </p:txBody>
      </p:sp>
      <p:sp>
        <p:nvSpPr>
          <p:cNvPr id="11" name="文本框 10">
            <a:extLst>
              <a:ext uri="{FF2B5EF4-FFF2-40B4-BE49-F238E27FC236}">
                <a16:creationId xmlns:a16="http://schemas.microsoft.com/office/drawing/2014/main" id="{20B269E8-19F0-4DAB-AB44-6984314DEEB7}"/>
              </a:ext>
            </a:extLst>
          </p:cNvPr>
          <p:cNvSpPr txBox="1"/>
          <p:nvPr/>
        </p:nvSpPr>
        <p:spPr>
          <a:xfrm>
            <a:off x="628650" y="1052904"/>
            <a:ext cx="3874169" cy="5158592"/>
          </a:xfrm>
          <a:prstGeom prst="rect">
            <a:avLst/>
          </a:prstGeom>
          <a:noFill/>
        </p:spPr>
        <p:txBody>
          <a:bodyPr wrap="square" rtlCol="0">
            <a:spAutoFit/>
          </a:bodyPr>
          <a:lstStyle/>
          <a:p>
            <a:pPr>
              <a:lnSpc>
                <a:spcPct val="120000"/>
              </a:lnSpc>
            </a:pPr>
            <a:r>
              <a:rPr lang="zh-CN" altLang="en-US" sz="2400" dirty="0">
                <a:cs typeface="+mn-ea"/>
                <a:sym typeface="+mn-lt"/>
              </a:rPr>
              <a:t>第二层：局部网络控制层</a:t>
            </a:r>
            <a:endParaRPr lang="en-US" altLang="zh-CN" sz="2400" dirty="0">
              <a:cs typeface="+mn-ea"/>
              <a:sym typeface="+mn-lt"/>
            </a:endParaRPr>
          </a:p>
          <a:p>
            <a:pPr>
              <a:lnSpc>
                <a:spcPct val="120000"/>
              </a:lnSpc>
            </a:pPr>
            <a:endParaRPr lang="en-US" altLang="zh-CN" sz="2400" dirty="0">
              <a:cs typeface="+mn-ea"/>
              <a:sym typeface="+mn-lt"/>
            </a:endParaRPr>
          </a:p>
          <a:p>
            <a:pPr>
              <a:lnSpc>
                <a:spcPct val="120000"/>
              </a:lnSpc>
            </a:pPr>
            <a:r>
              <a:rPr lang="zh-CN" altLang="en-US" sz="2400" dirty="0">
                <a:cs typeface="+mn-ea"/>
                <a:sym typeface="+mn-lt"/>
              </a:rPr>
              <a:t>每个</a:t>
            </a:r>
            <a:r>
              <a:rPr lang="en-US" altLang="zh-CN" sz="2400" dirty="0">
                <a:cs typeface="+mn-ea"/>
                <a:sym typeface="+mn-lt"/>
              </a:rPr>
              <a:t>Controllers</a:t>
            </a:r>
            <a:r>
              <a:rPr lang="zh-CN" altLang="en-US" sz="2400" dirty="0">
                <a:cs typeface="+mn-ea"/>
                <a:sym typeface="+mn-lt"/>
              </a:rPr>
              <a:t>运行两个应用程序</a:t>
            </a:r>
            <a:endParaRPr lang="en-US" altLang="zh-CN" sz="2400" dirty="0">
              <a:cs typeface="+mn-ea"/>
              <a:sym typeface="+mn-lt"/>
            </a:endParaRPr>
          </a:p>
          <a:p>
            <a:pPr marL="342900" indent="-342900">
              <a:lnSpc>
                <a:spcPct val="120000"/>
              </a:lnSpc>
              <a:buFont typeface="+mj-lt"/>
              <a:buAutoNum type="arabicPeriod"/>
            </a:pPr>
            <a:r>
              <a:rPr lang="en-US" altLang="zh-CN" sz="2400" dirty="0">
                <a:cs typeface="+mn-ea"/>
                <a:sym typeface="+mn-lt"/>
              </a:rPr>
              <a:t>RAP(Routing Application Proxy)</a:t>
            </a:r>
          </a:p>
          <a:p>
            <a:pPr>
              <a:lnSpc>
                <a:spcPct val="120000"/>
              </a:lnSpc>
            </a:pPr>
            <a:r>
              <a:rPr lang="zh-CN" altLang="en-US" sz="2400" dirty="0">
                <a:cs typeface="+mn-ea"/>
                <a:sym typeface="+mn-lt"/>
              </a:rPr>
              <a:t>与</a:t>
            </a:r>
            <a:r>
              <a:rPr lang="en-US" altLang="zh-CN" sz="2400" dirty="0">
                <a:cs typeface="+mn-ea"/>
                <a:sym typeface="+mn-lt"/>
              </a:rPr>
              <a:t>Quagga</a:t>
            </a:r>
            <a:r>
              <a:rPr lang="zh-CN" altLang="en-US" sz="2400" dirty="0">
                <a:cs typeface="+mn-ea"/>
                <a:sym typeface="+mn-lt"/>
              </a:rPr>
              <a:t>通信</a:t>
            </a:r>
            <a:endParaRPr lang="en-US" altLang="zh-CN" sz="2400" dirty="0">
              <a:cs typeface="+mn-ea"/>
              <a:sym typeface="+mn-lt"/>
            </a:endParaRPr>
          </a:p>
          <a:p>
            <a:pPr>
              <a:lnSpc>
                <a:spcPct val="120000"/>
              </a:lnSpc>
            </a:pPr>
            <a:endParaRPr lang="en-US" altLang="zh-CN" sz="2400" dirty="0">
              <a:cs typeface="+mn-ea"/>
              <a:sym typeface="+mn-lt"/>
            </a:endParaRPr>
          </a:p>
          <a:p>
            <a:pPr marL="342900" indent="-342900">
              <a:lnSpc>
                <a:spcPct val="120000"/>
              </a:lnSpc>
              <a:buAutoNum type="arabicPeriod" startAt="2"/>
            </a:pPr>
            <a:r>
              <a:rPr lang="en-US" altLang="zh-CN" sz="2400" dirty="0">
                <a:cs typeface="+mn-ea"/>
                <a:sym typeface="+mn-lt"/>
              </a:rPr>
              <a:t>TE Agent</a:t>
            </a:r>
          </a:p>
          <a:p>
            <a:pPr>
              <a:lnSpc>
                <a:spcPct val="120000"/>
              </a:lnSpc>
            </a:pPr>
            <a:r>
              <a:rPr lang="zh-CN" altLang="en-US" sz="2400" dirty="0">
                <a:cs typeface="+mn-ea"/>
                <a:sym typeface="+mn-lt"/>
              </a:rPr>
              <a:t>与第三层的</a:t>
            </a:r>
            <a:r>
              <a:rPr lang="en-US" altLang="zh-CN" sz="2400" dirty="0">
                <a:cs typeface="+mn-ea"/>
                <a:sym typeface="+mn-lt"/>
              </a:rPr>
              <a:t>gateway</a:t>
            </a:r>
            <a:r>
              <a:rPr lang="zh-CN" altLang="en-US" sz="2400" dirty="0">
                <a:cs typeface="+mn-ea"/>
                <a:sym typeface="+mn-lt"/>
              </a:rPr>
              <a:t>通信</a:t>
            </a:r>
            <a:endParaRPr lang="en-US" altLang="zh-CN" sz="2400" dirty="0">
              <a:cs typeface="+mn-ea"/>
              <a:sym typeface="+mn-lt"/>
            </a:endParaRPr>
          </a:p>
          <a:p>
            <a:pPr>
              <a:lnSpc>
                <a:spcPct val="120000"/>
              </a:lnSpc>
            </a:pPr>
            <a:endParaRPr lang="en-US" altLang="zh-CN" dirty="0">
              <a:cs typeface="+mn-ea"/>
              <a:sym typeface="+mn-lt"/>
            </a:endParaRPr>
          </a:p>
          <a:p>
            <a:pPr>
              <a:lnSpc>
                <a:spcPct val="120000"/>
              </a:lnSpc>
            </a:pPr>
            <a:endParaRPr lang="zh-CN" altLang="en-US" dirty="0">
              <a:cs typeface="+mn-ea"/>
              <a:sym typeface="+mn-lt"/>
            </a:endParaRPr>
          </a:p>
        </p:txBody>
      </p:sp>
      <p:sp>
        <p:nvSpPr>
          <p:cNvPr id="6" name="矩形 5">
            <a:extLst>
              <a:ext uri="{FF2B5EF4-FFF2-40B4-BE49-F238E27FC236}">
                <a16:creationId xmlns:a16="http://schemas.microsoft.com/office/drawing/2014/main" id="{1AA08E86-31EB-4777-A569-F90A09ED1164}"/>
              </a:ext>
            </a:extLst>
          </p:cNvPr>
          <p:cNvSpPr/>
          <p:nvPr/>
        </p:nvSpPr>
        <p:spPr>
          <a:xfrm>
            <a:off x="4502819" y="2440777"/>
            <a:ext cx="4399767" cy="1197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Tree>
    <p:extLst>
      <p:ext uri="{BB962C8B-B14F-4D97-AF65-F5344CB8AC3E}">
        <p14:creationId xmlns:p14="http://schemas.microsoft.com/office/powerpoint/2010/main" val="2565560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9273D-D649-4B6E-B437-84AF5390C084}"/>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How does B4 work? Ⅲ</a:t>
            </a:r>
            <a:endParaRPr lang="zh-CN" altLang="en-US" dirty="0">
              <a:latin typeface="+mn-lt"/>
              <a:ea typeface="+mn-ea"/>
              <a:cs typeface="+mn-ea"/>
              <a:sym typeface="+mn-lt"/>
            </a:endParaRPr>
          </a:p>
        </p:txBody>
      </p:sp>
      <p:pic>
        <p:nvPicPr>
          <p:cNvPr id="10" name="内容占位符 9">
            <a:extLst>
              <a:ext uri="{FF2B5EF4-FFF2-40B4-BE49-F238E27FC236}">
                <a16:creationId xmlns:a16="http://schemas.microsoft.com/office/drawing/2014/main" id="{47FA8F8A-CBC8-419D-AF66-427C89608F4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12" b="-1"/>
          <a:stretch/>
        </p:blipFill>
        <p:spPr>
          <a:xfrm>
            <a:off x="4502818" y="2125266"/>
            <a:ext cx="4641182" cy="2921940"/>
          </a:xfrm>
        </p:spPr>
      </p:pic>
      <p:sp>
        <p:nvSpPr>
          <p:cNvPr id="7" name="文本框 6">
            <a:extLst>
              <a:ext uri="{FF2B5EF4-FFF2-40B4-BE49-F238E27FC236}">
                <a16:creationId xmlns:a16="http://schemas.microsoft.com/office/drawing/2014/main" id="{B79C6BAE-37DB-4EB3-A673-3932BAE41657}"/>
              </a:ext>
            </a:extLst>
          </p:cNvPr>
          <p:cNvSpPr txBox="1"/>
          <p:nvPr/>
        </p:nvSpPr>
        <p:spPr>
          <a:xfrm>
            <a:off x="5793163" y="5218754"/>
            <a:ext cx="2319930" cy="318677"/>
          </a:xfrm>
          <a:prstGeom prst="rect">
            <a:avLst/>
          </a:prstGeom>
          <a:noFill/>
        </p:spPr>
        <p:txBody>
          <a:bodyPr wrap="none" rtlCol="0">
            <a:spAutoFit/>
          </a:bodyPr>
          <a:lstStyle/>
          <a:p>
            <a:pPr>
              <a:lnSpc>
                <a:spcPct val="120000"/>
              </a:lnSpc>
            </a:pPr>
            <a:r>
              <a:rPr lang="en-US" altLang="zh-CN" sz="1350" dirty="0">
                <a:cs typeface="+mn-ea"/>
                <a:sym typeface="+mn-lt"/>
              </a:rPr>
              <a:t>Overview of B4 Architecture</a:t>
            </a:r>
            <a:endParaRPr lang="zh-CN" altLang="en-US" sz="1350" dirty="0">
              <a:cs typeface="+mn-ea"/>
              <a:sym typeface="+mn-lt"/>
            </a:endParaRPr>
          </a:p>
        </p:txBody>
      </p:sp>
      <p:sp>
        <p:nvSpPr>
          <p:cNvPr id="11" name="文本框 10">
            <a:extLst>
              <a:ext uri="{FF2B5EF4-FFF2-40B4-BE49-F238E27FC236}">
                <a16:creationId xmlns:a16="http://schemas.microsoft.com/office/drawing/2014/main" id="{20B269E8-19F0-4DAB-AB44-6984314DEEB7}"/>
              </a:ext>
            </a:extLst>
          </p:cNvPr>
          <p:cNvSpPr txBox="1"/>
          <p:nvPr/>
        </p:nvSpPr>
        <p:spPr>
          <a:xfrm>
            <a:off x="628650" y="1167551"/>
            <a:ext cx="3712597" cy="4929298"/>
          </a:xfrm>
          <a:prstGeom prst="rect">
            <a:avLst/>
          </a:prstGeom>
          <a:noFill/>
        </p:spPr>
        <p:txBody>
          <a:bodyPr wrap="square" rtlCol="0">
            <a:spAutoFit/>
          </a:bodyPr>
          <a:lstStyle/>
          <a:p>
            <a:pPr>
              <a:lnSpc>
                <a:spcPct val="120000"/>
              </a:lnSpc>
            </a:pPr>
            <a:r>
              <a:rPr lang="zh-CN" altLang="en-US" sz="2400" dirty="0">
                <a:cs typeface="+mn-ea"/>
                <a:sym typeface="+mn-lt"/>
              </a:rPr>
              <a:t>第三层：全局控制层</a:t>
            </a:r>
            <a:endParaRPr lang="en-US" altLang="zh-CN" sz="2400" dirty="0">
              <a:cs typeface="+mn-ea"/>
              <a:sym typeface="+mn-lt"/>
            </a:endParaRPr>
          </a:p>
          <a:p>
            <a:pPr>
              <a:lnSpc>
                <a:spcPct val="120000"/>
              </a:lnSpc>
            </a:pPr>
            <a:endParaRPr lang="en-US" altLang="zh-CN" sz="2400" dirty="0">
              <a:cs typeface="+mn-ea"/>
              <a:sym typeface="+mn-lt"/>
            </a:endParaRPr>
          </a:p>
          <a:p>
            <a:pPr marL="257175" indent="-257175">
              <a:lnSpc>
                <a:spcPct val="120000"/>
              </a:lnSpc>
              <a:buFont typeface="Arial" panose="020B0604020202020204" pitchFamily="34" charset="0"/>
              <a:buChar char="•"/>
            </a:pPr>
            <a:r>
              <a:rPr lang="zh-CN" altLang="en-US" sz="2400" dirty="0">
                <a:cs typeface="+mn-ea"/>
                <a:sym typeface="+mn-lt"/>
              </a:rPr>
              <a:t>全局</a:t>
            </a:r>
            <a:r>
              <a:rPr lang="en-US" altLang="zh-CN" sz="2400" dirty="0">
                <a:cs typeface="+mn-ea"/>
                <a:sym typeface="+mn-lt"/>
              </a:rPr>
              <a:t>TE Server</a:t>
            </a:r>
            <a:r>
              <a:rPr lang="zh-CN" altLang="en-US" sz="2400" dirty="0">
                <a:cs typeface="+mn-ea"/>
                <a:sym typeface="+mn-lt"/>
              </a:rPr>
              <a:t>通过</a:t>
            </a:r>
            <a:r>
              <a:rPr lang="en-US" altLang="zh-CN" sz="2400" dirty="0">
                <a:cs typeface="+mn-ea"/>
                <a:sym typeface="+mn-lt"/>
              </a:rPr>
              <a:t>SDN Gateway</a:t>
            </a:r>
            <a:r>
              <a:rPr lang="zh-CN" altLang="en-US" sz="2400" dirty="0">
                <a:cs typeface="+mn-ea"/>
                <a:sym typeface="+mn-lt"/>
              </a:rPr>
              <a:t>从各个数据中心收集链路信息</a:t>
            </a:r>
            <a:endParaRPr lang="en-US" altLang="zh-CN" sz="2400" dirty="0">
              <a:cs typeface="+mn-ea"/>
              <a:sym typeface="+mn-lt"/>
            </a:endParaRPr>
          </a:p>
          <a:p>
            <a:pPr>
              <a:lnSpc>
                <a:spcPct val="120000"/>
              </a:lnSpc>
            </a:pPr>
            <a:endParaRPr lang="en-US" altLang="zh-CN" sz="2400" dirty="0">
              <a:cs typeface="+mn-ea"/>
              <a:sym typeface="+mn-lt"/>
            </a:endParaRPr>
          </a:p>
          <a:p>
            <a:pPr marL="257175" indent="-257175">
              <a:lnSpc>
                <a:spcPct val="120000"/>
              </a:lnSpc>
              <a:buFont typeface="Arial" panose="020B0604020202020204" pitchFamily="34" charset="0"/>
              <a:buChar char="•"/>
            </a:pPr>
            <a:r>
              <a:rPr lang="zh-CN" altLang="en-US" sz="2400" dirty="0">
                <a:cs typeface="+mn-ea"/>
                <a:sym typeface="+mn-lt"/>
              </a:rPr>
              <a:t>每次传输，应用程序选择一条最优路径，然后通过</a:t>
            </a:r>
            <a:r>
              <a:rPr lang="en-US" altLang="zh-CN" sz="2400" dirty="0">
                <a:cs typeface="+mn-ea"/>
                <a:sym typeface="+mn-lt"/>
              </a:rPr>
              <a:t>controller</a:t>
            </a:r>
            <a:r>
              <a:rPr lang="zh-CN" altLang="en-US" sz="2400" dirty="0">
                <a:cs typeface="+mn-ea"/>
                <a:sym typeface="+mn-lt"/>
              </a:rPr>
              <a:t>控制</a:t>
            </a:r>
            <a:endParaRPr lang="en-US" altLang="zh-CN" sz="2400" dirty="0">
              <a:cs typeface="+mn-ea"/>
              <a:sym typeface="+mn-lt"/>
            </a:endParaRPr>
          </a:p>
          <a:p>
            <a:pPr>
              <a:lnSpc>
                <a:spcPct val="120000"/>
              </a:lnSpc>
            </a:pPr>
            <a:endParaRPr lang="en-US" altLang="zh-CN" sz="2400" dirty="0">
              <a:cs typeface="+mn-ea"/>
              <a:sym typeface="+mn-lt"/>
            </a:endParaRPr>
          </a:p>
          <a:p>
            <a:pPr marL="257175" indent="-257175">
              <a:lnSpc>
                <a:spcPct val="120000"/>
              </a:lnSpc>
              <a:buFont typeface="Arial" panose="020B0604020202020204" pitchFamily="34" charset="0"/>
              <a:buChar char="•"/>
            </a:pPr>
            <a:r>
              <a:rPr lang="en-US" altLang="zh-CN" sz="2400" dirty="0">
                <a:cs typeface="+mn-ea"/>
                <a:sym typeface="+mn-lt"/>
              </a:rPr>
              <a:t>TE</a:t>
            </a:r>
            <a:r>
              <a:rPr lang="zh-CN" altLang="en-US" sz="2400" dirty="0">
                <a:cs typeface="+mn-ea"/>
                <a:sym typeface="+mn-lt"/>
              </a:rPr>
              <a:t>优化算法 最短路路由</a:t>
            </a:r>
          </a:p>
        </p:txBody>
      </p:sp>
      <p:sp>
        <p:nvSpPr>
          <p:cNvPr id="6" name="矩形 5">
            <a:extLst>
              <a:ext uri="{FF2B5EF4-FFF2-40B4-BE49-F238E27FC236}">
                <a16:creationId xmlns:a16="http://schemas.microsoft.com/office/drawing/2014/main" id="{B920FDF9-A11C-4F7D-8276-C2B325EE7669}"/>
              </a:ext>
            </a:extLst>
          </p:cNvPr>
          <p:cNvSpPr/>
          <p:nvPr/>
        </p:nvSpPr>
        <p:spPr>
          <a:xfrm>
            <a:off x="4572000" y="1953718"/>
            <a:ext cx="4399767" cy="556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Tree>
    <p:extLst>
      <p:ext uri="{BB962C8B-B14F-4D97-AF65-F5344CB8AC3E}">
        <p14:creationId xmlns:p14="http://schemas.microsoft.com/office/powerpoint/2010/main" val="260317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74682-DE5A-403D-9C41-3AB4B0933B01}"/>
              </a:ext>
            </a:extLst>
          </p:cNvPr>
          <p:cNvSpPr>
            <a:spLocks noGrp="1"/>
          </p:cNvSpPr>
          <p:nvPr>
            <p:ph type="title"/>
          </p:nvPr>
        </p:nvSpPr>
        <p:spPr/>
        <p:txBody>
          <a:bodyPr/>
          <a:lstStyle/>
          <a:p>
            <a:pPr>
              <a:lnSpc>
                <a:spcPct val="120000"/>
              </a:lnSpc>
            </a:pPr>
            <a:r>
              <a:rPr lang="zh-CN" altLang="en-US" dirty="0">
                <a:latin typeface="+mn-lt"/>
                <a:ea typeface="+mn-ea"/>
                <a:cs typeface="+mn-ea"/>
                <a:sym typeface="+mn-lt"/>
              </a:rPr>
              <a:t>部署效果</a:t>
            </a:r>
          </a:p>
        </p:txBody>
      </p:sp>
      <p:pic>
        <p:nvPicPr>
          <p:cNvPr id="11" name="图片 10">
            <a:extLst>
              <a:ext uri="{FF2B5EF4-FFF2-40B4-BE49-F238E27FC236}">
                <a16:creationId xmlns:a16="http://schemas.microsoft.com/office/drawing/2014/main" id="{B39B5751-C07D-450E-B824-B844DAA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089" y="1628180"/>
            <a:ext cx="3919282" cy="3771899"/>
          </a:xfrm>
          <a:prstGeom prst="rect">
            <a:avLst/>
          </a:prstGeom>
        </p:spPr>
      </p:pic>
      <p:pic>
        <p:nvPicPr>
          <p:cNvPr id="13" name="图片 12">
            <a:extLst>
              <a:ext uri="{FF2B5EF4-FFF2-40B4-BE49-F238E27FC236}">
                <a16:creationId xmlns:a16="http://schemas.microsoft.com/office/drawing/2014/main" id="{5ACDDE26-F79B-4E65-AA71-2136EF661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63" y="2445013"/>
            <a:ext cx="4051484" cy="2288890"/>
          </a:xfrm>
          <a:prstGeom prst="rect">
            <a:avLst/>
          </a:prstGeom>
        </p:spPr>
      </p:pic>
    </p:spTree>
    <p:extLst>
      <p:ext uri="{BB962C8B-B14F-4D97-AF65-F5344CB8AC3E}">
        <p14:creationId xmlns:p14="http://schemas.microsoft.com/office/powerpoint/2010/main" val="86532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077549" y="2419909"/>
            <a:ext cx="2988902" cy="648852"/>
          </a:xfrm>
        </p:spPr>
        <p:txBody>
          <a:bodyPr>
            <a:normAutofit/>
          </a:bodyPr>
          <a:lstStyle/>
          <a:p>
            <a:pPr algn="ctr">
              <a:lnSpc>
                <a:spcPct val="120000"/>
              </a:lnSpc>
            </a:pPr>
            <a:r>
              <a:rPr lang="en-US" altLang="zh-CN" b="0" dirty="0">
                <a:solidFill>
                  <a:schemeClr val="accent1"/>
                </a:solidFill>
                <a:latin typeface="+mn-lt"/>
                <a:ea typeface="+mn-ea"/>
                <a:cs typeface="+mn-ea"/>
                <a:sym typeface="+mn-lt"/>
              </a:rPr>
              <a:t>Thank you!</a:t>
            </a:r>
            <a:endParaRPr lang="zh-CN" altLang="en-US" b="0" dirty="0">
              <a:solidFill>
                <a:schemeClr val="accent1"/>
              </a:solidFill>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SDN</a:t>
            </a:r>
            <a:r>
              <a:rPr lang="zh-CN" altLang="en-US" dirty="0">
                <a:latin typeface="+mn-lt"/>
                <a:ea typeface="+mn-ea"/>
                <a:cs typeface="+mn-ea"/>
                <a:sym typeface="+mn-lt"/>
              </a:rPr>
              <a:t>历史 </a:t>
            </a:r>
            <a:r>
              <a:rPr lang="en-US" altLang="zh-CN" dirty="0">
                <a:latin typeface="+mn-lt"/>
                <a:ea typeface="+mn-ea"/>
                <a:cs typeface="+mn-ea"/>
                <a:sym typeface="+mn-lt"/>
              </a:rPr>
              <a:t>Ⅰ</a:t>
            </a:r>
            <a:endParaRPr lang="zh-CN" altLang="en-US" dirty="0">
              <a:latin typeface="+mn-lt"/>
              <a:ea typeface="+mn-ea"/>
              <a:cs typeface="+mn-ea"/>
              <a:sym typeface="+mn-lt"/>
            </a:endParaRPr>
          </a:p>
        </p:txBody>
      </p:sp>
      <p:sp>
        <p:nvSpPr>
          <p:cNvPr id="3" name="页脚占位符 2"/>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4</a:t>
            </a:fld>
            <a:endParaRPr lang="zh-CN" altLang="en-US">
              <a:cs typeface="+mn-ea"/>
              <a:sym typeface="+mn-lt"/>
            </a:endParaRPr>
          </a:p>
        </p:txBody>
      </p:sp>
      <p:sp>
        <p:nvSpPr>
          <p:cNvPr id="6" name="文本框 5">
            <a:extLst>
              <a:ext uri="{FF2B5EF4-FFF2-40B4-BE49-F238E27FC236}">
                <a16:creationId xmlns:a16="http://schemas.microsoft.com/office/drawing/2014/main" id="{DDAE8B58-6A99-450D-9D49-82A1734137B5}"/>
              </a:ext>
            </a:extLst>
          </p:cNvPr>
          <p:cNvSpPr txBox="1"/>
          <p:nvPr/>
        </p:nvSpPr>
        <p:spPr>
          <a:xfrm>
            <a:off x="503238" y="1355271"/>
            <a:ext cx="8137525" cy="4040337"/>
          </a:xfrm>
          <a:prstGeom prst="rect">
            <a:avLst/>
          </a:prstGeom>
          <a:noFill/>
        </p:spPr>
        <p:txBody>
          <a:bodyPr wrap="square" rtlCol="0">
            <a:spAutoFit/>
          </a:bodyPr>
          <a:lstStyle/>
          <a:p>
            <a:pPr marL="285750" indent="-285750">
              <a:lnSpc>
                <a:spcPct val="120000"/>
              </a:lnSpc>
              <a:spcBef>
                <a:spcPct val="0"/>
              </a:spcBef>
              <a:buFont typeface="Arial" panose="020B0604020202020204" pitchFamily="34" charset="0"/>
              <a:buChar char="•"/>
            </a:pPr>
            <a:r>
              <a:rPr lang="en-US" altLang="zh-CN" sz="2400" dirty="0">
                <a:cs typeface="+mn-ea"/>
                <a:sym typeface="+mn-lt"/>
              </a:rPr>
              <a:t>SDN</a:t>
            </a:r>
            <a:r>
              <a:rPr lang="zh-CN" altLang="zh-CN" sz="2400" dirty="0">
                <a:cs typeface="+mn-ea"/>
                <a:sym typeface="+mn-lt"/>
              </a:rPr>
              <a:t>起源于斯坦福大学</a:t>
            </a:r>
            <a:r>
              <a:rPr lang="en-US" altLang="zh-CN" sz="2400" dirty="0">
                <a:cs typeface="+mn-ea"/>
                <a:sym typeface="+mn-lt"/>
              </a:rPr>
              <a:t>Nick McKeown</a:t>
            </a:r>
            <a:r>
              <a:rPr lang="zh-CN" altLang="zh-CN" sz="2400" dirty="0">
                <a:cs typeface="+mn-ea"/>
                <a:sym typeface="+mn-lt"/>
              </a:rPr>
              <a:t>教授团队的</a:t>
            </a:r>
            <a:r>
              <a:rPr lang="en-US" altLang="zh-CN" sz="2400" dirty="0">
                <a:cs typeface="+mn-ea"/>
                <a:sym typeface="+mn-lt"/>
              </a:rPr>
              <a:t>Clean Slate</a:t>
            </a:r>
            <a:r>
              <a:rPr lang="zh-CN" altLang="zh-CN" sz="2400" dirty="0">
                <a:cs typeface="+mn-ea"/>
                <a:sym typeface="+mn-lt"/>
              </a:rPr>
              <a:t>项目。</a:t>
            </a:r>
          </a:p>
          <a:p>
            <a:pPr marL="285750" indent="-285750">
              <a:lnSpc>
                <a:spcPct val="120000"/>
              </a:lnSpc>
              <a:spcBef>
                <a:spcPct val="0"/>
              </a:spcBef>
              <a:buFont typeface="Arial" panose="020B0604020202020204" pitchFamily="34" charset="0"/>
              <a:buChar char="•"/>
            </a:pPr>
            <a:r>
              <a:rPr lang="en-US" altLang="zh-CN" sz="2400" dirty="0">
                <a:cs typeface="+mn-ea"/>
                <a:sym typeface="+mn-lt"/>
              </a:rPr>
              <a:t>2008</a:t>
            </a:r>
            <a:r>
              <a:rPr lang="zh-CN" altLang="zh-CN" sz="2400" dirty="0">
                <a:cs typeface="+mn-ea"/>
                <a:sym typeface="+mn-lt"/>
              </a:rPr>
              <a:t>年，网络领域八位学者联合发表了</a:t>
            </a:r>
            <a:r>
              <a:rPr lang="en-US" altLang="zh-CN" sz="2400" dirty="0">
                <a:cs typeface="+mn-ea"/>
                <a:sym typeface="+mn-lt"/>
              </a:rPr>
              <a:t>OpenFlow</a:t>
            </a:r>
            <a:r>
              <a:rPr lang="zh-CN" altLang="zh-CN" sz="2400" dirty="0">
                <a:cs typeface="+mn-ea"/>
                <a:sym typeface="+mn-lt"/>
              </a:rPr>
              <a:t>论文。</a:t>
            </a:r>
          </a:p>
          <a:p>
            <a:pPr marL="285750" indent="-285750">
              <a:lnSpc>
                <a:spcPct val="120000"/>
              </a:lnSpc>
              <a:spcBef>
                <a:spcPct val="0"/>
              </a:spcBef>
              <a:buFont typeface="Arial" panose="020B0604020202020204" pitchFamily="34" charset="0"/>
              <a:buChar char="•"/>
            </a:pPr>
            <a:r>
              <a:rPr lang="en-US" altLang="zh-CN" sz="2400" dirty="0">
                <a:cs typeface="+mn-ea"/>
                <a:sym typeface="+mn-lt"/>
              </a:rPr>
              <a:t>2011</a:t>
            </a:r>
            <a:r>
              <a:rPr lang="zh-CN" altLang="zh-CN" sz="2400" dirty="0">
                <a:cs typeface="+mn-ea"/>
                <a:sym typeface="+mn-lt"/>
              </a:rPr>
              <a:t>年，开放网络基金会</a:t>
            </a:r>
            <a:r>
              <a:rPr lang="en-US" altLang="zh-CN" sz="2400" dirty="0">
                <a:cs typeface="+mn-ea"/>
                <a:sym typeface="+mn-lt"/>
              </a:rPr>
              <a:t>ONF</a:t>
            </a:r>
            <a:r>
              <a:rPr lang="zh-CN" altLang="zh-CN" sz="2400" dirty="0">
                <a:cs typeface="+mn-ea"/>
                <a:sym typeface="+mn-lt"/>
              </a:rPr>
              <a:t>诞生，第一届开放网络峰会</a:t>
            </a:r>
            <a:r>
              <a:rPr lang="en-US" altLang="zh-CN" sz="2400" dirty="0">
                <a:cs typeface="+mn-ea"/>
                <a:sym typeface="+mn-lt"/>
              </a:rPr>
              <a:t>ONS</a:t>
            </a:r>
            <a:r>
              <a:rPr lang="zh-CN" altLang="zh-CN" sz="2400" dirty="0">
                <a:cs typeface="+mn-ea"/>
                <a:sym typeface="+mn-lt"/>
              </a:rPr>
              <a:t>成功举办。</a:t>
            </a:r>
            <a:r>
              <a:rPr lang="en-US" altLang="zh-CN" sz="2400" dirty="0">
                <a:cs typeface="+mn-ea"/>
                <a:sym typeface="+mn-lt"/>
              </a:rPr>
              <a:t>Nick McKeown</a:t>
            </a:r>
            <a:r>
              <a:rPr lang="zh-CN" altLang="zh-CN" sz="2400" dirty="0">
                <a:cs typeface="+mn-ea"/>
                <a:sym typeface="+mn-lt"/>
              </a:rPr>
              <a:t>教授和</a:t>
            </a:r>
            <a:r>
              <a:rPr lang="en-US" altLang="zh-CN" sz="2400" dirty="0">
                <a:cs typeface="+mn-ea"/>
                <a:sym typeface="+mn-lt"/>
              </a:rPr>
              <a:t>Scott </a:t>
            </a:r>
            <a:r>
              <a:rPr lang="en-US" altLang="zh-CN" sz="2400" dirty="0" err="1">
                <a:cs typeface="+mn-ea"/>
                <a:sym typeface="+mn-lt"/>
              </a:rPr>
              <a:t>Shenker</a:t>
            </a:r>
            <a:r>
              <a:rPr lang="zh-CN" altLang="zh-CN" sz="2400" dirty="0">
                <a:cs typeface="+mn-ea"/>
                <a:sym typeface="+mn-lt"/>
              </a:rPr>
              <a:t>教授联合</a:t>
            </a:r>
            <a:r>
              <a:rPr lang="en-US" altLang="zh-CN" sz="2400" dirty="0">
                <a:cs typeface="+mn-ea"/>
                <a:sym typeface="+mn-lt"/>
              </a:rPr>
              <a:t>Larry Peterson</a:t>
            </a:r>
            <a:r>
              <a:rPr lang="zh-CN" altLang="zh-CN" sz="2400" dirty="0">
                <a:cs typeface="+mn-ea"/>
                <a:sym typeface="+mn-lt"/>
              </a:rPr>
              <a:t>创建了开放网络研究中心</a:t>
            </a:r>
            <a:r>
              <a:rPr lang="en-US" altLang="zh-CN" sz="2400" dirty="0">
                <a:cs typeface="+mn-ea"/>
                <a:sym typeface="+mn-lt"/>
              </a:rPr>
              <a:t>ONRC</a:t>
            </a:r>
            <a:r>
              <a:rPr lang="zh-CN" altLang="zh-CN" sz="2400" dirty="0">
                <a:cs typeface="+mn-ea"/>
                <a:sym typeface="+mn-lt"/>
              </a:rPr>
              <a:t>，这是</a:t>
            </a:r>
            <a:r>
              <a:rPr lang="en-US" altLang="zh-CN" sz="2400" dirty="0" err="1">
                <a:cs typeface="+mn-ea"/>
                <a:sym typeface="+mn-lt"/>
              </a:rPr>
              <a:t>ON.Lab</a:t>
            </a:r>
            <a:r>
              <a:rPr lang="zh-CN" altLang="zh-CN" sz="2400" dirty="0">
                <a:cs typeface="+mn-ea"/>
                <a:sym typeface="+mn-lt"/>
              </a:rPr>
              <a:t>的前身，发布了一系列有影响力的开源</a:t>
            </a:r>
            <a:r>
              <a:rPr lang="en-US" altLang="zh-CN" sz="2400" dirty="0">
                <a:cs typeface="+mn-ea"/>
                <a:sym typeface="+mn-lt"/>
              </a:rPr>
              <a:t>SDN</a:t>
            </a:r>
            <a:r>
              <a:rPr lang="zh-CN" altLang="zh-CN" sz="2400" dirty="0">
                <a:cs typeface="+mn-ea"/>
                <a:sym typeface="+mn-lt"/>
              </a:rPr>
              <a:t>项目。</a:t>
            </a:r>
          </a:p>
          <a:p>
            <a:pPr>
              <a:lnSpc>
                <a:spcPct val="120000"/>
              </a:lnSpc>
              <a:spcBef>
                <a:spcPct val="0"/>
              </a:spcBef>
            </a:pPr>
            <a:endParaRPr lang="zh-CN" altLang="en-US" sz="2400" dirty="0">
              <a:cs typeface="+mn-ea"/>
              <a:sym typeface="+mn-lt"/>
            </a:endParaRPr>
          </a:p>
        </p:txBody>
      </p:sp>
      <p:pic>
        <p:nvPicPr>
          <p:cNvPr id="7" name="图片 1">
            <a:extLst>
              <a:ext uri="{FF2B5EF4-FFF2-40B4-BE49-F238E27FC236}">
                <a16:creationId xmlns:a16="http://schemas.microsoft.com/office/drawing/2014/main" id="{9717F388-6FEF-45EE-8BFC-BFF25C7458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5226" y="4789109"/>
            <a:ext cx="3352723" cy="145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89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j-ea"/>
                <a:cs typeface="+mn-ea"/>
                <a:sym typeface="+mn-lt"/>
              </a:rPr>
              <a:t>SDN</a:t>
            </a:r>
            <a:r>
              <a:rPr lang="zh-CN" altLang="en-US" dirty="0">
                <a:latin typeface="+mj-ea"/>
                <a:cs typeface="+mn-ea"/>
                <a:sym typeface="+mn-lt"/>
              </a:rPr>
              <a:t>历史 </a:t>
            </a:r>
            <a:r>
              <a:rPr lang="en-US" altLang="zh-CN" dirty="0">
                <a:latin typeface="+mj-ea"/>
                <a:cs typeface="+mn-ea"/>
                <a:sym typeface="+mn-lt"/>
              </a:rPr>
              <a:t>Ⅱ</a:t>
            </a:r>
            <a:endParaRPr lang="zh-CN" altLang="en-US" dirty="0">
              <a:latin typeface="+mj-ea"/>
              <a:cs typeface="+mn-ea"/>
              <a:sym typeface="+mn-lt"/>
            </a:endParaRPr>
          </a:p>
        </p:txBody>
      </p:sp>
      <p:sp>
        <p:nvSpPr>
          <p:cNvPr id="3" name="页脚占位符 2"/>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5</a:t>
            </a:fld>
            <a:endParaRPr lang="zh-CN" altLang="en-US">
              <a:cs typeface="+mn-ea"/>
              <a:sym typeface="+mn-lt"/>
            </a:endParaRPr>
          </a:p>
        </p:txBody>
      </p:sp>
      <p:sp>
        <p:nvSpPr>
          <p:cNvPr id="6" name="文本框 5">
            <a:extLst>
              <a:ext uri="{FF2B5EF4-FFF2-40B4-BE49-F238E27FC236}">
                <a16:creationId xmlns:a16="http://schemas.microsoft.com/office/drawing/2014/main" id="{DDAE8B58-6A99-450D-9D49-82A1734137B5}"/>
              </a:ext>
            </a:extLst>
          </p:cNvPr>
          <p:cNvSpPr txBox="1"/>
          <p:nvPr/>
        </p:nvSpPr>
        <p:spPr>
          <a:xfrm>
            <a:off x="503238" y="1355271"/>
            <a:ext cx="8137525" cy="3597139"/>
          </a:xfrm>
          <a:prstGeom prst="rect">
            <a:avLst/>
          </a:prstGeom>
          <a:noFill/>
        </p:spPr>
        <p:txBody>
          <a:bodyPr wrap="square" rtlCol="0">
            <a:spAutoFit/>
          </a:bodyPr>
          <a:lstStyle/>
          <a:p>
            <a:pPr marL="342900" indent="-342900">
              <a:lnSpc>
                <a:spcPct val="120000"/>
              </a:lnSpc>
              <a:spcBef>
                <a:spcPct val="0"/>
              </a:spcBef>
              <a:buFont typeface="Arial" panose="020B0604020202020204" pitchFamily="34" charset="0"/>
              <a:buChar char="•"/>
            </a:pPr>
            <a:r>
              <a:rPr lang="en-US" altLang="zh-CN" sz="2400" dirty="0">
                <a:cs typeface="+mn-ea"/>
                <a:sym typeface="+mn-lt"/>
              </a:rPr>
              <a:t>2015</a:t>
            </a:r>
            <a:r>
              <a:rPr lang="zh-CN" altLang="zh-CN" sz="2400" dirty="0">
                <a:cs typeface="+mn-ea"/>
                <a:sym typeface="+mn-lt"/>
              </a:rPr>
              <a:t>年，</a:t>
            </a:r>
            <a:r>
              <a:rPr lang="en-US" altLang="zh-CN" sz="2400" dirty="0">
                <a:cs typeface="+mn-ea"/>
                <a:sym typeface="+mn-lt"/>
              </a:rPr>
              <a:t>ONF</a:t>
            </a:r>
            <a:r>
              <a:rPr lang="zh-CN" altLang="zh-CN" sz="2400" dirty="0">
                <a:cs typeface="+mn-ea"/>
                <a:sym typeface="+mn-lt"/>
              </a:rPr>
              <a:t>发布了一个开源</a:t>
            </a:r>
            <a:r>
              <a:rPr lang="en-US" altLang="zh-CN" sz="2400" dirty="0">
                <a:cs typeface="+mn-ea"/>
                <a:sym typeface="+mn-lt"/>
              </a:rPr>
              <a:t>SDN</a:t>
            </a:r>
            <a:r>
              <a:rPr lang="zh-CN" altLang="zh-CN" sz="2400" dirty="0">
                <a:cs typeface="+mn-ea"/>
                <a:sym typeface="+mn-lt"/>
              </a:rPr>
              <a:t>项目社区，</a:t>
            </a:r>
            <a:r>
              <a:rPr lang="en-US" altLang="zh-CN" sz="2400" dirty="0">
                <a:cs typeface="+mn-ea"/>
                <a:sym typeface="+mn-lt"/>
              </a:rPr>
              <a:t>SD-WAN</a:t>
            </a:r>
            <a:r>
              <a:rPr lang="zh-CN" altLang="zh-CN" sz="2400" dirty="0">
                <a:cs typeface="+mn-ea"/>
                <a:sym typeface="+mn-lt"/>
              </a:rPr>
              <a:t>成为第二个成熟的</a:t>
            </a:r>
            <a:r>
              <a:rPr lang="en-US" altLang="zh-CN" sz="2400" dirty="0">
                <a:cs typeface="+mn-ea"/>
                <a:sym typeface="+mn-lt"/>
              </a:rPr>
              <a:t>SDN</a:t>
            </a:r>
            <a:r>
              <a:rPr lang="zh-CN" altLang="zh-CN" sz="2400" dirty="0">
                <a:cs typeface="+mn-ea"/>
                <a:sym typeface="+mn-lt"/>
              </a:rPr>
              <a:t>应用市场。</a:t>
            </a:r>
            <a:r>
              <a:rPr lang="en-US" altLang="zh-CN" sz="2400" dirty="0">
                <a:cs typeface="+mn-ea"/>
                <a:sym typeface="+mn-lt"/>
              </a:rPr>
              <a:t>SDN</a:t>
            </a:r>
            <a:r>
              <a:rPr lang="zh-CN" altLang="zh-CN" sz="2400" dirty="0">
                <a:cs typeface="+mn-ea"/>
                <a:sym typeface="+mn-lt"/>
              </a:rPr>
              <a:t>与</a:t>
            </a:r>
            <a:r>
              <a:rPr lang="en-US" altLang="zh-CN" sz="2400" dirty="0">
                <a:cs typeface="+mn-ea"/>
                <a:sym typeface="+mn-lt"/>
              </a:rPr>
              <a:t>NFV</a:t>
            </a:r>
            <a:r>
              <a:rPr lang="zh-CN" altLang="zh-CN" sz="2400" dirty="0">
                <a:cs typeface="+mn-ea"/>
                <a:sym typeface="+mn-lt"/>
              </a:rPr>
              <a:t>融合成为趋势，这一年是</a:t>
            </a:r>
            <a:r>
              <a:rPr lang="en-US" altLang="zh-CN" sz="2400" dirty="0">
                <a:cs typeface="+mn-ea"/>
                <a:sym typeface="+mn-lt"/>
              </a:rPr>
              <a:t>NFV</a:t>
            </a:r>
            <a:r>
              <a:rPr lang="zh-CN" altLang="zh-CN" sz="2400" dirty="0">
                <a:cs typeface="+mn-ea"/>
                <a:sym typeface="+mn-lt"/>
              </a:rPr>
              <a:t>的大热年。</a:t>
            </a:r>
          </a:p>
          <a:p>
            <a:pPr marL="342900" indent="-342900">
              <a:lnSpc>
                <a:spcPct val="120000"/>
              </a:lnSpc>
              <a:spcBef>
                <a:spcPct val="0"/>
              </a:spcBef>
              <a:buFont typeface="Arial" panose="020B0604020202020204" pitchFamily="34" charset="0"/>
              <a:buChar char="•"/>
            </a:pPr>
            <a:r>
              <a:rPr lang="en-US" altLang="zh-CN" sz="2400" dirty="0">
                <a:cs typeface="+mn-ea"/>
                <a:sym typeface="+mn-lt"/>
              </a:rPr>
              <a:t>SDN</a:t>
            </a:r>
            <a:r>
              <a:rPr lang="zh-CN" altLang="zh-CN" sz="2400" dirty="0">
                <a:cs typeface="+mn-ea"/>
                <a:sym typeface="+mn-lt"/>
              </a:rPr>
              <a:t>在学术圈的发展呈现出一个类似抛物线的趋势，早期只有斯坦福大学的研究团队，</a:t>
            </a:r>
            <a:r>
              <a:rPr lang="en-US" altLang="zh-CN" sz="2400" dirty="0">
                <a:cs typeface="+mn-ea"/>
                <a:sym typeface="+mn-lt"/>
              </a:rPr>
              <a:t>2012</a:t>
            </a:r>
            <a:r>
              <a:rPr lang="zh-CN" altLang="zh-CN" sz="2400" dirty="0">
                <a:cs typeface="+mn-ea"/>
                <a:sym typeface="+mn-lt"/>
              </a:rPr>
              <a:t>年开始，学术界对</a:t>
            </a:r>
            <a:r>
              <a:rPr lang="en-US" altLang="zh-CN" sz="2400" dirty="0">
                <a:cs typeface="+mn-ea"/>
                <a:sym typeface="+mn-lt"/>
              </a:rPr>
              <a:t>SDN</a:t>
            </a:r>
            <a:r>
              <a:rPr lang="zh-CN" altLang="zh-CN" sz="2400" dirty="0">
                <a:cs typeface="+mn-ea"/>
                <a:sym typeface="+mn-lt"/>
              </a:rPr>
              <a:t>的关注和贡献都达到了顶峰。到了</a:t>
            </a:r>
            <a:r>
              <a:rPr lang="en-US" altLang="zh-CN" sz="2400" dirty="0">
                <a:cs typeface="+mn-ea"/>
                <a:sym typeface="+mn-lt"/>
              </a:rPr>
              <a:t>2015</a:t>
            </a:r>
            <a:r>
              <a:rPr lang="zh-CN" altLang="zh-CN" sz="2400" dirty="0">
                <a:cs typeface="+mn-ea"/>
                <a:sym typeface="+mn-lt"/>
              </a:rPr>
              <a:t>年，学术界的贡献产出相对趋缓。</a:t>
            </a:r>
          </a:p>
          <a:p>
            <a:pPr>
              <a:lnSpc>
                <a:spcPct val="120000"/>
              </a:lnSpc>
              <a:spcBef>
                <a:spcPct val="0"/>
              </a:spcBef>
            </a:pPr>
            <a:endParaRPr lang="zh-CN" altLang="en-US" sz="2400" dirty="0">
              <a:cs typeface="+mn-ea"/>
              <a:sym typeface="+mn-lt"/>
            </a:endParaRPr>
          </a:p>
        </p:txBody>
      </p:sp>
      <p:pic>
        <p:nvPicPr>
          <p:cNvPr id="8" name="图片 1">
            <a:extLst>
              <a:ext uri="{FF2B5EF4-FFF2-40B4-BE49-F238E27FC236}">
                <a16:creationId xmlns:a16="http://schemas.microsoft.com/office/drawing/2014/main" id="{D6512846-B287-4FD1-AA56-DB9DD29D0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238" y="1810467"/>
            <a:ext cx="8137127" cy="414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27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8A4DE6-CC58-47DF-A4F8-451A92F65A96}"/>
              </a:ext>
            </a:extLst>
          </p:cNvPr>
          <p:cNvSpPr/>
          <p:nvPr/>
        </p:nvSpPr>
        <p:spPr>
          <a:xfrm>
            <a:off x="504825" y="3019425"/>
            <a:ext cx="8639175" cy="828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cs typeface="+mn-ea"/>
              <a:sym typeface="+mn-lt"/>
            </a:endParaRPr>
          </a:p>
        </p:txBody>
      </p:sp>
      <p:sp>
        <p:nvSpPr>
          <p:cNvPr id="5" name="标题 4"/>
          <p:cNvSpPr>
            <a:spLocks noGrp="1"/>
          </p:cNvSpPr>
          <p:nvPr>
            <p:ph type="title"/>
          </p:nvPr>
        </p:nvSpPr>
        <p:spPr>
          <a:xfrm>
            <a:off x="2871355" y="3284171"/>
            <a:ext cx="3401291" cy="492594"/>
          </a:xfrm>
        </p:spPr>
        <p:txBody>
          <a:bodyPr anchor="b">
            <a:normAutofit/>
          </a:bodyPr>
          <a:lstStyle/>
          <a:p>
            <a:pPr algn="ctr">
              <a:lnSpc>
                <a:spcPct val="120000"/>
              </a:lnSpc>
            </a:pPr>
            <a:r>
              <a:rPr lang="en-US" altLang="zh-CN" sz="2000" b="0" dirty="0">
                <a:solidFill>
                  <a:schemeClr val="accent1"/>
                </a:solidFill>
                <a:latin typeface="+mn-lt"/>
                <a:ea typeface="+mn-ea"/>
                <a:cs typeface="+mn-ea"/>
                <a:sym typeface="+mn-lt"/>
              </a:rPr>
              <a:t>Traditional Network vs. SDN</a:t>
            </a:r>
            <a:endParaRPr lang="zh-CN" altLang="en-US" sz="2000" b="0" dirty="0">
              <a:solidFill>
                <a:schemeClr val="accent1"/>
              </a:solidFill>
              <a:latin typeface="+mn-lt"/>
              <a:ea typeface="+mn-ea"/>
              <a:cs typeface="+mn-ea"/>
              <a:sym typeface="+mn-lt"/>
            </a:endParaRPr>
          </a:p>
        </p:txBody>
      </p:sp>
      <p:sp>
        <p:nvSpPr>
          <p:cNvPr id="6" name="文本占位符 5"/>
          <p:cNvSpPr>
            <a:spLocks noGrp="1"/>
          </p:cNvSpPr>
          <p:nvPr>
            <p:ph type="body" idx="1"/>
          </p:nvPr>
        </p:nvSpPr>
        <p:spPr>
          <a:xfrm>
            <a:off x="2867025" y="3956824"/>
            <a:ext cx="3409950" cy="761717"/>
          </a:xfrm>
        </p:spPr>
        <p:txBody>
          <a:bodyPr/>
          <a:lstStyle/>
          <a:p>
            <a:pPr algn="ctr">
              <a:lnSpc>
                <a:spcPct val="120000"/>
              </a:lnSpc>
              <a:spcBef>
                <a:spcPts val="0"/>
              </a:spcBef>
            </a:pPr>
            <a:r>
              <a:rPr lang="zh-CN" altLang="en-US" sz="900" dirty="0">
                <a:solidFill>
                  <a:schemeClr val="tx2">
                    <a:lumMod val="50000"/>
                  </a:schemeClr>
                </a:solidFill>
                <a:cs typeface="+mn-ea"/>
                <a:sym typeface="+mn-lt"/>
              </a:rPr>
              <a:t>传统网络与</a:t>
            </a:r>
            <a:r>
              <a:rPr lang="en-US" altLang="zh-CN" sz="900" dirty="0">
                <a:solidFill>
                  <a:schemeClr val="tx2">
                    <a:lumMod val="50000"/>
                  </a:schemeClr>
                </a:solidFill>
                <a:cs typeface="+mn-ea"/>
                <a:sym typeface="+mn-lt"/>
              </a:rPr>
              <a:t>SDN</a:t>
            </a:r>
          </a:p>
          <a:p>
            <a:pPr algn="ctr">
              <a:lnSpc>
                <a:spcPct val="120000"/>
              </a:lnSpc>
              <a:spcBef>
                <a:spcPts val="0"/>
              </a:spcBef>
            </a:pPr>
            <a:r>
              <a:rPr lang="en-US" altLang="zh-CN" sz="900" dirty="0">
                <a:solidFill>
                  <a:schemeClr val="tx2">
                    <a:lumMod val="50000"/>
                  </a:schemeClr>
                </a:solidFill>
                <a:cs typeface="+mn-ea"/>
                <a:sym typeface="+mn-lt"/>
              </a:rPr>
              <a:t>Control plane &amp; data plane</a:t>
            </a:r>
          </a:p>
          <a:p>
            <a:pPr lvl="0" algn="ctr">
              <a:lnSpc>
                <a:spcPct val="120000"/>
              </a:lnSpc>
              <a:spcBef>
                <a:spcPts val="0"/>
              </a:spcBef>
            </a:pPr>
            <a:endParaRPr lang="en-US" altLang="zh-CN" sz="900" dirty="0">
              <a:solidFill>
                <a:schemeClr val="tx2">
                  <a:lumMod val="50000"/>
                </a:schemeClr>
              </a:solidFill>
              <a:cs typeface="+mn-ea"/>
              <a:sym typeface="+mn-lt"/>
            </a:endParaRPr>
          </a:p>
        </p:txBody>
      </p:sp>
      <p:sp>
        <p:nvSpPr>
          <p:cNvPr id="17" name="文本框 16">
            <a:extLst>
              <a:ext uri="{FF2B5EF4-FFF2-40B4-BE49-F238E27FC236}">
                <a16:creationId xmlns:a16="http://schemas.microsoft.com/office/drawing/2014/main" id="{18BE1EAA-DA91-4B9A-837F-78A0ED20EE18}"/>
              </a:ext>
            </a:extLst>
          </p:cNvPr>
          <p:cNvSpPr txBox="1"/>
          <p:nvPr/>
        </p:nvSpPr>
        <p:spPr>
          <a:xfrm>
            <a:off x="4166979" y="1755133"/>
            <a:ext cx="657434" cy="872266"/>
          </a:xfrm>
          <a:prstGeom prst="rect">
            <a:avLst/>
          </a:prstGeom>
          <a:noFill/>
        </p:spPr>
        <p:txBody>
          <a:bodyPr wrap="none" rtlCol="0">
            <a:prstTxWarp prst="textPlain">
              <a:avLst/>
            </a:prstTxWarp>
            <a:spAutoFit/>
          </a:bodyPr>
          <a:lstStyle/>
          <a:p>
            <a:pPr>
              <a:lnSpc>
                <a:spcPct val="120000"/>
              </a:lnSpc>
            </a:pPr>
            <a:r>
              <a:rPr lang="en-US" altLang="zh-CN" sz="1350" b="1" dirty="0">
                <a:solidFill>
                  <a:schemeClr val="bg1"/>
                </a:solidFill>
                <a:cs typeface="+mn-ea"/>
                <a:sym typeface="+mn-lt"/>
              </a:rPr>
              <a:t>02</a:t>
            </a:r>
            <a:endParaRPr lang="zh-CN" altLang="en-US" sz="1350" b="1" dirty="0">
              <a:solidFill>
                <a:schemeClr val="bg1"/>
              </a:solidFill>
              <a:cs typeface="+mn-ea"/>
              <a:sym typeface="+mn-lt"/>
            </a:endParaRPr>
          </a:p>
        </p:txBody>
      </p:sp>
    </p:spTree>
    <p:extLst>
      <p:ext uri="{BB962C8B-B14F-4D97-AF65-F5344CB8AC3E}">
        <p14:creationId xmlns:p14="http://schemas.microsoft.com/office/powerpoint/2010/main" val="63114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AF90C-D377-41AB-9CD5-31A14888B0C8}"/>
              </a:ext>
            </a:extLst>
          </p:cNvPr>
          <p:cNvSpPr>
            <a:spLocks noGrp="1"/>
          </p:cNvSpPr>
          <p:nvPr>
            <p:ph type="title"/>
          </p:nvPr>
        </p:nvSpPr>
        <p:spPr/>
        <p:txBody>
          <a:bodyPr>
            <a:normAutofit/>
          </a:bodyPr>
          <a:lstStyle/>
          <a:p>
            <a:pPr>
              <a:lnSpc>
                <a:spcPct val="120000"/>
              </a:lnSpc>
            </a:pPr>
            <a:r>
              <a:rPr lang="en-US" altLang="zh-CN" dirty="0">
                <a:latin typeface="+mj-ea"/>
                <a:cs typeface="+mn-ea"/>
                <a:sym typeface="+mn-lt"/>
              </a:rPr>
              <a:t>Control plane and data plane</a:t>
            </a:r>
            <a:endParaRPr lang="zh-CN" altLang="en-US" dirty="0">
              <a:latin typeface="+mj-ea"/>
              <a:cs typeface="+mn-ea"/>
              <a:sym typeface="+mn-lt"/>
            </a:endParaRPr>
          </a:p>
        </p:txBody>
      </p:sp>
      <p:sp>
        <p:nvSpPr>
          <p:cNvPr id="3" name="页脚占位符 2">
            <a:extLst>
              <a:ext uri="{FF2B5EF4-FFF2-40B4-BE49-F238E27FC236}">
                <a16:creationId xmlns:a16="http://schemas.microsoft.com/office/drawing/2014/main" id="{B9BDE1FB-AAB0-49E5-A73F-B79077B7833F}"/>
              </a:ext>
            </a:extLst>
          </p:cNvPr>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a:extLst>
              <a:ext uri="{FF2B5EF4-FFF2-40B4-BE49-F238E27FC236}">
                <a16:creationId xmlns:a16="http://schemas.microsoft.com/office/drawing/2014/main" id="{B5504F8B-2BE6-4091-BF51-B770FAADF307}"/>
              </a:ext>
            </a:extLst>
          </p:cNvPr>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7</a:t>
            </a:fld>
            <a:endParaRPr lang="zh-CN" altLang="en-US">
              <a:cs typeface="+mn-ea"/>
              <a:sym typeface="+mn-lt"/>
            </a:endParaRPr>
          </a:p>
        </p:txBody>
      </p:sp>
      <p:sp>
        <p:nvSpPr>
          <p:cNvPr id="5" name="内容占位符 2">
            <a:extLst>
              <a:ext uri="{FF2B5EF4-FFF2-40B4-BE49-F238E27FC236}">
                <a16:creationId xmlns:a16="http://schemas.microsoft.com/office/drawing/2014/main" id="{806C9CF2-6C11-4FCF-A768-FDFC211B0B29}"/>
              </a:ext>
            </a:extLst>
          </p:cNvPr>
          <p:cNvSpPr txBox="1">
            <a:spLocks/>
          </p:cNvSpPr>
          <p:nvPr/>
        </p:nvSpPr>
        <p:spPr>
          <a:xfrm>
            <a:off x="628651" y="1425581"/>
            <a:ext cx="7706966" cy="4468743"/>
          </a:xfrm>
          <a:prstGeom prst="rect">
            <a:avLst/>
          </a:prstGeom>
        </p:spPr>
        <p:txBody>
          <a:bodyPr>
            <a:normAutofit fontScale="92500"/>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30000"/>
              </a:lnSpc>
              <a:spcBef>
                <a:spcPts val="0"/>
              </a:spcBef>
            </a:pPr>
            <a:r>
              <a:rPr lang="zh-CN" altLang="zh-CN" sz="2400" dirty="0">
                <a:cs typeface="+mn-ea"/>
                <a:sym typeface="+mn-lt"/>
              </a:rPr>
              <a:t>控制层（</a:t>
            </a:r>
            <a:r>
              <a:rPr lang="en-US" altLang="zh-CN" sz="2400" dirty="0">
                <a:cs typeface="+mn-ea"/>
                <a:sym typeface="+mn-lt"/>
              </a:rPr>
              <a:t>control plane</a:t>
            </a:r>
            <a:r>
              <a:rPr lang="zh-CN" altLang="zh-CN" sz="2400" dirty="0">
                <a:cs typeface="+mn-ea"/>
                <a:sym typeface="+mn-lt"/>
              </a:rPr>
              <a:t>）是一种理论上的框架被用于理解包在不同网络接口之间的传输，他定义了网络的拓扑，是</a:t>
            </a:r>
            <a:r>
              <a:rPr lang="zh-CN" altLang="zh-CN" sz="2400" b="1" dirty="0">
                <a:cs typeface="+mn-ea"/>
                <a:sym typeface="+mn-lt"/>
              </a:rPr>
              <a:t>路由器的大脑</a:t>
            </a:r>
            <a:r>
              <a:rPr lang="zh-CN" altLang="en-US" sz="2400" b="1" dirty="0">
                <a:cs typeface="+mn-ea"/>
                <a:sym typeface="+mn-lt"/>
              </a:rPr>
              <a:t>，</a:t>
            </a:r>
            <a:r>
              <a:rPr lang="zh-CN" altLang="zh-CN" sz="2400" b="1" dirty="0">
                <a:cs typeface="+mn-ea"/>
                <a:sym typeface="+mn-lt"/>
              </a:rPr>
              <a:t>负责建立路由器之间的链接和交换信息的协议。</a:t>
            </a:r>
            <a:endParaRPr lang="en-US" altLang="zh-CN" sz="2400" b="1" dirty="0">
              <a:cs typeface="+mn-ea"/>
              <a:sym typeface="+mn-lt"/>
            </a:endParaRPr>
          </a:p>
          <a:p>
            <a:pPr marL="0" indent="0">
              <a:lnSpc>
                <a:spcPct val="130000"/>
              </a:lnSpc>
              <a:spcBef>
                <a:spcPts val="0"/>
              </a:spcBef>
              <a:buNone/>
            </a:pPr>
            <a:endParaRPr lang="zh-CN" altLang="zh-CN" sz="2400" dirty="0">
              <a:cs typeface="+mn-ea"/>
              <a:sym typeface="+mn-lt"/>
            </a:endParaRPr>
          </a:p>
          <a:p>
            <a:pPr>
              <a:lnSpc>
                <a:spcPct val="130000"/>
              </a:lnSpc>
              <a:spcBef>
                <a:spcPts val="0"/>
              </a:spcBef>
            </a:pPr>
            <a:r>
              <a:rPr lang="zh-CN" altLang="zh-CN" sz="2400" dirty="0">
                <a:cs typeface="+mn-ea"/>
                <a:sym typeface="+mn-lt"/>
              </a:rPr>
              <a:t>数据层（</a:t>
            </a:r>
            <a:r>
              <a:rPr lang="en-US" altLang="zh-CN" sz="2400" dirty="0" err="1">
                <a:cs typeface="+mn-ea"/>
                <a:sym typeface="+mn-lt"/>
              </a:rPr>
              <a:t>forwading</a:t>
            </a:r>
            <a:r>
              <a:rPr lang="en-US" altLang="zh-CN" sz="2400" dirty="0">
                <a:cs typeface="+mn-ea"/>
                <a:sym typeface="+mn-lt"/>
              </a:rPr>
              <a:t> plane or data plane</a:t>
            </a:r>
            <a:r>
              <a:rPr lang="zh-CN" altLang="zh-CN" sz="2400" dirty="0">
                <a:cs typeface="+mn-ea"/>
                <a:sym typeface="+mn-lt"/>
              </a:rPr>
              <a:t>），定义了路由架构的一部分，决定了当接受数据包后的工作，通常会在路由表项中（由控制层决定）进行查询，然后找到目的地址进行转发操作。</a:t>
            </a:r>
            <a:r>
              <a:rPr lang="zh-CN" altLang="zh-CN" sz="2400" b="1" dirty="0">
                <a:cs typeface="+mn-ea"/>
                <a:sym typeface="+mn-lt"/>
              </a:rPr>
              <a:t>即数据层从控制层得到的路径为数据包做搬运工作。</a:t>
            </a:r>
          </a:p>
          <a:p>
            <a:pPr marL="0" indent="0">
              <a:lnSpc>
                <a:spcPct val="130000"/>
              </a:lnSpc>
              <a:spcBef>
                <a:spcPts val="0"/>
              </a:spcBef>
              <a:buFont typeface="Arial" panose="020B0604020202020204" pitchFamily="34" charset="0"/>
              <a:buNone/>
            </a:pPr>
            <a:endParaRPr lang="zh-CN" altLang="en-US" sz="1600" dirty="0">
              <a:cs typeface="+mn-ea"/>
              <a:sym typeface="+mn-lt"/>
            </a:endParaRPr>
          </a:p>
        </p:txBody>
      </p:sp>
    </p:spTree>
    <p:extLst>
      <p:ext uri="{BB962C8B-B14F-4D97-AF65-F5344CB8AC3E}">
        <p14:creationId xmlns:p14="http://schemas.microsoft.com/office/powerpoint/2010/main" val="140428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297E8-7A41-48EB-A312-E50FD97BBBEF}"/>
              </a:ext>
            </a:extLst>
          </p:cNvPr>
          <p:cNvSpPr>
            <a:spLocks noGrp="1"/>
          </p:cNvSpPr>
          <p:nvPr>
            <p:ph type="title"/>
          </p:nvPr>
        </p:nvSpPr>
        <p:spPr/>
        <p:txBody>
          <a:bodyPr>
            <a:normAutofit/>
          </a:bodyPr>
          <a:lstStyle/>
          <a:p>
            <a:pPr>
              <a:lnSpc>
                <a:spcPct val="120000"/>
              </a:lnSpc>
            </a:pPr>
            <a:r>
              <a:rPr lang="en-US" altLang="zh-CN" dirty="0">
                <a:latin typeface="+mj-ea"/>
                <a:cs typeface="+mn-ea"/>
                <a:sym typeface="+mn-lt"/>
              </a:rPr>
              <a:t>Control plane and data plane</a:t>
            </a:r>
            <a:endParaRPr lang="zh-CN" altLang="en-US" dirty="0">
              <a:latin typeface="+mj-ea"/>
              <a:cs typeface="+mn-ea"/>
              <a:sym typeface="+mn-lt"/>
            </a:endParaRPr>
          </a:p>
        </p:txBody>
      </p:sp>
      <p:sp>
        <p:nvSpPr>
          <p:cNvPr id="3" name="页脚占位符 2">
            <a:extLst>
              <a:ext uri="{FF2B5EF4-FFF2-40B4-BE49-F238E27FC236}">
                <a16:creationId xmlns:a16="http://schemas.microsoft.com/office/drawing/2014/main" id="{5C503B28-0691-4CC2-91A9-CA24C9A4E697}"/>
              </a:ext>
            </a:extLst>
          </p:cNvPr>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a:extLst>
              <a:ext uri="{FF2B5EF4-FFF2-40B4-BE49-F238E27FC236}">
                <a16:creationId xmlns:a16="http://schemas.microsoft.com/office/drawing/2014/main" id="{3E177CDA-78E4-4331-813E-245E08372D82}"/>
              </a:ext>
            </a:extLst>
          </p:cNvPr>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8</a:t>
            </a:fld>
            <a:endParaRPr lang="zh-CN" altLang="en-US">
              <a:cs typeface="+mn-ea"/>
              <a:sym typeface="+mn-lt"/>
            </a:endParaRPr>
          </a:p>
        </p:txBody>
      </p:sp>
      <p:sp>
        <p:nvSpPr>
          <p:cNvPr id="6" name="内容占位符 2">
            <a:extLst>
              <a:ext uri="{FF2B5EF4-FFF2-40B4-BE49-F238E27FC236}">
                <a16:creationId xmlns:a16="http://schemas.microsoft.com/office/drawing/2014/main" id="{D8E24B3A-3547-4137-B85A-54E66C144547}"/>
              </a:ext>
            </a:extLst>
          </p:cNvPr>
          <p:cNvSpPr txBox="1">
            <a:spLocks/>
          </p:cNvSpPr>
          <p:nvPr/>
        </p:nvSpPr>
        <p:spPr>
          <a:xfrm>
            <a:off x="509034" y="1130300"/>
            <a:ext cx="4235244" cy="5290378"/>
          </a:xfrm>
          <a:prstGeom prst="rect">
            <a:avLst/>
          </a:prstGeom>
        </p:spPr>
        <p:txBody>
          <a:bodyPr>
            <a:normAutofit fontScale="92500"/>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30000"/>
              </a:lnSpc>
              <a:spcBef>
                <a:spcPts val="0"/>
              </a:spcBef>
            </a:pPr>
            <a:r>
              <a:rPr lang="zh-CN" altLang="zh-CN" sz="2400" dirty="0">
                <a:cs typeface="+mn-ea"/>
                <a:sym typeface="+mn-lt"/>
              </a:rPr>
              <a:t>假设我们在一个小城市中，我们要乘车到达另一个地方，我们需要一个计划，而这就是控制层需要做的，他需要学习到要如何到另一个地方</a:t>
            </a:r>
            <a:r>
              <a:rPr lang="zh-CN" altLang="en-US" sz="2400" dirty="0">
                <a:cs typeface="+mn-ea"/>
                <a:sym typeface="+mn-lt"/>
              </a:rPr>
              <a:t>，</a:t>
            </a:r>
            <a:r>
              <a:rPr lang="zh-CN" altLang="zh-CN" sz="2400" dirty="0">
                <a:cs typeface="+mn-ea"/>
                <a:sym typeface="+mn-lt"/>
              </a:rPr>
              <a:t>即要根据计划了解路径和停靠点。</a:t>
            </a:r>
            <a:endParaRPr lang="en-US" altLang="zh-CN" sz="2400" dirty="0">
              <a:cs typeface="+mn-ea"/>
              <a:sym typeface="+mn-lt"/>
            </a:endParaRPr>
          </a:p>
          <a:p>
            <a:pPr marL="0" indent="0">
              <a:lnSpc>
                <a:spcPct val="130000"/>
              </a:lnSpc>
              <a:spcBef>
                <a:spcPts val="0"/>
              </a:spcBef>
              <a:buNone/>
            </a:pPr>
            <a:endParaRPr lang="zh-CN" altLang="zh-CN" sz="2400" dirty="0">
              <a:cs typeface="+mn-ea"/>
              <a:sym typeface="+mn-lt"/>
            </a:endParaRPr>
          </a:p>
          <a:p>
            <a:pPr>
              <a:lnSpc>
                <a:spcPct val="130000"/>
              </a:lnSpc>
              <a:spcBef>
                <a:spcPts val="0"/>
              </a:spcBef>
            </a:pPr>
            <a:r>
              <a:rPr lang="zh-CN" altLang="zh-CN" sz="2400" dirty="0">
                <a:cs typeface="+mn-ea"/>
                <a:sym typeface="+mn-lt"/>
              </a:rPr>
              <a:t>而在我们知道要如何到达目的地之后，乘车从一个站点到另一个站点的过程其实就是数据层的工作。</a:t>
            </a:r>
          </a:p>
          <a:p>
            <a:pPr marL="0" indent="0">
              <a:lnSpc>
                <a:spcPct val="130000"/>
              </a:lnSpc>
              <a:spcBef>
                <a:spcPts val="0"/>
              </a:spcBef>
              <a:buFont typeface="Arial" panose="020B0604020202020204" pitchFamily="34" charset="0"/>
              <a:buNone/>
            </a:pPr>
            <a:endParaRPr lang="zh-CN" altLang="en-US" dirty="0">
              <a:cs typeface="+mn-ea"/>
              <a:sym typeface="+mn-lt"/>
            </a:endParaRPr>
          </a:p>
        </p:txBody>
      </p:sp>
      <p:pic>
        <p:nvPicPr>
          <p:cNvPr id="7" name="图片 1">
            <a:extLst>
              <a:ext uri="{FF2B5EF4-FFF2-40B4-BE49-F238E27FC236}">
                <a16:creationId xmlns:a16="http://schemas.microsoft.com/office/drawing/2014/main" id="{ECDBAB54-E4D3-401A-826B-8AF55A01F7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1405" y="2144950"/>
            <a:ext cx="3956447" cy="282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78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j-ea"/>
                <a:cs typeface="+mn-ea"/>
                <a:sym typeface="+mn-lt"/>
              </a:rPr>
              <a:t>传统网络与</a:t>
            </a:r>
            <a:r>
              <a:rPr lang="en-US" altLang="zh-CN" dirty="0">
                <a:latin typeface="+mj-ea"/>
                <a:cs typeface="+mn-ea"/>
                <a:sym typeface="+mn-lt"/>
              </a:rPr>
              <a:t>SDN</a:t>
            </a:r>
            <a:r>
              <a:rPr lang="zh-CN" altLang="en-US" dirty="0">
                <a:latin typeface="+mj-ea"/>
                <a:cs typeface="+mn-ea"/>
                <a:sym typeface="+mn-lt"/>
              </a:rPr>
              <a:t>网络 </a:t>
            </a:r>
            <a:r>
              <a:rPr lang="en-US" altLang="zh-CN" dirty="0">
                <a:latin typeface="+mj-ea"/>
                <a:cs typeface="+mn-ea"/>
                <a:sym typeface="+mn-lt"/>
              </a:rPr>
              <a:t>Ⅰ</a:t>
            </a:r>
            <a:endParaRPr lang="zh-CN" altLang="en-US" dirty="0">
              <a:latin typeface="+mj-ea"/>
              <a:cs typeface="+mn-ea"/>
              <a:sym typeface="+mn-lt"/>
            </a:endParaRPr>
          </a:p>
        </p:txBody>
      </p:sp>
      <p:sp>
        <p:nvSpPr>
          <p:cNvPr id="3" name="页脚占位符 2"/>
          <p:cNvSpPr>
            <a:spLocks noGrp="1"/>
          </p:cNvSpPr>
          <p:nvPr>
            <p:ph type="ftr" sz="quarter" idx="11"/>
          </p:nvPr>
        </p:nvSpPr>
        <p:spPr/>
        <p:txBody>
          <a:bodyPr/>
          <a:lstStyle/>
          <a:p>
            <a:pPr>
              <a:lnSpc>
                <a:spcPct val="120000"/>
              </a:lnSpc>
            </a:pPr>
            <a:r>
              <a:rPr lang="en-US" altLang="zh-CN">
                <a:cs typeface="+mn-ea"/>
                <a:sym typeface="+mn-lt"/>
              </a:rPr>
              <a:t>www.islide.cc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pPr>
              <a:lnSpc>
                <a:spcPct val="120000"/>
              </a:lnSpc>
            </a:pPr>
            <a:fld id="{5DD3DB80-B894-403A-B48E-6FDC1A72010E}" type="slidenum">
              <a:rPr lang="zh-CN" altLang="en-US" smtClean="0">
                <a:cs typeface="+mn-ea"/>
                <a:sym typeface="+mn-lt"/>
              </a:rPr>
              <a:pPr>
                <a:lnSpc>
                  <a:spcPct val="120000"/>
                </a:lnSpc>
              </a:pPr>
              <a:t>9</a:t>
            </a:fld>
            <a:endParaRPr lang="zh-CN" altLang="en-US">
              <a:cs typeface="+mn-ea"/>
              <a:sym typeface="+mn-lt"/>
            </a:endParaRPr>
          </a:p>
        </p:txBody>
      </p:sp>
      <p:sp>
        <p:nvSpPr>
          <p:cNvPr id="9" name="内容占位符 2">
            <a:extLst>
              <a:ext uri="{FF2B5EF4-FFF2-40B4-BE49-F238E27FC236}">
                <a16:creationId xmlns:a16="http://schemas.microsoft.com/office/drawing/2014/main" id="{AEFC2A1A-9B31-45C3-95AF-73F4FE0BCF10}"/>
              </a:ext>
            </a:extLst>
          </p:cNvPr>
          <p:cNvSpPr txBox="1">
            <a:spLocks/>
          </p:cNvSpPr>
          <p:nvPr/>
        </p:nvSpPr>
        <p:spPr>
          <a:xfrm>
            <a:off x="503238" y="2205038"/>
            <a:ext cx="3159199" cy="3267738"/>
          </a:xfrm>
          <a:prstGeom prst="rect">
            <a:avLst/>
          </a:prstGeom>
        </p:spPr>
        <p:txBody>
          <a:bodyPr>
            <a:normAutofit/>
          </a:bodyPr>
          <a:lstStyle>
            <a:lvl1pPr marL="171442" indent="-171442" algn="l" defTabSz="685766" rtl="0" eaLnBrk="1" latinLnBrk="0" hangingPunct="1">
              <a:lnSpc>
                <a:spcPct val="9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spcBef>
                <a:spcPts val="0"/>
              </a:spcBef>
            </a:pPr>
            <a:r>
              <a:rPr lang="zh-CN" altLang="en-US" sz="2400" dirty="0">
                <a:cs typeface="+mn-ea"/>
                <a:sym typeface="+mn-lt"/>
              </a:rPr>
              <a:t>去中心化</a:t>
            </a:r>
            <a:endParaRPr lang="en-US" altLang="zh-CN" sz="2400" dirty="0">
              <a:cs typeface="+mn-ea"/>
              <a:sym typeface="+mn-lt"/>
            </a:endParaRPr>
          </a:p>
          <a:p>
            <a:pPr>
              <a:lnSpc>
                <a:spcPct val="120000"/>
              </a:lnSpc>
              <a:spcBef>
                <a:spcPts val="0"/>
              </a:spcBef>
            </a:pPr>
            <a:endParaRPr lang="en-US" altLang="zh-CN" sz="2400" dirty="0">
              <a:cs typeface="+mn-ea"/>
              <a:sym typeface="+mn-lt"/>
            </a:endParaRPr>
          </a:p>
          <a:p>
            <a:pPr>
              <a:lnSpc>
                <a:spcPct val="120000"/>
              </a:lnSpc>
              <a:spcBef>
                <a:spcPts val="0"/>
              </a:spcBef>
            </a:pPr>
            <a:r>
              <a:rPr lang="zh-CN" altLang="en-US" sz="2400" dirty="0">
                <a:cs typeface="+mn-ea"/>
                <a:sym typeface="+mn-lt"/>
              </a:rPr>
              <a:t>静态</a:t>
            </a:r>
            <a:endParaRPr lang="en-US" altLang="zh-CN" sz="2400" dirty="0">
              <a:cs typeface="+mn-ea"/>
              <a:sym typeface="+mn-lt"/>
            </a:endParaRPr>
          </a:p>
          <a:p>
            <a:pPr>
              <a:lnSpc>
                <a:spcPct val="120000"/>
              </a:lnSpc>
              <a:spcBef>
                <a:spcPts val="0"/>
              </a:spcBef>
            </a:pPr>
            <a:endParaRPr lang="en-US" altLang="zh-CN" sz="2400" dirty="0">
              <a:cs typeface="+mn-ea"/>
              <a:sym typeface="+mn-lt"/>
            </a:endParaRPr>
          </a:p>
          <a:p>
            <a:pPr>
              <a:lnSpc>
                <a:spcPct val="120000"/>
              </a:lnSpc>
              <a:spcBef>
                <a:spcPts val="0"/>
              </a:spcBef>
            </a:pPr>
            <a:r>
              <a:rPr lang="zh-CN" altLang="en-US" sz="2400" dirty="0">
                <a:cs typeface="+mn-ea"/>
                <a:sym typeface="+mn-lt"/>
              </a:rPr>
              <a:t>灵活性差</a:t>
            </a:r>
            <a:endParaRPr lang="en-US" altLang="zh-CN" sz="2400" dirty="0">
              <a:cs typeface="+mn-ea"/>
              <a:sym typeface="+mn-lt"/>
            </a:endParaRPr>
          </a:p>
          <a:p>
            <a:pPr>
              <a:lnSpc>
                <a:spcPct val="120000"/>
              </a:lnSpc>
              <a:spcBef>
                <a:spcPts val="0"/>
              </a:spcBef>
            </a:pPr>
            <a:endParaRPr lang="en-US" altLang="zh-CN" sz="2400" dirty="0">
              <a:cs typeface="+mn-ea"/>
              <a:sym typeface="+mn-lt"/>
            </a:endParaRPr>
          </a:p>
          <a:p>
            <a:pPr>
              <a:lnSpc>
                <a:spcPct val="120000"/>
              </a:lnSpc>
              <a:spcBef>
                <a:spcPts val="0"/>
              </a:spcBef>
            </a:pPr>
            <a:r>
              <a:rPr lang="zh-CN" altLang="en-US" sz="2400" dirty="0">
                <a:cs typeface="+mn-ea"/>
                <a:sym typeface="+mn-lt"/>
              </a:rPr>
              <a:t>管理上非常复杂</a:t>
            </a:r>
            <a:endParaRPr lang="en-US" altLang="zh-CN" sz="2400" dirty="0">
              <a:cs typeface="+mn-ea"/>
              <a:sym typeface="+mn-lt"/>
            </a:endParaRPr>
          </a:p>
          <a:p>
            <a:pPr>
              <a:lnSpc>
                <a:spcPct val="120000"/>
              </a:lnSpc>
              <a:spcBef>
                <a:spcPts val="0"/>
              </a:spcBef>
            </a:pPr>
            <a:endParaRPr lang="zh-CN" altLang="zh-CN" sz="1800" dirty="0">
              <a:cs typeface="+mn-ea"/>
              <a:sym typeface="+mn-lt"/>
            </a:endParaRPr>
          </a:p>
        </p:txBody>
      </p:sp>
      <p:sp>
        <p:nvSpPr>
          <p:cNvPr id="10" name="内容占位符 2">
            <a:extLst>
              <a:ext uri="{FF2B5EF4-FFF2-40B4-BE49-F238E27FC236}">
                <a16:creationId xmlns:a16="http://schemas.microsoft.com/office/drawing/2014/main" id="{8C4ECA23-FA9C-4959-8A0B-B9ED4AF9AFC5}"/>
              </a:ext>
            </a:extLst>
          </p:cNvPr>
          <p:cNvSpPr txBox="1">
            <a:spLocks/>
          </p:cNvSpPr>
          <p:nvPr/>
        </p:nvSpPr>
        <p:spPr>
          <a:xfrm>
            <a:off x="4843525" y="2203412"/>
            <a:ext cx="3731739" cy="38036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defRPr/>
            </a:pPr>
            <a:r>
              <a:rPr lang="zh-CN" altLang="en-US" sz="2400" dirty="0">
                <a:cs typeface="+mn-ea"/>
                <a:sym typeface="+mn-lt"/>
              </a:rPr>
              <a:t>中心化</a:t>
            </a:r>
            <a:endParaRPr lang="en-US" altLang="zh-CN" sz="2400" dirty="0">
              <a:cs typeface="+mn-ea"/>
              <a:sym typeface="+mn-lt"/>
            </a:endParaRPr>
          </a:p>
          <a:p>
            <a:pPr>
              <a:lnSpc>
                <a:spcPct val="120000"/>
              </a:lnSpc>
              <a:spcBef>
                <a:spcPts val="0"/>
              </a:spcBef>
              <a:defRPr/>
            </a:pPr>
            <a:endParaRPr lang="en-US" altLang="zh-CN" sz="2400" dirty="0">
              <a:cs typeface="+mn-ea"/>
              <a:sym typeface="+mn-lt"/>
            </a:endParaRPr>
          </a:p>
          <a:p>
            <a:pPr>
              <a:lnSpc>
                <a:spcPct val="120000"/>
              </a:lnSpc>
              <a:spcBef>
                <a:spcPts val="0"/>
              </a:spcBef>
              <a:defRPr/>
            </a:pPr>
            <a:r>
              <a:rPr lang="zh-CN" altLang="en-US" sz="2400" dirty="0">
                <a:cs typeface="+mn-ea"/>
                <a:sym typeface="+mn-lt"/>
              </a:rPr>
              <a:t>动态</a:t>
            </a:r>
            <a:endParaRPr lang="en-US" altLang="zh-CN" sz="2400" dirty="0">
              <a:cs typeface="+mn-ea"/>
              <a:sym typeface="+mn-lt"/>
            </a:endParaRPr>
          </a:p>
          <a:p>
            <a:pPr>
              <a:lnSpc>
                <a:spcPct val="120000"/>
              </a:lnSpc>
              <a:spcBef>
                <a:spcPts val="0"/>
              </a:spcBef>
              <a:defRPr/>
            </a:pPr>
            <a:endParaRPr lang="en-US" altLang="zh-CN" sz="2400" dirty="0">
              <a:cs typeface="+mn-ea"/>
              <a:sym typeface="+mn-lt"/>
            </a:endParaRPr>
          </a:p>
          <a:p>
            <a:pPr>
              <a:lnSpc>
                <a:spcPct val="120000"/>
              </a:lnSpc>
              <a:spcBef>
                <a:spcPts val="0"/>
              </a:spcBef>
              <a:defRPr/>
            </a:pPr>
            <a:r>
              <a:rPr lang="zh-CN" altLang="en-US" sz="2400" dirty="0">
                <a:cs typeface="+mn-ea"/>
                <a:sym typeface="+mn-lt"/>
              </a:rPr>
              <a:t>灵活</a:t>
            </a:r>
            <a:endParaRPr lang="en-US" altLang="zh-CN" sz="2400" dirty="0">
              <a:cs typeface="+mn-ea"/>
              <a:sym typeface="+mn-lt"/>
            </a:endParaRPr>
          </a:p>
          <a:p>
            <a:pPr>
              <a:lnSpc>
                <a:spcPct val="120000"/>
              </a:lnSpc>
              <a:spcBef>
                <a:spcPts val="0"/>
              </a:spcBef>
              <a:defRPr/>
            </a:pPr>
            <a:endParaRPr lang="en-US" altLang="zh-CN" sz="2400" dirty="0">
              <a:cs typeface="+mn-ea"/>
              <a:sym typeface="+mn-lt"/>
            </a:endParaRPr>
          </a:p>
          <a:p>
            <a:pPr>
              <a:lnSpc>
                <a:spcPct val="120000"/>
              </a:lnSpc>
              <a:spcBef>
                <a:spcPts val="0"/>
              </a:spcBef>
              <a:defRPr/>
            </a:pPr>
            <a:r>
              <a:rPr lang="zh-CN" altLang="en-US" sz="2400" dirty="0">
                <a:cs typeface="+mn-ea"/>
                <a:sym typeface="+mn-lt"/>
              </a:rPr>
              <a:t>管理通过软件编程实现</a:t>
            </a:r>
            <a:endParaRPr lang="en-US" altLang="zh-CN" sz="2400" dirty="0">
              <a:cs typeface="+mn-ea"/>
              <a:sym typeface="+mn-lt"/>
            </a:endParaRPr>
          </a:p>
          <a:p>
            <a:pPr>
              <a:lnSpc>
                <a:spcPct val="120000"/>
              </a:lnSpc>
              <a:spcBef>
                <a:spcPts val="0"/>
              </a:spcBef>
              <a:defRPr/>
            </a:pPr>
            <a:endParaRPr kumimoji="0" lang="en-US" altLang="zh-CN" sz="2400" b="0" i="0" u="none" strike="noStrike" kern="1200" cap="none" spc="0" normalizeH="0" baseline="0" noProof="0" dirty="0">
              <a:ln>
                <a:noFill/>
              </a:ln>
              <a:solidFill>
                <a:prstClr val="black"/>
              </a:solidFill>
              <a:effectLst/>
              <a:uLnTx/>
              <a:uFillTx/>
              <a:cs typeface="+mn-ea"/>
              <a:sym typeface="+mn-lt"/>
            </a:endParaRPr>
          </a:p>
          <a:p>
            <a:pPr>
              <a:lnSpc>
                <a:spcPct val="120000"/>
              </a:lnSpc>
              <a:spcBef>
                <a:spcPts val="0"/>
              </a:spcBef>
              <a:defRPr/>
            </a:pPr>
            <a:endParaRPr kumimoji="0" lang="en-US" altLang="zh-CN" sz="2400" b="0" i="0" u="none" strike="noStrike" kern="1200" cap="none" spc="0" normalizeH="0" baseline="0" noProof="0" dirty="0">
              <a:ln>
                <a:noFill/>
              </a:ln>
              <a:solidFill>
                <a:prstClr val="black"/>
              </a:solidFill>
              <a:effectLst/>
              <a:uLnTx/>
              <a:uFillTx/>
              <a:cs typeface="+mn-ea"/>
              <a:sym typeface="+mn-lt"/>
            </a:endParaRPr>
          </a:p>
        </p:txBody>
      </p:sp>
      <p:sp>
        <p:nvSpPr>
          <p:cNvPr id="5" name="文本框 4">
            <a:extLst>
              <a:ext uri="{FF2B5EF4-FFF2-40B4-BE49-F238E27FC236}">
                <a16:creationId xmlns:a16="http://schemas.microsoft.com/office/drawing/2014/main" id="{AD480F13-E1C1-446B-9F53-3A0CDD73F698}"/>
              </a:ext>
            </a:extLst>
          </p:cNvPr>
          <p:cNvSpPr txBox="1"/>
          <p:nvPr/>
        </p:nvSpPr>
        <p:spPr>
          <a:xfrm>
            <a:off x="1347132" y="1385224"/>
            <a:ext cx="1415772" cy="497316"/>
          </a:xfrm>
          <a:prstGeom prst="rect">
            <a:avLst/>
          </a:prstGeom>
          <a:noFill/>
        </p:spPr>
        <p:txBody>
          <a:bodyPr wrap="none" rtlCol="0">
            <a:spAutoFit/>
          </a:bodyPr>
          <a:lstStyle/>
          <a:p>
            <a:pPr>
              <a:lnSpc>
                <a:spcPct val="120000"/>
              </a:lnSpc>
            </a:pPr>
            <a:r>
              <a:rPr lang="zh-CN" altLang="en-US" sz="2400" b="1" dirty="0">
                <a:cs typeface="+mn-ea"/>
                <a:sym typeface="+mn-lt"/>
              </a:rPr>
              <a:t>传统网络</a:t>
            </a:r>
          </a:p>
        </p:txBody>
      </p:sp>
      <p:sp>
        <p:nvSpPr>
          <p:cNvPr id="11" name="文本框 10">
            <a:extLst>
              <a:ext uri="{FF2B5EF4-FFF2-40B4-BE49-F238E27FC236}">
                <a16:creationId xmlns:a16="http://schemas.microsoft.com/office/drawing/2014/main" id="{AE44CA4F-F2F7-4719-9976-05C73E32EFDF}"/>
              </a:ext>
            </a:extLst>
          </p:cNvPr>
          <p:cNvSpPr txBox="1"/>
          <p:nvPr/>
        </p:nvSpPr>
        <p:spPr>
          <a:xfrm>
            <a:off x="5873910" y="1385224"/>
            <a:ext cx="835485" cy="494751"/>
          </a:xfrm>
          <a:prstGeom prst="rect">
            <a:avLst/>
          </a:prstGeom>
          <a:noFill/>
        </p:spPr>
        <p:txBody>
          <a:bodyPr wrap="none" rtlCol="0">
            <a:spAutoFit/>
          </a:bodyPr>
          <a:lstStyle/>
          <a:p>
            <a:pPr>
              <a:lnSpc>
                <a:spcPct val="120000"/>
              </a:lnSpc>
            </a:pPr>
            <a:r>
              <a:rPr lang="en-US" altLang="zh-CN" sz="2400" b="1" dirty="0">
                <a:cs typeface="+mn-ea"/>
                <a:sym typeface="+mn-lt"/>
              </a:rPr>
              <a:t>SDN</a:t>
            </a:r>
            <a:endParaRPr lang="zh-CN" altLang="en-US" sz="2400" b="1" dirty="0">
              <a:cs typeface="+mn-ea"/>
              <a:sym typeface="+mn-lt"/>
            </a:endParaRPr>
          </a:p>
        </p:txBody>
      </p:sp>
      <p:sp>
        <p:nvSpPr>
          <p:cNvPr id="12" name="文本框 11">
            <a:extLst>
              <a:ext uri="{FF2B5EF4-FFF2-40B4-BE49-F238E27FC236}">
                <a16:creationId xmlns:a16="http://schemas.microsoft.com/office/drawing/2014/main" id="{43D6F5B3-FB40-4A8D-812D-B7F011BDFC6F}"/>
              </a:ext>
            </a:extLst>
          </p:cNvPr>
          <p:cNvSpPr txBox="1"/>
          <p:nvPr/>
        </p:nvSpPr>
        <p:spPr>
          <a:xfrm>
            <a:off x="5078178" y="5472776"/>
            <a:ext cx="3262432" cy="799193"/>
          </a:xfrm>
          <a:prstGeom prst="rect">
            <a:avLst/>
          </a:prstGeom>
          <a:noFill/>
        </p:spPr>
        <p:txBody>
          <a:bodyPr wrap="none" rtlCol="0">
            <a:spAutoFit/>
          </a:bodyPr>
          <a:lstStyle/>
          <a:p>
            <a:pPr>
              <a:lnSpc>
                <a:spcPct val="120000"/>
              </a:lnSpc>
            </a:pPr>
            <a:r>
              <a:rPr lang="zh-CN" altLang="en-US" sz="2000" b="1" dirty="0">
                <a:solidFill>
                  <a:srgbClr val="FF0000"/>
                </a:solidFill>
                <a:cs typeface="+mn-ea"/>
                <a:sym typeface="+mn-lt"/>
              </a:rPr>
              <a:t>网络的自动管理和控制能力</a:t>
            </a:r>
            <a:endParaRPr lang="en-US" altLang="zh-CN" sz="2000" b="1" dirty="0">
              <a:solidFill>
                <a:srgbClr val="FF0000"/>
              </a:solidFill>
              <a:cs typeface="+mn-ea"/>
              <a:sym typeface="+mn-lt"/>
            </a:endParaRPr>
          </a:p>
          <a:p>
            <a:pPr>
              <a:lnSpc>
                <a:spcPct val="120000"/>
              </a:lnSpc>
            </a:pPr>
            <a:r>
              <a:rPr lang="zh-CN" altLang="en-US" sz="2000" b="1" dirty="0">
                <a:solidFill>
                  <a:srgbClr val="FF0000"/>
                </a:solidFill>
                <a:cs typeface="+mn-ea"/>
                <a:sym typeface="+mn-lt"/>
              </a:rPr>
              <a:t>获得空前提升</a:t>
            </a:r>
          </a:p>
        </p:txBody>
      </p:sp>
    </p:spTree>
    <p:extLst>
      <p:ext uri="{BB962C8B-B14F-4D97-AF65-F5344CB8AC3E}">
        <p14:creationId xmlns:p14="http://schemas.microsoft.com/office/powerpoint/2010/main" val="30155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8fc0356-9705-4a84-9d3d-f05ff8f647fc"/>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fontScheme name="kwa3t32l">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2.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ppt/theme/themeOverride3.xml><?xml version="1.0" encoding="utf-8"?>
<a:themeOverride xmlns:a="http://schemas.openxmlformats.org/drawingml/2006/main">
  <a:clrScheme name="自定义 4">
    <a:dk1>
      <a:srgbClr val="000000"/>
    </a:dk1>
    <a:lt1>
      <a:srgbClr val="FFFFFF"/>
    </a:lt1>
    <a:dk2>
      <a:srgbClr val="768394"/>
    </a:dk2>
    <a:lt2>
      <a:srgbClr val="F0F0F0"/>
    </a:lt2>
    <a:accent1>
      <a:srgbClr val="4A83B3"/>
    </a:accent1>
    <a:accent2>
      <a:srgbClr val="54B5AB"/>
    </a:accent2>
    <a:accent3>
      <a:srgbClr val="6F6AA4"/>
    </a:accent3>
    <a:accent4>
      <a:srgbClr val="20889E"/>
    </a:accent4>
    <a:accent5>
      <a:srgbClr val="44A391"/>
    </a:accent5>
    <a:accent6>
      <a:srgbClr val="5D5D9F"/>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160</TotalTime>
  <Words>3311</Words>
  <Application>Microsoft Office PowerPoint</Application>
  <PresentationFormat>全屏显示(4:3)</PresentationFormat>
  <Paragraphs>313</Paragraphs>
  <Slides>35</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宋体</vt:lpstr>
      <vt:lpstr>Microsoft YaHei</vt:lpstr>
      <vt:lpstr>Arial</vt:lpstr>
      <vt:lpstr>Calibri</vt:lpstr>
      <vt:lpstr>主题5</vt:lpstr>
      <vt:lpstr>A Whirlwind of SDN</vt:lpstr>
      <vt:lpstr>What is SDN?</vt:lpstr>
      <vt:lpstr>SDN简介</vt:lpstr>
      <vt:lpstr>SDN历史 Ⅰ</vt:lpstr>
      <vt:lpstr>SDN历史 Ⅱ</vt:lpstr>
      <vt:lpstr>Traditional Network vs. SDN</vt:lpstr>
      <vt:lpstr>Control plane and data plane</vt:lpstr>
      <vt:lpstr>Control plane and data plane</vt:lpstr>
      <vt:lpstr>传统网络与SDN网络 Ⅰ</vt:lpstr>
      <vt:lpstr>传统网络与SDN网络 Ⅱ</vt:lpstr>
      <vt:lpstr>传统网络与SDN网络 Ⅲ</vt:lpstr>
      <vt:lpstr>传统网络与SDN网络 Ⅳ</vt:lpstr>
      <vt:lpstr>传统网络与SDN网络 Ⅴ</vt:lpstr>
      <vt:lpstr>传统网络与SDN网络 Ⅵ</vt:lpstr>
      <vt:lpstr>A Glance of SDN Architecture </vt:lpstr>
      <vt:lpstr>SDN架构</vt:lpstr>
      <vt:lpstr>OpenFlow</vt:lpstr>
      <vt:lpstr>OpenFlow</vt:lpstr>
      <vt:lpstr>OpenFlow</vt:lpstr>
      <vt:lpstr>OpenFlow</vt:lpstr>
      <vt:lpstr>OpenFlow</vt:lpstr>
      <vt:lpstr>OpenFlow</vt:lpstr>
      <vt:lpstr>OpenFlow</vt:lpstr>
      <vt:lpstr>OpenFlow</vt:lpstr>
      <vt:lpstr>Google SDN Example</vt:lpstr>
      <vt:lpstr>The pillars of SDN @ Google</vt:lpstr>
      <vt:lpstr>B4: Google’s Software Defined WAN</vt:lpstr>
      <vt:lpstr>背景</vt:lpstr>
      <vt:lpstr>传统WAN的困境——带宽利用率低</vt:lpstr>
      <vt:lpstr>Why SDN？</vt:lpstr>
      <vt:lpstr>How does B4 work? Ⅰ</vt:lpstr>
      <vt:lpstr>How does B4 work? Ⅱ</vt:lpstr>
      <vt:lpstr>How does B4 work? Ⅲ</vt:lpstr>
      <vt:lpstr>部署效果</vt:lpstr>
      <vt:lpstr>Thank you!</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钟 钰琛</cp:lastModifiedBy>
  <cp:revision>45</cp:revision>
  <cp:lastPrinted>2018-01-28T16:00:00Z</cp:lastPrinted>
  <dcterms:created xsi:type="dcterms:W3CDTF">2018-01-28T16:00:00Z</dcterms:created>
  <dcterms:modified xsi:type="dcterms:W3CDTF">2018-10-25T08:36:03Z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