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9"/>
    <p:restoredTop sz="92663"/>
  </p:normalViewPr>
  <p:slideViewPr>
    <p:cSldViewPr snapToGrid="0" snapToObjects="1">
      <p:cViewPr>
        <p:scale>
          <a:sx n="64" d="100"/>
          <a:sy n="64" d="100"/>
        </p:scale>
        <p:origin x="14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99577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7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2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2" y="365125"/>
            <a:ext cx="7734301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14400" y="2130430"/>
            <a:ext cx="10363200" cy="147002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5"/>
            <a:ext cx="10363201" cy="136207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Char char="–"/>
            </a:lvl2pPr>
            <a:lvl3pPr>
              <a:lnSpc>
                <a:spcPct val="100000"/>
              </a:lnSpc>
              <a:spcBef>
                <a:spcPts val="600"/>
              </a:spcBef>
            </a:lvl3pPr>
            <a:lvl4pPr>
              <a:lnSpc>
                <a:spcPct val="100000"/>
              </a:lnSpc>
              <a:spcBef>
                <a:spcPts val="600"/>
              </a:spcBef>
              <a:buChar char="–"/>
            </a:lvl4pPr>
            <a:lvl5pPr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93368" y="1535111"/>
            <a:ext cx="5389036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文本占位符 3"/>
          <p:cNvSpPr>
            <a:spLocks noGrp="1"/>
          </p:cNvSpPr>
          <p:nvPr>
            <p:ph type="body" sz="half" idx="13"/>
          </p:nvPr>
        </p:nvSpPr>
        <p:spPr>
          <a:xfrm>
            <a:off x="609601" y="1435103"/>
            <a:ext cx="401108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389715" y="4800600"/>
            <a:ext cx="7315202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89" name="图片占位符 2"/>
          <p:cNvSpPr>
            <a:spLocks noGrp="1"/>
          </p:cNvSpPr>
          <p:nvPr>
            <p:ph type="pic" sz="half" idx="13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367337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8839200" y="274642"/>
            <a:ext cx="2743200" cy="585152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74642"/>
            <a:ext cx="8026400" cy="58515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8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Char char="–"/>
            </a:lvl2pPr>
            <a:lvl3pPr>
              <a:lnSpc>
                <a:spcPct val="100000"/>
              </a:lnSpc>
              <a:spcBef>
                <a:spcPts val="600"/>
              </a:spcBef>
            </a:lvl3pPr>
            <a:lvl4pPr>
              <a:lnSpc>
                <a:spcPct val="100000"/>
              </a:lnSpc>
              <a:spcBef>
                <a:spcPts val="600"/>
              </a:spcBef>
              <a:buChar char="–"/>
            </a:lvl4pPr>
            <a:lvl5pPr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93367" y="1535111"/>
            <a:ext cx="5389036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4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7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文本占位符 3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>
            <a:spLocks noGrp="1"/>
          </p:cNvSpPr>
          <p:nvPr>
            <p:ph type="title"/>
          </p:nvPr>
        </p:nvSpPr>
        <p:spPr>
          <a:xfrm>
            <a:off x="2389715" y="4800600"/>
            <a:ext cx="7315202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88" name="图片占位符 2"/>
          <p:cNvSpPr>
            <a:spLocks noGrp="1"/>
          </p:cNvSpPr>
          <p:nvPr>
            <p:ph type="pic" sz="half" idx="13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367337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29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30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8" y="6404294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1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90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8"/>
            <a:ext cx="617220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8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7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tif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>
            <a:spLocks noGrp="1"/>
          </p:cNvSpPr>
          <p:nvPr>
            <p:ph type="ctrTitle"/>
          </p:nvPr>
        </p:nvSpPr>
        <p:spPr>
          <a:xfrm>
            <a:off x="1524000" y="1011526"/>
            <a:ext cx="9144000" cy="238760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31519">
              <a:defRPr sz="38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 sz="4800" dirty="0"/>
              <a:t>DTF: Predicting Drug-Drug Synergy in Cancers Using Deep Tensor Factorization</a:t>
            </a:r>
            <a:br>
              <a:rPr sz="4800" dirty="0"/>
            </a:br>
            <a:endParaRPr sz="4800" dirty="0"/>
          </a:p>
        </p:txBody>
      </p:sp>
      <p:sp>
        <p:nvSpPr>
          <p:cNvPr id="31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3089564"/>
            <a:ext cx="9603783" cy="220566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12648">
              <a:spcBef>
                <a:spcPts val="600"/>
              </a:spcBef>
              <a:defRPr sz="1608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800" dirty="0"/>
              <a:t>Mitacs Globalink Student: Zexuan Sun</a:t>
            </a:r>
          </a:p>
          <a:p>
            <a:pPr defTabSz="612648">
              <a:spcBef>
                <a:spcPts val="600"/>
              </a:spcBef>
              <a:defRPr sz="1608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800" dirty="0"/>
              <a:t>Wuhan University</a:t>
            </a:r>
          </a:p>
          <a:p>
            <a:pPr defTabSz="612648">
              <a:spcBef>
                <a:spcPts val="600"/>
              </a:spcBef>
              <a:defRPr sz="1608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2800" dirty="0"/>
          </a:p>
          <a:p>
            <a:pPr defTabSz="612648">
              <a:spcBef>
                <a:spcPts val="600"/>
              </a:spcBef>
              <a:defRPr sz="1608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800" dirty="0"/>
              <a:t>Supervisor: Pingzhao Hu</a:t>
            </a:r>
          </a:p>
          <a:p>
            <a:pPr defTabSz="612648">
              <a:spcBef>
                <a:spcPts val="600"/>
              </a:spcBef>
              <a:defRPr sz="1608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800" dirty="0" smtClean="0"/>
              <a:t>August</a:t>
            </a:r>
            <a:r>
              <a:rPr lang="en-CA" sz="2800" dirty="0" smtClean="0"/>
              <a:t> </a:t>
            </a:r>
            <a:r>
              <a:rPr sz="2800" dirty="0" smtClean="0"/>
              <a:t>19th</a:t>
            </a:r>
            <a:r>
              <a:rPr sz="2800" dirty="0"/>
              <a:t>, 2019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t>Tensor Decomposition Overview</a:t>
            </a:r>
          </a:p>
        </p:txBody>
      </p:sp>
      <p:sp>
        <p:nvSpPr>
          <p:cNvPr id="38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47135" indent="-247135">
              <a:defRPr sz="4000"/>
            </a:pPr>
            <a:r>
              <a:rPr dirty="0"/>
              <a:t>Tensor with all data available</a:t>
            </a:r>
            <a:r>
              <a:rPr sz="3700" dirty="0"/>
              <a:t> </a:t>
            </a:r>
          </a:p>
          <a:p>
            <a:pPr marL="1181100">
              <a:buClr>
                <a:srgbClr val="FF2600"/>
              </a:buClr>
              <a:buFont typeface="Arial"/>
              <a:buChar char="✓"/>
              <a:defRPr sz="3000"/>
            </a:pPr>
            <a:r>
              <a:rPr dirty="0" smtClean="0"/>
              <a:t>Canonical Polyadic Decomposition</a:t>
            </a:r>
            <a:r>
              <a:rPr lang="en-US" altLang="zh-CN" sz="2000" dirty="0" smtClean="0">
                <a:latin typeface="Apple Chancery" charset="0"/>
                <a:ea typeface="Apple Chancery" charset="0"/>
                <a:cs typeface="Apple Chancery" charset="0"/>
              </a:rPr>
              <a:t>(Hitchcock,1927)</a:t>
            </a:r>
            <a:endParaRPr sz="20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SzTx/>
              <a:buNone/>
              <a:defRPr sz="3000"/>
            </a:pPr>
            <a:r>
              <a:rPr dirty="0" smtClean="0"/>
              <a:t>              </a:t>
            </a:r>
            <a:r>
              <a:rPr dirty="0"/>
              <a:t>(CP Decomposition)</a:t>
            </a:r>
          </a:p>
          <a:p>
            <a:pPr>
              <a:defRPr sz="4000"/>
            </a:pPr>
            <a:r>
              <a:rPr dirty="0" smtClean="0"/>
              <a:t>Tensor with missing values</a:t>
            </a:r>
          </a:p>
          <a:p>
            <a:pPr marL="1181100">
              <a:buClr>
                <a:srgbClr val="FF2600"/>
              </a:buClr>
              <a:buFont typeface="Arial"/>
              <a:buChar char="✓"/>
              <a:defRPr sz="3000"/>
            </a:pPr>
            <a:r>
              <a:rPr dirty="0" smtClean="0"/>
              <a:t>CP </a:t>
            </a:r>
            <a:r>
              <a:rPr dirty="0"/>
              <a:t>Weighted </a:t>
            </a:r>
            <a:r>
              <a:rPr dirty="0" smtClean="0"/>
              <a:t>Optimization</a:t>
            </a:r>
            <a:r>
              <a:rPr lang="en-US" altLang="zh-CN" sz="2000" dirty="0" smtClean="0">
                <a:latin typeface="Apple Chancery" charset="0"/>
                <a:ea typeface="Apple Chancery" charset="0"/>
                <a:cs typeface="Apple Chancery" charset="0"/>
              </a:rPr>
              <a:t>(</a:t>
            </a:r>
            <a:r>
              <a:rPr lang="it-IT" sz="2000" dirty="0" smtClean="0">
                <a:latin typeface="Apple Chancery" charset="0"/>
                <a:ea typeface="Apple Chancery" charset="0"/>
                <a:cs typeface="Apple Chancery" charset="0"/>
              </a:rPr>
              <a:t>Acar</a:t>
            </a:r>
            <a:r>
              <a:rPr lang="it-IT" sz="2000" dirty="0">
                <a:latin typeface="Apple Chancery" charset="0"/>
                <a:ea typeface="Apple Chancery" charset="0"/>
                <a:cs typeface="Apple Chancery" charset="0"/>
              </a:rPr>
              <a:t>, E. </a:t>
            </a:r>
            <a:r>
              <a:rPr lang="en-US" altLang="zh-CN" sz="2000" dirty="0" smtClean="0">
                <a:latin typeface="Apple Chancery" charset="0"/>
                <a:ea typeface="Apple Chancery" charset="0"/>
                <a:cs typeface="Apple Chancery" charset="0"/>
              </a:rPr>
              <a:t>et</a:t>
            </a:r>
            <a:r>
              <a:rPr lang="zh-CN" altLang="en-US" sz="20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000" dirty="0" smtClean="0">
                <a:latin typeface="Apple Chancery" charset="0"/>
                <a:ea typeface="Apple Chancery" charset="0"/>
                <a:cs typeface="Apple Chancery" charset="0"/>
              </a:rPr>
              <a:t>al.</a:t>
            </a:r>
            <a:r>
              <a:rPr lang="zh-CN" altLang="en-US" sz="20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000" dirty="0" smtClean="0">
                <a:latin typeface="Apple Chancery" charset="0"/>
                <a:ea typeface="Apple Chancery" charset="0"/>
                <a:cs typeface="Apple Chancery" charset="0"/>
              </a:rPr>
              <a:t>2010)</a:t>
            </a:r>
            <a:endParaRPr sz="2000" dirty="0"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SzTx/>
              <a:buNone/>
              <a:defRPr sz="3500"/>
            </a:pPr>
            <a:r>
              <a:rPr sz="3000" dirty="0"/>
              <a:t>             (CP-WOPT)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1"/>
          <p:cNvSpPr txBox="1">
            <a:spLocks noGrp="1"/>
          </p:cNvSpPr>
          <p:nvPr>
            <p:ph type="title"/>
          </p:nvPr>
        </p:nvSpPr>
        <p:spPr>
          <a:xfrm>
            <a:off x="838199" y="47538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 dirty="0"/>
              <a:t>The CP Tensor Decomposition</a:t>
            </a:r>
            <a:r>
              <a:rPr dirty="0">
                <a:solidFill>
                  <a:srgbClr val="FF0000"/>
                </a:solidFill>
              </a:rPr>
              <a:t> </a:t>
            </a:r>
            <a:br>
              <a:rPr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pic>
        <p:nvPicPr>
          <p:cNvPr id="38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385" y="2062964"/>
            <a:ext cx="9255229" cy="435134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38200" y="1138167"/>
            <a:ext cx="9348951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3600" dirty="0"/>
              <a:t>E</a:t>
            </a:r>
            <a:r>
              <a:rPr lang="en-US" sz="3600" dirty="0" smtClean="0"/>
              <a:t>xpress </a:t>
            </a:r>
            <a:r>
              <a:rPr lang="en-US" sz="3600" dirty="0"/>
              <a:t>a tensor as the sum of a </a:t>
            </a:r>
            <a:r>
              <a:rPr lang="en-US" altLang="zh-CN" sz="3600" dirty="0" smtClean="0"/>
              <a:t>fi</a:t>
            </a:r>
            <a:r>
              <a:rPr lang="en-US" sz="3600" dirty="0" smtClean="0"/>
              <a:t>nite </a:t>
            </a:r>
            <a:r>
              <a:rPr lang="en-US" sz="3600" dirty="0"/>
              <a:t>number of rank-one tensors.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About the parameter R"/>
          <p:cNvSpPr txBox="1"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rPr dirty="0"/>
              <a:t>About the parameter R</a:t>
            </a:r>
          </a:p>
        </p:txBody>
      </p:sp>
      <p:sp>
        <p:nvSpPr>
          <p:cNvPr id="392" name="Contrary to the case of matrices, the rank of a tensor is presently not understood well. It is known that the problem of computing the rank of a tensor is NP-hard.…"/>
          <p:cNvSpPr txBox="1">
            <a:spLocks noGrp="1"/>
          </p:cNvSpPr>
          <p:nvPr>
            <p:ph type="body" idx="1"/>
          </p:nvPr>
        </p:nvSpPr>
        <p:spPr>
          <a:xfrm>
            <a:off x="737752" y="1534678"/>
            <a:ext cx="11215256" cy="5032376"/>
          </a:xfrm>
          <a:prstGeom prst="rect">
            <a:avLst/>
          </a:prstGeom>
        </p:spPr>
        <p:txBody>
          <a:bodyPr/>
          <a:lstStyle/>
          <a:p>
            <a:pPr marL="290763" indent="-290763" defTabSz="457200">
              <a:lnSpc>
                <a:spcPts val="5000"/>
              </a:lnSpc>
              <a:spcBef>
                <a:spcPts val="0"/>
              </a:spcBef>
              <a:buFontTx/>
              <a:defRPr sz="37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 dirty="0"/>
              <a:t>It is known that the problem of computing the rank of a tensor is </a:t>
            </a:r>
            <a:r>
              <a:rPr sz="4000" dirty="0">
                <a:solidFill>
                  <a:srgbClr val="FF40FF"/>
                </a:solidFill>
              </a:rPr>
              <a:t>NP-hard</a:t>
            </a:r>
            <a:r>
              <a:rPr sz="4000" dirty="0"/>
              <a:t>.</a:t>
            </a:r>
          </a:p>
          <a:p>
            <a:pPr marL="0" indent="0" defTabSz="457200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37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2900" dirty="0"/>
          </a:p>
          <a:p>
            <a:pPr marL="1255962" lvl="4" indent="-290762" defTabSz="457200">
              <a:lnSpc>
                <a:spcPts val="4700"/>
              </a:lnSpc>
              <a:spcBef>
                <a:spcPts val="0"/>
              </a:spcBef>
              <a:buClr>
                <a:srgbClr val="FF2600"/>
              </a:buClr>
              <a:buFont typeface="Helvetica"/>
              <a:buChar char="✓"/>
              <a:defRPr sz="33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smtClean="0"/>
              <a:t>Just </a:t>
            </a:r>
            <a:r>
              <a:rPr dirty="0"/>
              <a:t>set the parameter R as large as possible at first.</a:t>
            </a:r>
          </a:p>
          <a:p>
            <a:pPr marL="1255962" lvl="4" indent="-290762" defTabSz="457200">
              <a:lnSpc>
                <a:spcPts val="4700"/>
              </a:lnSpc>
              <a:spcBef>
                <a:spcPts val="0"/>
              </a:spcBef>
              <a:buClr>
                <a:srgbClr val="FF2600"/>
              </a:buClr>
              <a:buFont typeface="Helvetica"/>
              <a:buChar char="✓"/>
              <a:defRPr sz="33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1255962" lvl="4" indent="-290762" defTabSz="457200">
              <a:lnSpc>
                <a:spcPts val="4700"/>
              </a:lnSpc>
              <a:spcBef>
                <a:spcPts val="0"/>
              </a:spcBef>
              <a:buClr>
                <a:srgbClr val="FF2600"/>
              </a:buClr>
              <a:buFont typeface="Helvetica"/>
              <a:buChar char="✓"/>
              <a:defRPr sz="33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And then decrease 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 txBox="1">
            <a:spLocks noGrp="1"/>
          </p:cNvSpPr>
          <p:nvPr>
            <p:ph type="title"/>
          </p:nvPr>
        </p:nvSpPr>
        <p:spPr>
          <a:xfrm>
            <a:off x="838199" y="378952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rPr dirty="0"/>
              <a:t>CP Weighted  Optimization(CP-WOPT)</a:t>
            </a:r>
          </a:p>
        </p:txBody>
      </p:sp>
      <p:sp>
        <p:nvSpPr>
          <p:cNvPr id="4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marL="952500" indent="-228600">
              <a:lnSpc>
                <a:spcPct val="100000"/>
              </a:lnSpc>
              <a:spcBef>
                <a:spcPts val="0"/>
              </a:spcBef>
              <a:buClr>
                <a:srgbClr val="FF2600"/>
              </a:buClr>
              <a:buChar char="✓"/>
            </a:lvl2pPr>
          </a:lstStyle>
          <a:p>
            <a:r>
              <a:rPr dirty="0"/>
              <a:t>• Why CP-WOPT?</a:t>
            </a:r>
          </a:p>
          <a:p>
            <a:pPr lvl="1"/>
            <a:r>
              <a:rPr dirty="0"/>
              <a:t>CP decomposition cannot handle missing values</a:t>
            </a:r>
          </a:p>
        </p:txBody>
      </p:sp>
      <p:pic>
        <p:nvPicPr>
          <p:cNvPr id="4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r="50339"/>
          <a:stretch>
            <a:fillRect/>
          </a:stretch>
        </p:blipFill>
        <p:spPr>
          <a:xfrm>
            <a:off x="3022285" y="2971800"/>
            <a:ext cx="4460561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t>The Steps of CP-WOPT</a:t>
            </a:r>
          </a:p>
        </p:txBody>
      </p:sp>
      <p:sp>
        <p:nvSpPr>
          <p:cNvPr id="4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8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0"/>
              </a:spcBef>
              <a:buFontTx/>
              <a:buAutoNum type="arabicPeriod"/>
            </a:pPr>
            <a:r>
              <a:rPr dirty="0"/>
              <a:t>Introduce a nonnegative weight tensor         , where</a:t>
            </a:r>
          </a:p>
          <a:p>
            <a:pPr marL="514350" indent="-514350">
              <a:spcBef>
                <a:spcPts val="0"/>
              </a:spcBef>
              <a:buFontTx/>
              <a:buAutoNum type="arabicPeriod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3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4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5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6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2"/>
            </a:pPr>
            <a:r>
              <a:rPr dirty="0"/>
              <a:t>Construct weighted least squares problem for the CP model, that is </a:t>
            </a:r>
          </a:p>
          <a:p>
            <a:pPr marL="514350" indent="-514350">
              <a:spcBef>
                <a:spcPts val="0"/>
              </a:spcBef>
              <a:buFontTx/>
              <a:buAutoNum type="arabicPeriod" startAt="2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4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5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6"/>
            </a:pPr>
            <a:endParaRPr dirty="0"/>
          </a:p>
          <a:p>
            <a:pPr marL="514350" indent="-514350">
              <a:spcBef>
                <a:spcPts val="0"/>
              </a:spcBef>
              <a:buFontTx/>
              <a:buAutoNum type="arabicPeriod" startAt="3"/>
            </a:pPr>
            <a:r>
              <a:rPr dirty="0"/>
              <a:t>Find the                  </a:t>
            </a:r>
            <a:r>
              <a:rPr lang="zh-CN" altLang="en-US" dirty="0" smtClean="0"/>
              <a:t>    </a:t>
            </a:r>
            <a:r>
              <a:rPr dirty="0" smtClean="0"/>
              <a:t>that </a:t>
            </a:r>
            <a:r>
              <a:rPr dirty="0"/>
              <a:t>minimize the above objective function</a:t>
            </a:r>
          </a:p>
        </p:txBody>
      </p:sp>
      <p:pic>
        <p:nvPicPr>
          <p:cNvPr id="4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4658" y="1735685"/>
            <a:ext cx="567874" cy="52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7596" y="2487136"/>
            <a:ext cx="5445727" cy="1555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576609"/>
            <a:ext cx="93980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9" y="6095843"/>
            <a:ext cx="1492866" cy="3422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>
            <a:spLocks noGrp="1"/>
          </p:cNvSpPr>
          <p:nvPr>
            <p:ph type="title"/>
          </p:nvPr>
        </p:nvSpPr>
        <p:spPr>
          <a:xfrm>
            <a:off x="472810" y="2095628"/>
            <a:ext cx="11353803" cy="1325565"/>
          </a:xfrm>
          <a:prstGeom prst="rect">
            <a:avLst/>
          </a:prstGeom>
        </p:spPr>
        <p:txBody>
          <a:bodyPr/>
          <a:lstStyle/>
          <a:p>
            <a:pPr algn="ctr"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t>Application: Predicting Drug-Drug</a:t>
            </a:r>
            <a:br/>
            <a:r>
              <a:t> Synergy in Cancers Using CP-WOPT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标题 3"/>
          <p:cNvSpPr txBox="1">
            <a:spLocks noGrp="1"/>
          </p:cNvSpPr>
          <p:nvPr>
            <p:ph type="title"/>
          </p:nvPr>
        </p:nvSpPr>
        <p:spPr>
          <a:xfrm>
            <a:off x="206069" y="14081"/>
            <a:ext cx="11617291" cy="9807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chemeClr val="accent1">
                    <a:satOff val="-19091"/>
                    <a:lumOff val="-11921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400" dirty="0"/>
              <a:t>Data </a:t>
            </a:r>
            <a:r>
              <a:rPr sz="5400" dirty="0" smtClean="0"/>
              <a:t>Set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and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Research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Objective</a:t>
            </a:r>
            <a:endParaRPr sz="5400" dirty="0"/>
          </a:p>
        </p:txBody>
      </p:sp>
      <p:sp>
        <p:nvSpPr>
          <p:cNvPr id="413" name="文本框 4"/>
          <p:cNvSpPr txBox="1"/>
          <p:nvPr/>
        </p:nvSpPr>
        <p:spPr>
          <a:xfrm>
            <a:off x="-19232" y="1097358"/>
            <a:ext cx="12067893" cy="557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1485900" lvl="2" indent="-571500">
              <a:buClr>
                <a:srgbClr val="000000"/>
              </a:buClr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Drug-drug synergy (DDS): 38 drugs, 39 cell lines for </a:t>
            </a:r>
            <a:r>
              <a:rPr lang="en-US" altLang="zh-CN" sz="3600" dirty="0" smtClean="0">
                <a:solidFill>
                  <a:srgbClr val="7030A0"/>
                </a:solidFill>
              </a:rPr>
              <a:t>7</a:t>
            </a:r>
            <a:r>
              <a:rPr sz="3600" dirty="0" smtClean="0"/>
              <a:t> </a:t>
            </a:r>
            <a:r>
              <a:rPr sz="3600" dirty="0"/>
              <a:t>cancer types</a:t>
            </a:r>
          </a:p>
          <a:p>
            <a:pPr lvl="2" indent="914400"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marL="1485900" lvl="2" indent="-571500">
              <a:buClr>
                <a:srgbClr val="000000"/>
              </a:buCl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sz="3600" dirty="0" smtClean="0">
                <a:solidFill>
                  <a:srgbClr val="7030A0"/>
                </a:solidFill>
              </a:rPr>
              <a:t>45474</a:t>
            </a:r>
            <a:r>
              <a:rPr sz="3600" dirty="0" smtClean="0"/>
              <a:t> </a:t>
            </a:r>
            <a:r>
              <a:rPr sz="3600" dirty="0"/>
              <a:t>drug-drug pairs with synergy scores, </a:t>
            </a:r>
            <a:r>
              <a:rPr sz="3600" dirty="0">
                <a:solidFill>
                  <a:srgbClr val="7030A0"/>
                </a:solidFill>
              </a:rPr>
              <a:t>9360</a:t>
            </a:r>
            <a:r>
              <a:rPr sz="3600" dirty="0"/>
              <a:t> drug-drug pairs with </a:t>
            </a:r>
            <a:r>
              <a:rPr sz="3600" b="1" dirty="0">
                <a:solidFill>
                  <a:schemeClr val="accent4"/>
                </a:solidFill>
              </a:rPr>
              <a:t>missing</a:t>
            </a:r>
            <a:r>
              <a:rPr sz="3600" dirty="0"/>
              <a:t> synergy </a:t>
            </a:r>
            <a:r>
              <a:rPr sz="3600" dirty="0" smtClean="0"/>
              <a:t>scores</a:t>
            </a:r>
            <a:endParaRPr lang="en-US" sz="3600" dirty="0" smtClean="0"/>
          </a:p>
          <a:p>
            <a:pPr marL="1485900" lvl="2" indent="-571500">
              <a:buClr>
                <a:srgbClr val="000000"/>
              </a:buCl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endParaRPr lang="en-US" sz="3600" dirty="0" smtClean="0"/>
          </a:p>
          <a:p>
            <a:pPr marL="1485900" lvl="2" indent="-571500">
              <a:buClr>
                <a:srgbClr val="000000"/>
              </a:buCl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3600" dirty="0" smtClean="0"/>
              <a:t>Objective: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predict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drug-drug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synergy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deep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tensor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factorization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technology</a:t>
            </a:r>
            <a:endParaRPr lang="en-US" sz="3600" dirty="0"/>
          </a:p>
          <a:p>
            <a:pPr marL="1485900" lvl="2" indent="-571500">
              <a:buClr>
                <a:srgbClr val="000000"/>
              </a:buCl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9"/>
          <p:cNvSpPr txBox="1"/>
          <p:nvPr/>
        </p:nvSpPr>
        <p:spPr>
          <a:xfrm>
            <a:off x="2011479" y="562967"/>
            <a:ext cx="6932367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t>Step 1: Transfer the Data with missing observations  to a Tensor</a:t>
            </a:r>
          </a:p>
        </p:txBody>
      </p:sp>
      <p:pic>
        <p:nvPicPr>
          <p:cNvPr id="4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0250"/>
          <a:stretch>
            <a:fillRect/>
          </a:stretch>
        </p:blipFill>
        <p:spPr>
          <a:xfrm>
            <a:off x="3524251" y="1949968"/>
            <a:ext cx="4739055" cy="4121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9"/>
          <p:cNvSpPr txBox="1"/>
          <p:nvPr/>
        </p:nvSpPr>
        <p:spPr>
          <a:xfrm>
            <a:off x="1308628" y="558609"/>
            <a:ext cx="895148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t>Step2: Use CP-WOPT to Decompose the Tensor</a:t>
            </a:r>
          </a:p>
        </p:txBody>
      </p:sp>
      <p:pic>
        <p:nvPicPr>
          <p:cNvPr id="41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685" r="5575"/>
          <a:stretch>
            <a:fillRect/>
          </a:stretch>
        </p:blipFill>
        <p:spPr>
          <a:xfrm>
            <a:off x="1308627" y="1951833"/>
            <a:ext cx="10019719" cy="3695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Box 9"/>
          <p:cNvSpPr txBox="1"/>
          <p:nvPr/>
        </p:nvSpPr>
        <p:spPr>
          <a:xfrm>
            <a:off x="1404035" y="201922"/>
            <a:ext cx="7176470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t>Step 3: Preprocess the data of the result of CP-WOPT </a:t>
            </a:r>
            <a:r>
              <a:rPr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2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8356" y="2203698"/>
            <a:ext cx="1447802" cy="76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5337" y="1539360"/>
            <a:ext cx="3044851" cy="1702156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traight Arrow Connector 12"/>
          <p:cNvSpPr/>
          <p:nvPr/>
        </p:nvSpPr>
        <p:spPr>
          <a:xfrm>
            <a:off x="3440444" y="2536906"/>
            <a:ext cx="2500607" cy="2"/>
          </a:xfrm>
          <a:prstGeom prst="line">
            <a:avLst/>
          </a:prstGeom>
          <a:ln w="1270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5" name="Straight Arrow Connector 18"/>
          <p:cNvSpPr/>
          <p:nvPr/>
        </p:nvSpPr>
        <p:spPr>
          <a:xfrm>
            <a:off x="7880415" y="2576352"/>
            <a:ext cx="2" cy="1069677"/>
          </a:xfrm>
          <a:prstGeom prst="line">
            <a:avLst/>
          </a:prstGeom>
          <a:ln w="1016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6" name="Straight Arrow Connector 22"/>
          <p:cNvSpPr/>
          <p:nvPr/>
        </p:nvSpPr>
        <p:spPr>
          <a:xfrm>
            <a:off x="2666252" y="2995796"/>
            <a:ext cx="3525259" cy="2191112"/>
          </a:xfrm>
          <a:prstGeom prst="line">
            <a:avLst/>
          </a:prstGeom>
          <a:ln w="1270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7" name="TextBox 23"/>
          <p:cNvSpPr txBox="1"/>
          <p:nvPr/>
        </p:nvSpPr>
        <p:spPr>
          <a:xfrm rot="1954344">
            <a:off x="4161404" y="3605483"/>
            <a:ext cx="1329977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r>
              <a:t>Pair</a:t>
            </a:r>
          </a:p>
        </p:txBody>
      </p:sp>
      <p:pic>
        <p:nvPicPr>
          <p:cNvPr id="428" name="Picture 25" descr="Picture 25"/>
          <p:cNvPicPr>
            <a:picLocks noChangeAspect="1"/>
          </p:cNvPicPr>
          <p:nvPr/>
        </p:nvPicPr>
        <p:blipFill>
          <a:blip r:embed="rId4">
            <a:extLst/>
          </a:blip>
          <a:srcRect l="5231" t="8522" r="16999" b="18879"/>
          <a:stretch>
            <a:fillRect/>
          </a:stretch>
        </p:blipFill>
        <p:spPr>
          <a:xfrm>
            <a:off x="6117496" y="3682127"/>
            <a:ext cx="3526017" cy="227737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13"/>
          <p:cNvSpPr txBox="1"/>
          <p:nvPr/>
        </p:nvSpPr>
        <p:spPr>
          <a:xfrm>
            <a:off x="545682" y="1539360"/>
            <a:ext cx="405291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800">
                <a:solidFill>
                  <a:srgbClr val="00B0F0"/>
                </a:solidFill>
              </a:defRPr>
            </a:lvl1pPr>
          </a:lstStyle>
          <a:p>
            <a:r>
              <a:t>For each synergy score </a:t>
            </a:r>
          </a:p>
        </p:txBody>
      </p:sp>
      <p:sp>
        <p:nvSpPr>
          <p:cNvPr id="430" name="TextBox 6"/>
          <p:cNvSpPr txBox="1"/>
          <p:nvPr/>
        </p:nvSpPr>
        <p:spPr>
          <a:xfrm>
            <a:off x="6380791" y="3121097"/>
            <a:ext cx="1096421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t>Drug A feature </a:t>
            </a:r>
          </a:p>
        </p:txBody>
      </p:sp>
      <p:sp>
        <p:nvSpPr>
          <p:cNvPr id="431" name="TextBox 7"/>
          <p:cNvSpPr txBox="1"/>
          <p:nvPr/>
        </p:nvSpPr>
        <p:spPr>
          <a:xfrm>
            <a:off x="8616545" y="2973633"/>
            <a:ext cx="1678791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t>Cell line feature</a:t>
            </a:r>
          </a:p>
        </p:txBody>
      </p:sp>
      <p:sp>
        <p:nvSpPr>
          <p:cNvPr id="432" name="Frame 11"/>
          <p:cNvSpPr/>
          <p:nvPr/>
        </p:nvSpPr>
        <p:spPr>
          <a:xfrm>
            <a:off x="7356416" y="3682074"/>
            <a:ext cx="1047997" cy="2277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700" y="1242"/>
                </a:moveTo>
                <a:lnTo>
                  <a:pt x="2700" y="20358"/>
                </a:lnTo>
                <a:lnTo>
                  <a:pt x="18900" y="20358"/>
                </a:lnTo>
                <a:lnTo>
                  <a:pt x="18900" y="1242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433" name="Straight Arrow Connector 15"/>
          <p:cNvSpPr/>
          <p:nvPr/>
        </p:nvSpPr>
        <p:spPr>
          <a:xfrm flipV="1">
            <a:off x="8189261" y="1388916"/>
            <a:ext cx="1734673" cy="2370944"/>
          </a:xfrm>
          <a:prstGeom prst="line">
            <a:avLst/>
          </a:prstGeom>
          <a:ln w="698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4" name="TextBox 16"/>
          <p:cNvSpPr txBox="1"/>
          <p:nvPr/>
        </p:nvSpPr>
        <p:spPr>
          <a:xfrm>
            <a:off x="9758595" y="731600"/>
            <a:ext cx="1815354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t>Drug B feature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1" animBg="1" advAuto="0"/>
      <p:bldP spid="425" grpId="3" animBg="1" advAuto="0"/>
      <p:bldP spid="426" grpId="4" animBg="1" advAuto="0"/>
      <p:bldP spid="427" grpId="5" animBg="1" advAuto="0"/>
      <p:bldP spid="428" grpId="2" animBg="1" advAuto="0"/>
      <p:bldP spid="430" grpId="6" animBg="1" advAuto="0"/>
      <p:bldP spid="431" grpId="0" animBg="1"/>
      <p:bldP spid="432" grpId="7" animBg="1" advAuto="0"/>
      <p:bldP spid="433" grpId="8" animBg="1" advAuto="0"/>
      <p:bldP spid="434" grpId="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lvl1pPr>
          </a:lstStyle>
          <a:p>
            <a:r>
              <a:t>CONTENTS</a:t>
            </a:r>
          </a:p>
        </p:txBody>
      </p:sp>
      <p:sp>
        <p:nvSpPr>
          <p:cNvPr id="3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27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pPr>
              <a:defRPr sz="4000" b="1"/>
            </a:pPr>
            <a:r>
              <a:rPr dirty="0"/>
              <a:t>What is </a:t>
            </a:r>
            <a:r>
              <a:rPr dirty="0" smtClean="0"/>
              <a:t>a </a:t>
            </a:r>
            <a:r>
              <a:rPr dirty="0"/>
              <a:t>tensor </a:t>
            </a:r>
            <a:r>
              <a:rPr dirty="0" smtClean="0"/>
              <a:t>?</a:t>
            </a:r>
          </a:p>
          <a:p>
            <a:pPr>
              <a:defRPr sz="4000" b="1"/>
            </a:pPr>
            <a:r>
              <a:rPr dirty="0" smtClean="0"/>
              <a:t>Tensor Rank and Decompositions </a:t>
            </a:r>
          </a:p>
          <a:p>
            <a:pPr>
              <a:defRPr sz="4000" b="1"/>
            </a:pPr>
            <a:r>
              <a:rPr dirty="0" smtClean="0"/>
              <a:t>Predicting </a:t>
            </a:r>
            <a:r>
              <a:rPr dirty="0"/>
              <a:t>Drug-Drug Synergy in Cancers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139" y="2026329"/>
            <a:ext cx="6388598" cy="44408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extBox 10"/>
          <p:cNvSpPr txBox="1"/>
          <p:nvPr/>
        </p:nvSpPr>
        <p:spPr>
          <a:xfrm>
            <a:off x="2023730" y="179103"/>
            <a:ext cx="7976097" cy="207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 dirty="0"/>
              <a:t>Step 4: Use the data  from the </a:t>
            </a:r>
            <a:r>
              <a:rPr dirty="0">
                <a:solidFill>
                  <a:schemeClr val="accent4"/>
                </a:solidFill>
              </a:rPr>
              <a:t>known</a:t>
            </a:r>
            <a:r>
              <a:rPr dirty="0"/>
              <a:t> synergy to train the Deep Neural Network and use the trained Deep Neural Network to predict the </a:t>
            </a:r>
            <a:r>
              <a:rPr dirty="0">
                <a:solidFill>
                  <a:schemeClr val="accent4"/>
                </a:solidFill>
              </a:rPr>
              <a:t>unknown</a:t>
            </a:r>
            <a:r>
              <a:rPr dirty="0"/>
              <a:t> synergy score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84789" y="5576015"/>
            <a:ext cx="2916441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input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feature sets</a:t>
            </a:r>
            <a:r>
              <a:rPr kumimoji="0" lang="zh-CN" altLang="en-US" sz="2800" b="0" i="0" u="none" strike="noStrike" cap="none" spc="0" normalizeH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 </a:t>
            </a:r>
            <a:r>
              <a:rPr kumimoji="0" lang="en-CA" altLang="zh-CN" sz="2800" b="0" i="0" u="none" strike="noStrike" cap="none" spc="0" normalizeH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from S</a:t>
            </a:r>
            <a:r>
              <a:rPr lang="en-US" altLang="zh-CN" sz="2800" dirty="0" err="1" smtClean="0">
                <a:solidFill>
                  <a:srgbClr val="7030A0"/>
                </a:solidFill>
              </a:rPr>
              <a:t>tep</a:t>
            </a:r>
            <a:r>
              <a:rPr lang="zh-CN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CN" sz="2800" dirty="0" smtClean="0">
                <a:solidFill>
                  <a:srgbClr val="7030A0"/>
                </a:solidFill>
              </a:rPr>
              <a:t>3</a:t>
            </a:r>
            <a:r>
              <a:rPr lang="zh-CN" altLang="en-US" sz="2800" dirty="0" smtClean="0">
                <a:solidFill>
                  <a:srgbClr val="7030A0"/>
                </a:solidFill>
              </a:rPr>
              <a:t> 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9169" y="5658338"/>
            <a:ext cx="5789897" cy="87438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510" y="2554013"/>
            <a:ext cx="2506718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Evaluation: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/>
              <a:t>Cross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validation</a:t>
            </a:r>
            <a:r>
              <a:rPr lang="zh-CN" altLang="en-US" sz="3200" dirty="0" smtClean="0"/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标题 3"/>
          <p:cNvSpPr txBox="1">
            <a:spLocks noGrp="1"/>
          </p:cNvSpPr>
          <p:nvPr>
            <p:ph type="title"/>
          </p:nvPr>
        </p:nvSpPr>
        <p:spPr>
          <a:xfrm>
            <a:off x="290735" y="690246"/>
            <a:ext cx="11617291" cy="980729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40" name="文本框 4"/>
          <p:cNvSpPr txBox="1"/>
          <p:nvPr/>
        </p:nvSpPr>
        <p:spPr>
          <a:xfrm>
            <a:off x="476068" y="1687908"/>
            <a:ext cx="9668061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1371600" lvl="2" indent="-457200">
              <a:buClr>
                <a:srgbClr val="C00000"/>
              </a:buClr>
              <a:buSzPct val="100000"/>
              <a:buFont typeface="Arial" charset="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3600" dirty="0" smtClean="0"/>
              <a:t>Numerical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experiments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a</a:t>
            </a:r>
            <a:r>
              <a:rPr sz="3600" dirty="0" smtClean="0"/>
              <a:t>nalysis </a:t>
            </a:r>
            <a:r>
              <a:rPr lang="en-CA" sz="3600" dirty="0" smtClean="0"/>
              <a:t>are</a:t>
            </a:r>
            <a:r>
              <a:rPr sz="3600" dirty="0" smtClean="0"/>
              <a:t> </a:t>
            </a:r>
            <a:r>
              <a:rPr sz="3600" dirty="0"/>
              <a:t>being continued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Acknowledgement</a:t>
            </a:r>
          </a:p>
        </p:txBody>
      </p:sp>
      <p:pic>
        <p:nvPicPr>
          <p:cNvPr id="44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994" y="4320807"/>
            <a:ext cx="3242954" cy="989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Content Placeholder 4" descr="Content Placeholder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571" y="4551497"/>
            <a:ext cx="3037113" cy="506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8631" y="4144166"/>
            <a:ext cx="1944651" cy="1198121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TextBox 6"/>
          <p:cNvSpPr txBox="1"/>
          <p:nvPr/>
        </p:nvSpPr>
        <p:spPr>
          <a:xfrm>
            <a:off x="911422" y="1700809"/>
            <a:ext cx="1027314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Adobe Hebrew"/>
                <a:ea typeface="Adobe Hebrew"/>
                <a:cs typeface="Adobe Hebrew"/>
                <a:sym typeface="Adobe Hebrew"/>
              </a:defRPr>
            </a:pPr>
            <a:r>
              <a:rPr dirty="0"/>
              <a:t>Dr. Pingzhao Hu’s Lab: </a:t>
            </a:r>
            <a:r>
              <a:rPr lang="en-US" altLang="zh-CN" dirty="0" smtClean="0"/>
              <a:t>Peiran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Jiang,</a:t>
            </a:r>
            <a:r>
              <a:rPr lang="zh-CN" altLang="en-US" dirty="0" smtClean="0"/>
              <a:t> </a:t>
            </a:r>
            <a:r>
              <a:rPr dirty="0" smtClean="0"/>
              <a:t>Shujun </a:t>
            </a:r>
            <a:r>
              <a:rPr dirty="0"/>
              <a:t>Huang and other students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Adobe Hebrew"/>
                <a:ea typeface="Adobe Hebrew"/>
                <a:cs typeface="Adobe Hebrew"/>
                <a:sym typeface="Adobe Hebrew"/>
              </a:defRPr>
            </a:pPr>
            <a:r>
              <a:rPr dirty="0"/>
              <a:t>CHI: Dr. Lisa Lix and Kristine Kroeker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Adobe Hebrew"/>
                <a:ea typeface="Adobe Hebrew"/>
                <a:cs typeface="Adobe Hebrew"/>
                <a:sym typeface="Adobe Hebrew"/>
              </a:defRPr>
            </a:pPr>
            <a:r>
              <a:rPr dirty="0"/>
              <a:t>Globalink Research Internship offered by </a:t>
            </a:r>
            <a:r>
              <a:rPr dirty="0" smtClean="0"/>
              <a:t>MITACS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Adobe Hebrew"/>
                <a:ea typeface="Adobe Hebrew"/>
                <a:cs typeface="Adobe Hebrew"/>
                <a:sym typeface="Adobe Hebrew"/>
              </a:defRPr>
            </a:pPr>
            <a:r>
              <a:rPr lang="en-US" altLang="zh-CN" dirty="0" smtClean="0"/>
              <a:t>Funding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sz="2400" dirty="0">
                <a:sym typeface="Adobe Hebrew"/>
              </a:rPr>
              <a:t>China Scholarship </a:t>
            </a:r>
            <a:r>
              <a:rPr lang="en-US" sz="2400" dirty="0" smtClean="0">
                <a:sym typeface="Adobe Hebrew"/>
              </a:rPr>
              <a:t>Council</a:t>
            </a:r>
            <a:r>
              <a:rPr lang="zh-CN" altLang="en-US" sz="2400" dirty="0" smtClean="0">
                <a:sym typeface="Adobe Hebrew"/>
              </a:rPr>
              <a:t> </a:t>
            </a:r>
            <a:r>
              <a:rPr lang="en-US" altLang="zh-CN" sz="2400" dirty="0" smtClean="0">
                <a:sym typeface="Adobe Hebrew"/>
              </a:rPr>
              <a:t>(CSC)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304" y="3928223"/>
            <a:ext cx="2056896" cy="16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95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rgbClr val="2E75B6"/>
                </a:solidFill>
              </a:defRPr>
            </a:pPr>
            <a:r>
              <a:rPr dirty="0"/>
              <a:t>What is </a:t>
            </a:r>
            <a:r>
              <a:rPr dirty="0" smtClean="0"/>
              <a:t>a </a:t>
            </a:r>
            <a:r>
              <a:rPr dirty="0"/>
              <a:t>tensor ?</a:t>
            </a:r>
            <a:br>
              <a:rPr dirty="0"/>
            </a:br>
            <a:endParaRPr dirty="0"/>
          </a:p>
        </p:txBody>
      </p:sp>
      <p:sp>
        <p:nvSpPr>
          <p:cNvPr id="3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9000" y="1140233"/>
            <a:ext cx="11524674" cy="6659875"/>
          </a:xfrm>
          <a:prstGeom prst="rect">
            <a:avLst/>
          </a:prstGeom>
        </p:spPr>
        <p:txBody>
          <a:bodyPr/>
          <a:lstStyle/>
          <a:p>
            <a:pPr marL="296778" indent="-296778" defTabSz="182879">
              <a:lnSpc>
                <a:spcPct val="80000"/>
              </a:lnSpc>
              <a:spcBef>
                <a:spcPts val="0"/>
              </a:spcBef>
              <a:buFontTx/>
              <a:defRPr sz="4300"/>
            </a:pPr>
            <a:r>
              <a:rPr sz="3600" dirty="0"/>
              <a:t>A </a:t>
            </a:r>
            <a:r>
              <a:rPr sz="3600" dirty="0">
                <a:solidFill>
                  <a:srgbClr val="00BEF3"/>
                </a:solidFill>
              </a:rPr>
              <a:t>tensor </a:t>
            </a:r>
            <a:r>
              <a:rPr sz="3600" dirty="0"/>
              <a:t>is a multi-way extension of a matrix </a:t>
            </a:r>
          </a:p>
          <a:p>
            <a:pPr marL="601578" lvl="2" indent="-296778" defTabSz="182879">
              <a:lnSpc>
                <a:spcPct val="80000"/>
              </a:lnSpc>
              <a:spcBef>
                <a:spcPts val="0"/>
              </a:spcBef>
              <a:buClr>
                <a:srgbClr val="FF2600"/>
              </a:buClr>
              <a:buFont typeface="Calibri"/>
              <a:buChar char="✓"/>
              <a:defRPr sz="3600"/>
            </a:pPr>
            <a:endParaRPr sz="4400" dirty="0"/>
          </a:p>
          <a:p>
            <a:pPr marL="1094339" lvl="3" indent="-296778" defTabSz="182879">
              <a:lnSpc>
                <a:spcPct val="80000"/>
              </a:lnSpc>
              <a:spcBef>
                <a:spcPts val="0"/>
              </a:spcBef>
              <a:buClr>
                <a:srgbClr val="FF2600"/>
              </a:buClr>
              <a:buFont typeface="Calibri"/>
              <a:buChar char="✓"/>
              <a:defRPr sz="3300"/>
            </a:pPr>
            <a:r>
              <a:rPr sz="3200" dirty="0"/>
              <a:t>A multi-dimensional array</a:t>
            </a:r>
          </a:p>
          <a:p>
            <a:pPr marL="1038191" lvl="3" indent="-240631" defTabSz="182879">
              <a:lnSpc>
                <a:spcPct val="80000"/>
              </a:lnSpc>
              <a:spcBef>
                <a:spcPts val="0"/>
              </a:spcBef>
              <a:buClr>
                <a:srgbClr val="FF2600"/>
              </a:buClr>
              <a:buFont typeface="Calibri"/>
              <a:buChar char="✓"/>
              <a:defRPr sz="3300"/>
            </a:pPr>
            <a:r>
              <a:rPr sz="3200" dirty="0"/>
              <a:t>A multi-linear map</a:t>
            </a:r>
          </a:p>
          <a:p>
            <a:pPr marL="0" lvl="2" indent="182879" defTabSz="182879">
              <a:lnSpc>
                <a:spcPct val="80000"/>
              </a:lnSpc>
              <a:spcBef>
                <a:spcPts val="0"/>
              </a:spcBef>
              <a:buSzTx/>
              <a:buNone/>
              <a:defRPr sz="2200"/>
            </a:pPr>
            <a:endParaRPr sz="2200" dirty="0"/>
          </a:p>
          <a:p>
            <a:pPr marL="240631" indent="-240631" defTabSz="182879">
              <a:lnSpc>
                <a:spcPct val="80000"/>
              </a:lnSpc>
              <a:spcBef>
                <a:spcPts val="0"/>
              </a:spcBef>
              <a:buFontTx/>
              <a:defRPr sz="3400"/>
            </a:pPr>
            <a:endParaRPr sz="2200" dirty="0"/>
          </a:p>
          <a:p>
            <a:pPr marL="240631" indent="-240631" defTabSz="182879">
              <a:lnSpc>
                <a:spcPct val="80000"/>
              </a:lnSpc>
              <a:spcBef>
                <a:spcPts val="0"/>
              </a:spcBef>
              <a:buFontTx/>
              <a:defRPr sz="4200"/>
            </a:pPr>
            <a:r>
              <a:rPr sz="3600" dirty="0"/>
              <a:t>In particular, all following examples </a:t>
            </a:r>
          </a:p>
          <a:p>
            <a:pPr marL="91439" indent="-91439" defTabSz="182879">
              <a:lnSpc>
                <a:spcPct val="80000"/>
              </a:lnSpc>
              <a:spcBef>
                <a:spcPts val="0"/>
              </a:spcBef>
              <a:buSzTx/>
              <a:buNone/>
              <a:defRPr sz="4200"/>
            </a:pPr>
            <a:r>
              <a:rPr sz="3600" dirty="0"/>
              <a:t>    are tensors:</a:t>
            </a:r>
          </a:p>
          <a:p>
            <a:pPr marL="0" indent="0" defTabSz="365759">
              <a:lnSpc>
                <a:spcPct val="64000"/>
              </a:lnSpc>
              <a:spcBef>
                <a:spcPts val="0"/>
              </a:spcBef>
              <a:buSzTx/>
              <a:buNone/>
              <a:defRPr sz="5200"/>
            </a:pPr>
            <a:endParaRPr sz="3100" dirty="0"/>
          </a:p>
          <a:p>
            <a:pPr marL="0" indent="0" defTabSz="365759">
              <a:lnSpc>
                <a:spcPct val="64000"/>
              </a:lnSpc>
              <a:spcBef>
                <a:spcPts val="0"/>
              </a:spcBef>
              <a:buSzTx/>
              <a:buNone/>
              <a:defRPr sz="5200"/>
            </a:pPr>
            <a:endParaRPr sz="3100" dirty="0"/>
          </a:p>
          <a:p>
            <a:pPr marL="0" indent="0" defTabSz="365759">
              <a:lnSpc>
                <a:spcPct val="64000"/>
              </a:lnSpc>
              <a:spcBef>
                <a:spcPts val="0"/>
              </a:spcBef>
              <a:buSzTx/>
              <a:buNone/>
              <a:defRPr sz="5200"/>
            </a:pPr>
            <a:endParaRPr sz="3100" dirty="0"/>
          </a:p>
          <a:p>
            <a:pPr marL="0" indent="0" defTabSz="365759">
              <a:lnSpc>
                <a:spcPct val="64000"/>
              </a:lnSpc>
              <a:spcBef>
                <a:spcPts val="0"/>
              </a:spcBef>
              <a:buSzTx/>
              <a:buNone/>
              <a:defRPr sz="52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32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048" y="5130206"/>
            <a:ext cx="865289" cy="700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0742" y="4487159"/>
            <a:ext cx="2780348" cy="2090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73952" y="5077663"/>
            <a:ext cx="3663335" cy="93742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TextBox 6"/>
          <p:cNvSpPr txBox="1"/>
          <p:nvPr/>
        </p:nvSpPr>
        <p:spPr>
          <a:xfrm>
            <a:off x="1784902" y="5207365"/>
            <a:ext cx="230003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rPr dirty="0"/>
              <a:t>– Scalars</a:t>
            </a:r>
          </a:p>
        </p:txBody>
      </p:sp>
      <p:sp>
        <p:nvSpPr>
          <p:cNvPr id="329" name="TextBox 7"/>
          <p:cNvSpPr txBox="1"/>
          <p:nvPr/>
        </p:nvSpPr>
        <p:spPr>
          <a:xfrm>
            <a:off x="1798909" y="5207365"/>
            <a:ext cx="205002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rPr dirty="0"/>
              <a:t>– Vectors</a:t>
            </a:r>
          </a:p>
        </p:txBody>
      </p:sp>
      <p:sp>
        <p:nvSpPr>
          <p:cNvPr id="330" name="TextBox 8"/>
          <p:cNvSpPr txBox="1"/>
          <p:nvPr/>
        </p:nvSpPr>
        <p:spPr>
          <a:xfrm>
            <a:off x="1762652" y="5251461"/>
            <a:ext cx="2433486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rPr dirty="0"/>
              <a:t>– Matrices </a:t>
            </a:r>
          </a:p>
        </p:txBody>
      </p:sp>
      <p:sp>
        <p:nvSpPr>
          <p:cNvPr id="331" name="TextBox 11"/>
          <p:cNvSpPr txBox="1"/>
          <p:nvPr/>
        </p:nvSpPr>
        <p:spPr>
          <a:xfrm>
            <a:off x="1638216" y="5226625"/>
            <a:ext cx="289682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dirty="0"/>
              <a:t>– A 3-D </a:t>
            </a:r>
            <a:r>
              <a:rPr dirty="0" smtClean="0"/>
              <a:t>Tensor</a:t>
            </a:r>
            <a:endParaRPr dirty="0"/>
          </a:p>
        </p:txBody>
      </p:sp>
      <p:pic>
        <p:nvPicPr>
          <p:cNvPr id="332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2515" y="4609308"/>
            <a:ext cx="2336802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77822">
              <a:defRPr sz="4200">
                <a:solidFill>
                  <a:srgbClr val="2E75B6"/>
                </a:solidFill>
              </a:defRPr>
            </a:pPr>
            <a:r>
              <a:rPr sz="4900" dirty="0"/>
              <a:t>Why Tensors? 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3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1560154"/>
            <a:ext cx="11184467" cy="4351338"/>
          </a:xfrm>
          <a:prstGeom prst="rect">
            <a:avLst/>
          </a:prstGeom>
        </p:spPr>
        <p:txBody>
          <a:bodyPr/>
          <a:lstStyle/>
          <a:p>
            <a:pPr marL="293914" indent="-293914"/>
            <a:r>
              <a:rPr sz="3600" dirty="0"/>
              <a:t>Tensors can be used when matrices are not enough </a:t>
            </a:r>
          </a:p>
          <a:p>
            <a:pPr marL="1028700" lvl="1" indent="-228600">
              <a:buClr>
                <a:srgbClr val="FF2600"/>
              </a:buClr>
              <a:buChar char="✓"/>
              <a:defRPr sz="3200"/>
            </a:pPr>
            <a:r>
              <a:rPr dirty="0" smtClean="0"/>
              <a:t>A matrix can represent a binary relation </a:t>
            </a:r>
          </a:p>
          <a:p>
            <a:pPr marL="1028700">
              <a:buClr>
                <a:srgbClr val="FF2600"/>
              </a:buClr>
              <a:buChar char="✓"/>
              <a:defRPr sz="3200"/>
            </a:pPr>
            <a:r>
              <a:rPr dirty="0" smtClean="0"/>
              <a:t>A tensor can represent multi-way relations </a:t>
            </a:r>
            <a:endParaRPr dirty="0"/>
          </a:p>
        </p:txBody>
      </p:sp>
      <p:pic>
        <p:nvPicPr>
          <p:cNvPr id="336" name="Picture 3" descr="Picture 3"/>
          <p:cNvPicPr>
            <a:picLocks noChangeAspect="1"/>
          </p:cNvPicPr>
          <p:nvPr/>
        </p:nvPicPr>
        <p:blipFill rotWithShape="1">
          <a:blip r:embed="rId2">
            <a:extLst/>
          </a:blip>
          <a:srcRect l="3916" t="3200" r="16577" b="2684"/>
          <a:stretch/>
        </p:blipFill>
        <p:spPr>
          <a:xfrm>
            <a:off x="5968346" y="3312419"/>
            <a:ext cx="3437467" cy="30310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64154" y="3437466"/>
            <a:ext cx="391160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The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are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investigating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>
            <a:spLocks noGrp="1"/>
          </p:cNvSpPr>
          <p:nvPr>
            <p:ph type="title"/>
          </p:nvPr>
        </p:nvSpPr>
        <p:spPr>
          <a:xfrm>
            <a:off x="867695" y="335628"/>
            <a:ext cx="10515601" cy="1325564"/>
          </a:xfrm>
          <a:prstGeom prst="rect">
            <a:avLst/>
          </a:prstGeom>
        </p:spPr>
        <p:txBody>
          <a:bodyPr/>
          <a:lstStyle/>
          <a:p>
            <a:pPr defTabSz="851488">
              <a:defRPr sz="4074">
                <a:solidFill>
                  <a:srgbClr val="2E75B6"/>
                </a:solidFill>
              </a:defRPr>
            </a:pPr>
            <a:r>
              <a:rPr dirty="0"/>
              <a:t>Tensor </a:t>
            </a:r>
            <a:r>
              <a:rPr sz="4268" dirty="0"/>
              <a:t>Terminology</a:t>
            </a:r>
            <a:r>
              <a:rPr dirty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3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1353800" cy="435133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dirty="0"/>
              <a:t>We say a tensor is </a:t>
            </a:r>
            <a:r>
              <a:rPr b="1" i="1" dirty="0">
                <a:solidFill>
                  <a:srgbClr val="00B0F0"/>
                </a:solidFill>
              </a:rPr>
              <a:t>N</a:t>
            </a:r>
            <a:r>
              <a:rPr b="1" dirty="0">
                <a:solidFill>
                  <a:srgbClr val="00B0F0"/>
                </a:solidFill>
              </a:rPr>
              <a:t>-way</a:t>
            </a:r>
            <a:r>
              <a:rPr b="1" dirty="0"/>
              <a:t> </a:t>
            </a:r>
            <a:r>
              <a:rPr dirty="0"/>
              <a:t>array </a:t>
            </a:r>
          </a:p>
          <a:p>
            <a:pPr marL="685800" lvl="1" indent="-228600">
              <a:spcBef>
                <a:spcPts val="500"/>
              </a:spcBef>
              <a:buClr>
                <a:srgbClr val="FF0000"/>
              </a:buClr>
              <a:buFont typeface="Calibri"/>
              <a:buChar char="✓"/>
              <a:defRPr sz="3200"/>
            </a:pPr>
            <a:r>
              <a:rPr dirty="0" smtClean="0"/>
              <a:t> E.g. a</a:t>
            </a:r>
            <a:r>
              <a:rPr lang="zh-CN" altLang="en-US" dirty="0" smtClean="0"/>
              <a:t> </a:t>
            </a:r>
            <a:r>
              <a:rPr lang="en-US" altLang="zh-CN" dirty="0" smtClean="0"/>
              <a:t>3-way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N-by-M-by-K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dimensional</a:t>
            </a:r>
            <a:endParaRPr sz="2400" dirty="0" smtClean="0"/>
          </a:p>
          <a:p>
            <a:endParaRPr lang="en-US" sz="3200" dirty="0" smtClean="0"/>
          </a:p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00B0F0"/>
                </a:solidFill>
              </a:rPr>
              <a:t>multi-way vector outer product </a:t>
            </a:r>
            <a:r>
              <a:rPr lang="en-US" sz="3600" dirty="0" smtClean="0"/>
              <a:t>is a tensor where </a:t>
            </a:r>
          </a:p>
          <a:p>
            <a:pPr marL="0" indent="0">
              <a:buSzTx/>
              <a:buNone/>
            </a:pPr>
            <a:r>
              <a:rPr lang="zh-CN" altLang="en-US" sz="3600" dirty="0" smtClean="0"/>
              <a:t>   </a:t>
            </a:r>
            <a:r>
              <a:rPr lang="en-US" sz="3600" dirty="0" smtClean="0"/>
              <a:t>each </a:t>
            </a:r>
            <a:r>
              <a:rPr lang="en-US" sz="3600" dirty="0"/>
              <a:t>element is the product of </a:t>
            </a:r>
            <a:r>
              <a:rPr lang="en-US" sz="3600" dirty="0" smtClean="0"/>
              <a:t>corresponding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 marL="0" indent="0">
              <a:buSzTx/>
              <a:buNone/>
            </a:pPr>
            <a:r>
              <a:rPr lang="zh-CN" altLang="en-US" sz="3600" dirty="0" smtClean="0"/>
              <a:t>   </a:t>
            </a:r>
            <a:r>
              <a:rPr lang="en-US" sz="3600" dirty="0" smtClean="0"/>
              <a:t>elements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in </a:t>
            </a:r>
            <a:r>
              <a:rPr lang="en-US" sz="3600" dirty="0"/>
              <a:t>vectors (</a:t>
            </a:r>
            <a:r>
              <a:rPr lang="en-US" sz="3600" b="1" dirty="0"/>
              <a:t>a, b, c</a:t>
            </a:r>
            <a:r>
              <a:rPr lang="en-US" sz="3600" dirty="0"/>
              <a:t>):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SzTx/>
              <a:buNone/>
            </a:pPr>
            <a:endParaRPr lang="en-US" dirty="0" smtClean="0"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671" y="4784399"/>
            <a:ext cx="7053156" cy="7589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6744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t>Matrix</a:t>
            </a:r>
            <a:r>
              <a:rPr>
                <a:solidFill>
                  <a:srgbClr val="FF0000"/>
                </a:solidFill>
              </a:rPr>
              <a:t> </a:t>
            </a:r>
            <a:r>
              <a:t>Rank</a:t>
            </a:r>
            <a:br/>
            <a:endParaRPr/>
          </a:p>
        </p:txBody>
      </p:sp>
      <p:sp>
        <p:nvSpPr>
          <p:cNvPr id="37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383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sz="3500" dirty="0"/>
              <a:t>The </a:t>
            </a:r>
            <a:r>
              <a:rPr sz="3500" b="1" dirty="0">
                <a:solidFill>
                  <a:srgbClr val="00B0F0"/>
                </a:solidFill>
              </a:rPr>
              <a:t>rank</a:t>
            </a:r>
            <a:r>
              <a:rPr sz="3500" b="1" dirty="0"/>
              <a:t> </a:t>
            </a:r>
            <a:r>
              <a:rPr sz="3500" dirty="0"/>
              <a:t>of a matrix </a:t>
            </a:r>
            <a:r>
              <a:rPr sz="3500" b="1" dirty="0"/>
              <a:t>M </a:t>
            </a:r>
            <a:r>
              <a:rPr sz="3500" dirty="0"/>
              <a:t>is the</a:t>
            </a:r>
            <a:r>
              <a:rPr dirty="0"/>
              <a:t> </a:t>
            </a:r>
          </a:p>
          <a:p>
            <a:pPr marL="952500" lvl="1" indent="-228600">
              <a:lnSpc>
                <a:spcPct val="100000"/>
              </a:lnSpc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Number of linearly independent rows (</a:t>
            </a:r>
            <a:r>
              <a:rPr i="1" dirty="0"/>
              <a:t>row rank</a:t>
            </a:r>
            <a:r>
              <a:rPr dirty="0"/>
              <a:t>) </a:t>
            </a:r>
          </a:p>
          <a:p>
            <a:pPr marL="952500" lvl="1" indent="-228600">
              <a:lnSpc>
                <a:spcPct val="100000"/>
              </a:lnSpc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Number of linearly independent columns (</a:t>
            </a:r>
            <a:r>
              <a:rPr i="1" dirty="0"/>
              <a:t>column rank</a:t>
            </a:r>
            <a:r>
              <a:rPr dirty="0"/>
              <a:t>) </a:t>
            </a:r>
          </a:p>
          <a:p>
            <a:pPr marL="952500" lvl="1" indent="-228600">
              <a:lnSpc>
                <a:spcPct val="100000"/>
              </a:lnSpc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Number of rank-1 matrices needed to be summed to get </a:t>
            </a:r>
            <a:r>
              <a:rPr b="1" dirty="0"/>
              <a:t>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dirty="0"/>
              <a:t>              (</a:t>
            </a:r>
            <a:r>
              <a:rPr i="1" dirty="0"/>
              <a:t>Schein rank</a:t>
            </a:r>
            <a:r>
              <a:rPr dirty="0"/>
              <a:t>)</a:t>
            </a:r>
          </a:p>
          <a:p>
            <a:pPr marL="1410607" indent="-204107">
              <a:lnSpc>
                <a:spcPct val="100000"/>
              </a:lnSpc>
              <a:spcBef>
                <a:spcPts val="0"/>
              </a:spcBef>
              <a:buChar char="-"/>
            </a:pPr>
            <a:r>
              <a:rPr sz="2500" dirty="0"/>
              <a:t>Rank-1 matrix is an outer product of two vectors</a:t>
            </a:r>
            <a:r>
              <a:rPr dirty="0"/>
              <a:t> </a:t>
            </a:r>
          </a:p>
          <a:p>
            <a:pPr marL="952500" lvl="1" indent="-228600">
              <a:lnSpc>
                <a:spcPct val="100000"/>
              </a:lnSpc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They all are equivalent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372" name="Frame 7"/>
          <p:cNvSpPr/>
          <p:nvPr/>
        </p:nvSpPr>
        <p:spPr>
          <a:xfrm>
            <a:off x="1873911" y="4180228"/>
            <a:ext cx="6848009" cy="37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48" y="2700"/>
                </a:moveTo>
                <a:lnTo>
                  <a:pt x="248" y="18900"/>
                </a:lnTo>
                <a:lnTo>
                  <a:pt x="21352" y="18900"/>
                </a:lnTo>
                <a:lnTo>
                  <a:pt x="21352" y="2700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373" name="TextBox 8"/>
          <p:cNvSpPr txBox="1"/>
          <p:nvPr/>
        </p:nvSpPr>
        <p:spPr>
          <a:xfrm rot="20818958">
            <a:off x="7707203" y="4581187"/>
            <a:ext cx="362712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dirty="0"/>
              <a:t>This we generalize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/>
      <p:bldP spid="3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 dirty="0"/>
              <a:t>Rank-1 </a:t>
            </a:r>
            <a:r>
              <a:rPr dirty="0" smtClean="0"/>
              <a:t>Matrix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37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0283" y="1260602"/>
            <a:ext cx="6742087" cy="477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 dirty="0"/>
              <a:t>Rank-1 </a:t>
            </a:r>
            <a:r>
              <a:rPr dirty="0" smtClean="0"/>
              <a:t>Tensor</a:t>
            </a: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pic>
        <p:nvPicPr>
          <p:cNvPr id="379" name="Content Placeholder 3" descr="Content Placeholder 3"/>
          <p:cNvPicPr>
            <a:picLocks noChangeAspect="1"/>
          </p:cNvPicPr>
          <p:nvPr/>
        </p:nvPicPr>
        <p:blipFill rotWithShape="1">
          <a:blip r:embed="rId2">
            <a:extLst/>
          </a:blip>
          <a:srcRect l="2894" t="5688" r="1593" b="4695"/>
          <a:stretch/>
        </p:blipFill>
        <p:spPr>
          <a:xfrm>
            <a:off x="1765737" y="2424540"/>
            <a:ext cx="6921063" cy="42127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838200" y="1098977"/>
            <a:ext cx="10515600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3600" dirty="0"/>
              <a:t>A N -way tensor is of rank-1 if it can be strictly decomposed into the outer product of N </a:t>
            </a:r>
            <a:r>
              <a:rPr lang="en-US" sz="3600" dirty="0" smtClean="0"/>
              <a:t>vectors</a:t>
            </a:r>
            <a:r>
              <a:rPr lang="en-US" altLang="zh-CN" sz="3600" dirty="0" smtClean="0"/>
              <a:t>.</a:t>
            </a:r>
            <a:endParaRPr lang="en-US" sz="3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77822">
              <a:defRPr sz="42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t>Tensor Rank </a:t>
            </a:r>
            <a:br/>
            <a:endParaRPr/>
          </a:p>
        </p:txBody>
      </p:sp>
      <p:sp>
        <p:nvSpPr>
          <p:cNvPr id="3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• The </a:t>
            </a:r>
            <a:r>
              <a:rPr b="1" dirty="0">
                <a:solidFill>
                  <a:srgbClr val="00B0F0"/>
                </a:solidFill>
              </a:rPr>
              <a:t>rank</a:t>
            </a:r>
            <a:r>
              <a:rPr b="1" dirty="0"/>
              <a:t> R </a:t>
            </a:r>
            <a:r>
              <a:rPr dirty="0"/>
              <a:t>of a tensor is the minimum number </a:t>
            </a:r>
          </a:p>
          <a:p>
            <a:pPr marL="0" indent="0">
              <a:buSzTx/>
              <a:buNone/>
            </a:pPr>
            <a:r>
              <a:rPr dirty="0"/>
              <a:t>    of rank-1 tensors needed to represent the tensor exactly </a:t>
            </a:r>
          </a:p>
          <a:p>
            <a:pPr marL="0" indent="0">
              <a:buSzTx/>
              <a:buNone/>
            </a:pPr>
            <a:r>
              <a:rPr dirty="0"/>
              <a:t>    – Generalizes the matrix Schein rank </a:t>
            </a:r>
          </a:p>
        </p:txBody>
      </p:sp>
      <p:pic>
        <p:nvPicPr>
          <p:cNvPr id="38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1" y="3327400"/>
            <a:ext cx="11290301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594</Words>
  <Application>Microsoft Macintosh PowerPoint</Application>
  <PresentationFormat>Widescreen</PresentationFormat>
  <Paragraphs>116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Hebrew</vt:lpstr>
      <vt:lpstr>Apple Chancery</vt:lpstr>
      <vt:lpstr>Arial</vt:lpstr>
      <vt:lpstr>Calibri</vt:lpstr>
      <vt:lpstr>Helvetica</vt:lpstr>
      <vt:lpstr>Microsoft YaHei</vt:lpstr>
      <vt:lpstr>Wingdings</vt:lpstr>
      <vt:lpstr>Office Theme</vt:lpstr>
      <vt:lpstr>DTF: Predicting Drug-Drug Synergy in Cancers Using Deep Tensor Factorization </vt:lpstr>
      <vt:lpstr>CONTENTS</vt:lpstr>
      <vt:lpstr>What is a tensor ? </vt:lpstr>
      <vt:lpstr>Why Tensors?  </vt:lpstr>
      <vt:lpstr>Tensor Terminology and Basic Operation </vt:lpstr>
      <vt:lpstr>Matrix Rank </vt:lpstr>
      <vt:lpstr>Rank-1 Matrix </vt:lpstr>
      <vt:lpstr>Rank-1 Tensor </vt:lpstr>
      <vt:lpstr>Tensor Rank  </vt:lpstr>
      <vt:lpstr>Tensor Decomposition Overview</vt:lpstr>
      <vt:lpstr>The CP Tensor Decomposition  </vt:lpstr>
      <vt:lpstr>About the parameter R</vt:lpstr>
      <vt:lpstr>CP Weighted  Optimization(CP-WOPT)</vt:lpstr>
      <vt:lpstr>The Steps of CP-WOPT</vt:lpstr>
      <vt:lpstr>Application: Predicting Drug-Drug  Synergy in Cancers Using CP-WOPT</vt:lpstr>
      <vt:lpstr>Data Set and Research Objective</vt:lpstr>
      <vt:lpstr>PowerPoint Presentation</vt:lpstr>
      <vt:lpstr>PowerPoint Presentation</vt:lpstr>
      <vt:lpstr>PowerPoint Presentation</vt:lpstr>
      <vt:lpstr>PowerPoint Presentation</vt:lpstr>
      <vt:lpstr>Results</vt:lpstr>
      <vt:lpstr>Acknowledgement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DTF: Predicting Drug-Drug Synergy in Cancers Using Deep Tensor Factorization</dc:title>
  <dc:creator>Pingzhao Hu</dc:creator>
  <cp:lastModifiedBy>Sun Zexuan</cp:lastModifiedBy>
  <cp:revision>60</cp:revision>
  <dcterms:modified xsi:type="dcterms:W3CDTF">2019-08-19T16:02:27Z</dcterms:modified>
</cp:coreProperties>
</file>