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77" r:id="rId7"/>
    <p:sldId id="261" r:id="rId8"/>
    <p:sldId id="279" r:id="rId9"/>
    <p:sldId id="262" r:id="rId10"/>
    <p:sldId id="282" r:id="rId11"/>
    <p:sldId id="283" r:id="rId12"/>
    <p:sldId id="300" r:id="rId13"/>
    <p:sldId id="299" r:id="rId14"/>
    <p:sldId id="284" r:id="rId15"/>
    <p:sldId id="265" r:id="rId16"/>
    <p:sldId id="285" r:id="rId17"/>
    <p:sldId id="288" r:id="rId18"/>
    <p:sldId id="287" r:id="rId19"/>
    <p:sldId id="286" r:id="rId20"/>
    <p:sldId id="311" r:id="rId21"/>
    <p:sldId id="266" r:id="rId22"/>
    <p:sldId id="301" r:id="rId23"/>
    <p:sldId id="302" r:id="rId24"/>
    <p:sldId id="303" r:id="rId25"/>
    <p:sldId id="308" r:id="rId26"/>
    <p:sldId id="309" r:id="rId27"/>
    <p:sldId id="310" r:id="rId28"/>
    <p:sldId id="305" r:id="rId29"/>
    <p:sldId id="304" r:id="rId30"/>
    <p:sldId id="306" r:id="rId31"/>
    <p:sldId id="312" r:id="rId32"/>
    <p:sldId id="276" r:id="rId33"/>
    <p:sldId id="296" r:id="rId34"/>
    <p:sldId id="294" r:id="rId35"/>
    <p:sldId id="293" r:id="rId36"/>
    <p:sldId id="290" r:id="rId37"/>
    <p:sldId id="291" r:id="rId38"/>
    <p:sldId id="295" r:id="rId39"/>
    <p:sldId id="292" r:id="rId40"/>
    <p:sldId id="289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E6B49-AE74-4F31-8F0D-E19978A93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28028D-484F-454A-A963-DE7E53FF4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657DB-183F-4031-9ED5-FBA2F6B8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55BCD-F217-44E2-A2E7-84975DAA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3BF63-4C37-4B06-96B6-912C1F3F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0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0EADC-B7F4-403C-99AE-E23322F4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D66B9C-679C-4C36-A9D4-3B4CF558B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C851F-71A2-4E89-A1DD-703B2B9E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A7F69-4E50-4B43-9598-B456AE91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755F5-ABFC-41F1-9531-B097FE03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35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EDB912-D368-4680-BC4F-87D465FFB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D6765E-39D9-49B2-8720-11915D25C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DF394-A503-4879-A005-1F18D51B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31542-F669-4F39-ACF5-BB217846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E4288-20C0-4D01-8ACE-5DF86C1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88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F9EEE-86BE-41D3-8489-70882B96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3802F-399E-46F9-BDB1-E95D43FA1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CE65C-D735-4BA3-AEBD-1EB74E56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F154D-358C-44A4-93D8-81578557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75136-8362-415D-9A8E-175649CB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8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9635D-4E84-46DA-B877-105E6B44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6FEA2D-5CB7-4761-92B0-5FF556DCC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1229C-C91F-4538-A214-302B239A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60DD8-2CA7-419A-AA7C-E387908B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D11E2-92A1-4E41-9AD3-8DD48C69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4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1CEC4-89FA-4060-8042-9B025D4D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F8D0D-DBF8-45C1-AED2-47A63AA2D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D3AF0A-2DFF-41C2-8AA6-E95C30EF1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1702EC-146B-4D32-9A48-88F583C9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13CB07-42DF-47B7-8817-0E5253B3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72C066-2506-4167-9570-B006E76D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5941A-CFFA-4F81-90F1-0B631F17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AE96C-EC7D-469B-AC5A-59DEF83D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091EF-1B5A-439E-861E-AE3F71AB7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2979CB-DFEE-4DBD-88F2-9B3545FA6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F983A1-52DB-424B-BC25-5DFC861DD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C5EE1A-2711-4EDE-BEDF-EFB9E8CB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3F273D-210A-4DC9-A939-D6E9ED6A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56214-763F-4FBA-BC84-404A65FB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2911A-08B2-461A-8D95-92CC7927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51849E-0236-437E-B2BD-E8AFD2C5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624142-9D9A-46F6-BF13-C00B4E50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F693CB-050B-40C5-BA6C-EAF565BA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74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841B96-0C6E-4527-954A-1E982364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657E23-C9DC-4F02-A8B0-A622AE5E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C20C68-6DD6-4299-8AF3-4FFEAADD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5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1F4D5-C32C-46E2-A28C-3BF98B06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A6F69-6B67-4DD9-9E10-0D51C5605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B0641-7F75-4E36-8324-B6D575382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93E0B-8B40-4E9C-9EF4-2113177E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421E8-1FDB-46BE-91C6-5B400C75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F7B27-7228-4CC7-8B41-D68D14D6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43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DF13D-D7DE-49D3-B1E6-D1414C65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B7FA86-C901-450D-B199-D844667CB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2DD44-F13D-4CEE-BA1E-5471BEC1F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ADF2B8-308E-4AA7-A2FD-9DD73CEB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69A17B-D48A-4438-BEBA-71959FFD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80B3C-E75E-4C54-8C9F-09018CA0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43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A5F3B9-F3BC-48DF-AF34-38E29B83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1AD572-6C1A-4366-92D0-65B6C750A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69695-D344-4DD9-9DAA-FA378556F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3045-5AE1-40A9-B470-DA75385CFD17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F7299-4024-43A7-8D17-97477D59E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44F55-495D-4841-A5F3-AD4AAC932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7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B523C-DB52-4AF6-9E4D-961A917CD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3A2B6E-ED65-43B8-BFD5-9A931D38D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         黄泽鹏</a:t>
            </a:r>
          </a:p>
        </p:txBody>
      </p:sp>
    </p:spTree>
    <p:extLst>
      <p:ext uri="{BB962C8B-B14F-4D97-AF65-F5344CB8AC3E}">
        <p14:creationId xmlns:p14="http://schemas.microsoft.com/office/powerpoint/2010/main" val="37044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事务与隔离级别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6"/>
            <a:ext cx="10515600" cy="4856084"/>
          </a:xfrm>
        </p:spPr>
        <p:txBody>
          <a:bodyPr>
            <a:normAutofit/>
          </a:bodyPr>
          <a:lstStyle/>
          <a:p>
            <a:r>
              <a:rPr lang="zh-CN" altLang="en-US" dirty="0"/>
              <a:t>隔离级别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读未提交</a:t>
            </a:r>
            <a:r>
              <a:rPr lang="en-US" altLang="zh-CN" sz="2000" dirty="0"/>
              <a:t> </a:t>
            </a:r>
            <a:r>
              <a:rPr lang="zh-CN" altLang="en-US" sz="2000" dirty="0"/>
              <a:t>（脏读）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读提交</a:t>
            </a:r>
            <a:r>
              <a:rPr lang="en-US" altLang="zh-CN" sz="2000" dirty="0"/>
              <a:t>RC</a:t>
            </a:r>
            <a:r>
              <a:rPr lang="zh-CN" altLang="en-US" sz="2000" dirty="0"/>
              <a:t> （不可重复读）  </a:t>
            </a:r>
            <a:r>
              <a:rPr lang="en-US" altLang="zh-CN" sz="2000" dirty="0"/>
              <a:t>——MSSQL</a:t>
            </a:r>
            <a:r>
              <a:rPr lang="zh-CN" altLang="en-US" sz="2000" dirty="0"/>
              <a:t>默认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可重复读</a:t>
            </a:r>
            <a:r>
              <a:rPr lang="en-US" altLang="zh-CN" sz="2000" dirty="0"/>
              <a:t>RR</a:t>
            </a:r>
            <a:r>
              <a:rPr lang="zh-CN" altLang="en-US" sz="2000" dirty="0"/>
              <a:t> （幻读）          </a:t>
            </a:r>
            <a:r>
              <a:rPr lang="en-US" altLang="zh-CN" sz="2000" dirty="0"/>
              <a:t>——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默认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串行化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dirty="0"/>
              <a:t>MVCC</a:t>
            </a:r>
            <a:r>
              <a:rPr lang="zh-CN" altLang="en-US" dirty="0"/>
              <a:t>数据多版本（快照）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使用回滚段存储 </a:t>
            </a:r>
            <a:r>
              <a:rPr lang="en-US" altLang="zh-CN" sz="2000" dirty="0"/>
              <a:t>(RC</a:t>
            </a:r>
            <a:r>
              <a:rPr lang="zh-CN" altLang="en-US" sz="2000" dirty="0"/>
              <a:t>与</a:t>
            </a:r>
            <a:r>
              <a:rPr lang="en-US" altLang="zh-CN" sz="2000" dirty="0"/>
              <a:t>RR</a:t>
            </a:r>
            <a:r>
              <a:rPr lang="zh-CN" altLang="en-US" sz="2000" dirty="0"/>
              <a:t>隔离级别支持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	MSSQL</a:t>
            </a:r>
            <a:r>
              <a:rPr lang="zh-CN" altLang="en-US" sz="2000" dirty="0"/>
              <a:t>使用 </a:t>
            </a:r>
            <a:r>
              <a:rPr lang="en-US" altLang="zh-CN" sz="2000" dirty="0" err="1"/>
              <a:t>tempdb</a:t>
            </a:r>
            <a:r>
              <a:rPr lang="en-US" altLang="zh-CN" sz="2000" dirty="0"/>
              <a:t> </a:t>
            </a:r>
            <a:r>
              <a:rPr lang="zh-CN" altLang="en-US" sz="2000" dirty="0"/>
              <a:t>存储 </a:t>
            </a:r>
            <a:r>
              <a:rPr lang="en-US" altLang="zh-CN" sz="2000" dirty="0"/>
              <a:t>(RC</a:t>
            </a:r>
            <a:r>
              <a:rPr lang="zh-CN" altLang="en-US" sz="2000" dirty="0"/>
              <a:t>隔离级别支持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可提高数据库并发读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740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共享锁</a:t>
            </a:r>
            <a:endParaRPr lang="en-US" altLang="zh-CN" dirty="0"/>
          </a:p>
          <a:p>
            <a:r>
              <a:rPr lang="zh-CN" altLang="en-US" dirty="0"/>
              <a:t>排他锁</a:t>
            </a:r>
            <a:endParaRPr lang="en-US" altLang="zh-CN" dirty="0"/>
          </a:p>
          <a:p>
            <a:r>
              <a:rPr lang="zh-CN" altLang="en-US" dirty="0"/>
              <a:t>自增锁</a:t>
            </a:r>
            <a:endParaRPr lang="en-US" altLang="zh-CN" dirty="0"/>
          </a:p>
          <a:p>
            <a:r>
              <a:rPr lang="zh-CN" altLang="en-US" u="sng" dirty="0"/>
              <a:t>临键锁、间隙锁</a:t>
            </a:r>
            <a:r>
              <a:rPr lang="zh-CN" altLang="en-US" dirty="0"/>
              <a:t>（</a:t>
            </a:r>
            <a:r>
              <a:rPr lang="en-US" altLang="zh-CN" dirty="0" err="1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RR</a:t>
            </a:r>
            <a:r>
              <a:rPr lang="zh-CN" altLang="en-US" dirty="0"/>
              <a:t>，</a:t>
            </a:r>
            <a:r>
              <a:rPr lang="en-US" altLang="zh-CN" dirty="0" err="1"/>
              <a:t>mssql</a:t>
            </a:r>
            <a:r>
              <a:rPr lang="zh-CN" altLang="en-US" dirty="0"/>
              <a:t>的串行化）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select * from t where id&lt;10 lock in share mode;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sz="1900" dirty="0"/>
              <a:t>注意：删除一条不存在的数据时，会获取数据所在区间的共享间隙锁；删除的数据存在则会加排他锁</a:t>
            </a:r>
            <a:endParaRPr lang="en-US" altLang="zh-CN" sz="1900" dirty="0"/>
          </a:p>
          <a:p>
            <a:r>
              <a:rPr lang="zh-CN" altLang="en-US" sz="2000" dirty="0"/>
              <a:t>意向共享锁</a:t>
            </a:r>
            <a:endParaRPr lang="en-US" altLang="zh-CN" sz="2000" dirty="0"/>
          </a:p>
          <a:p>
            <a:r>
              <a:rPr lang="zh-CN" altLang="en-US" sz="2000" dirty="0"/>
              <a:t>意向排他锁</a:t>
            </a:r>
            <a:endParaRPr lang="en-US" altLang="zh-CN" sz="2000" dirty="0"/>
          </a:p>
          <a:p>
            <a:r>
              <a:rPr lang="zh-CN" altLang="en-US" sz="2000" dirty="0"/>
              <a:t>更新锁</a:t>
            </a:r>
            <a:endParaRPr lang="en-US" altLang="zh-CN" sz="2000" dirty="0"/>
          </a:p>
          <a:p>
            <a:r>
              <a:rPr lang="zh-CN" altLang="en-US" sz="2000" dirty="0"/>
              <a:t>表锁、行锁</a:t>
            </a:r>
            <a:endParaRPr lang="en-US" altLang="zh-CN" sz="2000" dirty="0"/>
          </a:p>
          <a:p>
            <a:r>
              <a:rPr lang="zh-CN" altLang="en-US" sz="2000" dirty="0"/>
              <a:t>其它</a:t>
            </a:r>
            <a:r>
              <a:rPr lang="en-US" altLang="zh-CN" sz="2000" dirty="0"/>
              <a:t>……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182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自增</a:t>
            </a:r>
            <a:r>
              <a:rPr lang="en-US" altLang="zh-CN" dirty="0"/>
              <a:t>ID</a:t>
            </a:r>
            <a:r>
              <a:rPr lang="zh-CN" altLang="en-US" dirty="0"/>
              <a:t>下的插入模式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simple insert</a:t>
            </a:r>
          </a:p>
          <a:p>
            <a:pPr lvl="1"/>
            <a:r>
              <a:rPr lang="en-US" altLang="zh-CN" dirty="0"/>
              <a:t>insert into t(name) values (’a’),(’b’);</a:t>
            </a:r>
          </a:p>
          <a:p>
            <a:r>
              <a:rPr lang="en-US" altLang="zh-CN" dirty="0"/>
              <a:t>bulk insert</a:t>
            </a:r>
          </a:p>
          <a:p>
            <a:pPr lvl="1"/>
            <a:r>
              <a:rPr lang="en-US" altLang="zh-CN" dirty="0"/>
              <a:t>insert into t(name) select name from user;</a:t>
            </a:r>
          </a:p>
          <a:p>
            <a:r>
              <a:rPr lang="en-US" altLang="zh-CN" dirty="0"/>
              <a:t>mixed insert</a:t>
            </a:r>
          </a:p>
          <a:p>
            <a:pPr lvl="1"/>
            <a:r>
              <a:rPr lang="en-US" altLang="zh-CN" dirty="0"/>
              <a:t>insert into t(</a:t>
            </a:r>
            <a:r>
              <a:rPr lang="en-US" altLang="zh-CN" dirty="0" err="1"/>
              <a:t>id,name</a:t>
            </a:r>
            <a:r>
              <a:rPr lang="en-US" altLang="zh-CN" dirty="0"/>
              <a:t>) values (0,’a’),(1,’b’),(0,’c’);</a:t>
            </a:r>
          </a:p>
        </p:txBody>
      </p:sp>
    </p:spTree>
    <p:extLst>
      <p:ext uri="{BB962C8B-B14F-4D97-AF65-F5344CB8AC3E}">
        <p14:creationId xmlns:p14="http://schemas.microsoft.com/office/powerpoint/2010/main" val="402197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自增锁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9254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表锁</a:t>
            </a:r>
            <a:endParaRPr lang="en-US" altLang="zh-CN" dirty="0"/>
          </a:p>
          <a:p>
            <a:r>
              <a:rPr lang="zh-CN" altLang="en-US" dirty="0"/>
              <a:t>三种模式</a:t>
            </a:r>
            <a:r>
              <a:rPr lang="en-US" altLang="zh-CN" dirty="0"/>
              <a:t>(</a:t>
            </a:r>
            <a:r>
              <a:rPr lang="en-US" altLang="zh-CN" dirty="0" err="1"/>
              <a:t>innodb_autoinc_lock_mode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，传统</a:t>
            </a:r>
            <a:endParaRPr lang="en-US" altLang="zh-CN" dirty="0"/>
          </a:p>
          <a:p>
            <a:pPr lvl="2"/>
            <a:r>
              <a:rPr lang="en-US" altLang="zh-CN" dirty="0"/>
              <a:t>insert</a:t>
            </a:r>
            <a:r>
              <a:rPr lang="zh-CN" altLang="en-US" dirty="0"/>
              <a:t>语句在开始时都会获得一个表锁</a:t>
            </a:r>
            <a:r>
              <a:rPr lang="en-US" altLang="zh-CN" dirty="0" err="1"/>
              <a:t>autoinc_lock</a:t>
            </a:r>
            <a:r>
              <a:rPr lang="en-US" altLang="zh-CN" dirty="0"/>
              <a:t>.</a:t>
            </a:r>
            <a:r>
              <a:rPr lang="zh-CN" altLang="en-US" dirty="0"/>
              <a:t>该锁会一直持有到</a:t>
            </a:r>
            <a:r>
              <a:rPr lang="en-US" altLang="zh-CN" dirty="0"/>
              <a:t>insert</a:t>
            </a:r>
            <a:r>
              <a:rPr lang="zh-CN" altLang="en-US" dirty="0"/>
              <a:t>语句执行结束才会被释放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，连续</a:t>
            </a:r>
            <a:r>
              <a:rPr lang="en-US" altLang="zh-CN" dirty="0"/>
              <a:t>(</a:t>
            </a:r>
            <a:r>
              <a:rPr lang="zh-CN" altLang="en-US" dirty="0"/>
              <a:t>默认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insert</a:t>
            </a:r>
            <a:r>
              <a:rPr lang="zh-CN" altLang="en-US" dirty="0"/>
              <a:t>语句在开始时会获得一个表锁</a:t>
            </a:r>
            <a:r>
              <a:rPr lang="en-US" altLang="zh-CN" dirty="0" err="1"/>
              <a:t>autoinc_lock</a:t>
            </a:r>
            <a:r>
              <a:rPr lang="en-US" altLang="zh-CN" dirty="0"/>
              <a:t>, simple insert</a:t>
            </a:r>
            <a:r>
              <a:rPr lang="zh-CN" altLang="en-US" dirty="0"/>
              <a:t>在获取到需要增加的</a:t>
            </a:r>
            <a:r>
              <a:rPr lang="en-US" altLang="zh-CN" dirty="0"/>
              <a:t>ID</a:t>
            </a:r>
            <a:r>
              <a:rPr lang="zh-CN" altLang="en-US" dirty="0"/>
              <a:t>的量后，</a:t>
            </a:r>
            <a:r>
              <a:rPr lang="en-US" altLang="zh-CN" dirty="0" err="1"/>
              <a:t>autoinc_lock</a:t>
            </a:r>
            <a:r>
              <a:rPr lang="zh-CN" altLang="en-US" dirty="0"/>
              <a:t>就会被释放</a:t>
            </a:r>
            <a:r>
              <a:rPr lang="en-US" altLang="zh-CN" dirty="0"/>
              <a:t>,</a:t>
            </a:r>
            <a:r>
              <a:rPr lang="zh-CN" altLang="en-US" dirty="0"/>
              <a:t>不必等到语句执行结束。</a:t>
            </a:r>
            <a:endParaRPr lang="en-US" altLang="zh-CN" dirty="0"/>
          </a:p>
          <a:p>
            <a:pPr lvl="2"/>
            <a:r>
              <a:rPr lang="zh-CN" altLang="en-US" dirty="0"/>
              <a:t>对于</a:t>
            </a:r>
            <a:r>
              <a:rPr lang="en-US" altLang="zh-CN" dirty="0"/>
              <a:t>bulk insert</a:t>
            </a:r>
            <a:r>
              <a:rPr lang="zh-CN" altLang="en-US" dirty="0"/>
              <a:t>，自增锁会被一直持有直到语句执行结束才会被释放。</a:t>
            </a:r>
            <a:endParaRPr lang="en-US" altLang="zh-CN" dirty="0"/>
          </a:p>
          <a:p>
            <a:pPr lvl="2"/>
            <a:r>
              <a:rPr lang="zh-CN" altLang="en-US" dirty="0"/>
              <a:t>对于</a:t>
            </a:r>
            <a:r>
              <a:rPr lang="en-US" altLang="zh-CN" dirty="0"/>
              <a:t>mixed insert</a:t>
            </a:r>
            <a:r>
              <a:rPr lang="zh-CN" altLang="en-US" dirty="0"/>
              <a:t>，会一次必获取足够的</a:t>
            </a:r>
            <a:r>
              <a:rPr lang="en-US" altLang="zh-CN" dirty="0"/>
              <a:t>id</a:t>
            </a:r>
            <a:r>
              <a:rPr lang="zh-CN" altLang="en-US" dirty="0"/>
              <a:t>，然后释放锁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，交错</a:t>
            </a:r>
            <a:endParaRPr lang="en-US" altLang="zh-CN" dirty="0"/>
          </a:p>
          <a:p>
            <a:pPr lvl="2"/>
            <a:r>
              <a:rPr lang="en-US" altLang="zh-CN" dirty="0"/>
              <a:t>simple insert</a:t>
            </a:r>
            <a:r>
              <a:rPr lang="zh-CN" altLang="en-US" dirty="0"/>
              <a:t>语句能保证</a:t>
            </a:r>
            <a:r>
              <a:rPr lang="en-US" altLang="zh-CN" dirty="0"/>
              <a:t>ID</a:t>
            </a:r>
            <a:r>
              <a:rPr lang="zh-CN" altLang="en-US" dirty="0"/>
              <a:t>是连续的，但是</a:t>
            </a:r>
            <a:r>
              <a:rPr lang="en-US" altLang="zh-CN" dirty="0"/>
              <a:t>bulk insert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则可能有空洞。</a:t>
            </a:r>
            <a:endParaRPr lang="en-US" altLang="zh-CN" dirty="0"/>
          </a:p>
          <a:p>
            <a:r>
              <a:rPr lang="en-US" altLang="zh-CN" dirty="0"/>
              <a:t>MSSQL</a:t>
            </a:r>
          </a:p>
          <a:p>
            <a:pPr lvl="1"/>
            <a:r>
              <a:rPr lang="zh-CN" altLang="en-US" sz="1900" dirty="0"/>
              <a:t>如果值必须是连续的，事务应针对表使用排他锁或使用 </a:t>
            </a:r>
            <a:r>
              <a:rPr lang="en-US" altLang="zh-CN" sz="1900" b="1" dirty="0"/>
              <a:t>SERIALIZABLE</a:t>
            </a:r>
            <a:r>
              <a:rPr lang="zh-CN" altLang="en-US" sz="1900" dirty="0"/>
              <a:t> 隔离级别</a:t>
            </a:r>
            <a:endParaRPr lang="en-US" altLang="zh-CN" sz="1900" dirty="0"/>
          </a:p>
          <a:p>
            <a:pPr lvl="1"/>
            <a:r>
              <a:rPr lang="zh-CN" altLang="en-US" sz="1900" dirty="0"/>
              <a:t>不保证值的唯一性</a:t>
            </a:r>
            <a:endParaRPr lang="en-US" altLang="zh-CN" sz="19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4790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读未提交：从不加锁，除非开发人员指定加锁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读提交：快照读不加锁，其它读都加锁，且执行完释放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可重复读：快照读不加锁，其它读加共享锁，事务结束才释放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串行化：所有读都加共享锁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select * from t;</a:t>
            </a:r>
          </a:p>
          <a:p>
            <a:pPr marL="0" indent="0">
              <a:buNone/>
            </a:pPr>
            <a:r>
              <a:rPr lang="en-US" altLang="zh-CN" sz="2000" dirty="0"/>
              <a:t>select * from t lock in share mode;     ——</a:t>
            </a:r>
            <a:r>
              <a:rPr lang="en-US" altLang="zh-CN" sz="2000" dirty="0" err="1"/>
              <a:t>mysql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select * from t lock in for update; ;     ——</a:t>
            </a:r>
            <a:r>
              <a:rPr lang="en-US" altLang="zh-CN" sz="2000" dirty="0" err="1"/>
              <a:t>mysql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select * from t with(TABLOCK); ;         ——</a:t>
            </a:r>
            <a:r>
              <a:rPr lang="en-US" altLang="zh-CN" sz="2000" dirty="0" err="1"/>
              <a:t>mssql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select * from t with(TABLOCKX); ;       ——</a:t>
            </a:r>
            <a:r>
              <a:rPr lang="en-US" altLang="zh-CN" sz="2000" dirty="0" err="1"/>
              <a:t>mssql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1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</a:t>
            </a:r>
            <a:r>
              <a:rPr lang="zh-CN" altLang="en-US" dirty="0"/>
              <a:t>基础规范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表存储引擎必须使用</a:t>
            </a:r>
            <a:r>
              <a:rPr lang="en-US" altLang="zh-CN" sz="2400" dirty="0" err="1"/>
              <a:t>InnoDB</a:t>
            </a:r>
            <a:endParaRPr lang="en-US" altLang="zh-CN" sz="2400" dirty="0"/>
          </a:p>
          <a:p>
            <a:r>
              <a:rPr lang="zh-CN" altLang="en-US" sz="2400" dirty="0"/>
              <a:t>数据表、数据字段必须加入中文注释</a:t>
            </a:r>
          </a:p>
          <a:p>
            <a:r>
              <a:rPr lang="zh-CN" altLang="en-US" sz="2400" dirty="0"/>
              <a:t>表字符集默认使用</a:t>
            </a:r>
            <a:r>
              <a:rPr lang="en-US" altLang="zh-CN" sz="2400" dirty="0"/>
              <a:t>utf8</a:t>
            </a:r>
            <a:r>
              <a:rPr lang="zh-CN" altLang="en-US" sz="2400" dirty="0"/>
              <a:t>，必要时候使用</a:t>
            </a:r>
            <a:r>
              <a:rPr lang="en-US" altLang="zh-CN" sz="2400" dirty="0"/>
              <a:t>utf8mb4</a:t>
            </a:r>
          </a:p>
          <a:p>
            <a:r>
              <a:rPr lang="zh-CN" altLang="en-US" sz="2400" dirty="0"/>
              <a:t>禁止使用存储过程，视图，触发器，</a:t>
            </a:r>
            <a:r>
              <a:rPr lang="en-US" altLang="zh-CN" sz="2400" dirty="0"/>
              <a:t>Event</a:t>
            </a:r>
          </a:p>
          <a:p>
            <a:r>
              <a:rPr lang="zh-CN" altLang="en-US" sz="2400" dirty="0"/>
              <a:t>禁止在数据库中存储大文件</a:t>
            </a:r>
          </a:p>
          <a:p>
            <a:r>
              <a:rPr lang="zh-CN" altLang="en-US" sz="2400" dirty="0"/>
              <a:t>不在数据库做计算，</a:t>
            </a:r>
            <a:r>
              <a:rPr lang="en-US" altLang="zh-CN" sz="2400" dirty="0" err="1"/>
              <a:t>cpu</a:t>
            </a:r>
            <a:r>
              <a:rPr lang="zh-CN" altLang="en-US" sz="2400" dirty="0"/>
              <a:t>计算移到业务层</a:t>
            </a:r>
          </a:p>
          <a:p>
            <a:r>
              <a:rPr lang="zh-CN" altLang="en-US" sz="2400" dirty="0"/>
              <a:t>拒绝</a:t>
            </a:r>
            <a:r>
              <a:rPr lang="en-US" altLang="zh-CN" sz="2400" dirty="0"/>
              <a:t>3B(big)</a:t>
            </a:r>
            <a:r>
              <a:rPr lang="zh-CN" altLang="en-US" sz="2400" dirty="0"/>
              <a:t>，大</a:t>
            </a:r>
            <a:r>
              <a:rPr lang="en-US" altLang="zh-CN" sz="2400" dirty="0" err="1"/>
              <a:t>sql</a:t>
            </a:r>
            <a:r>
              <a:rPr lang="zh-CN" altLang="en-US" sz="2400" dirty="0"/>
              <a:t>，大事务，大批量</a:t>
            </a:r>
          </a:p>
        </p:txBody>
      </p:sp>
    </p:spTree>
    <p:extLst>
      <p:ext uri="{BB962C8B-B14F-4D97-AF65-F5344CB8AC3E}">
        <p14:creationId xmlns:p14="http://schemas.microsoft.com/office/powerpoint/2010/main" val="171317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</a:t>
            </a:r>
            <a:r>
              <a:rPr lang="zh-CN" altLang="en-US" dirty="0"/>
              <a:t>表设计规范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单实例表个数必须控制在</a:t>
            </a:r>
            <a:r>
              <a:rPr lang="en-US" altLang="zh-CN" sz="2400" dirty="0"/>
              <a:t>2000</a:t>
            </a:r>
            <a:r>
              <a:rPr lang="zh-CN" altLang="en-US" sz="2400" dirty="0"/>
              <a:t>个以内</a:t>
            </a:r>
          </a:p>
          <a:p>
            <a:r>
              <a:rPr lang="zh-CN" altLang="en-US" sz="2400" dirty="0"/>
              <a:t>单表分表个数必须控制在</a:t>
            </a:r>
            <a:r>
              <a:rPr lang="en-US" altLang="zh-CN" sz="2400" dirty="0"/>
              <a:t>1024</a:t>
            </a:r>
            <a:r>
              <a:rPr lang="zh-CN" altLang="en-US" sz="2400" dirty="0"/>
              <a:t>个以内，单表记录控制在千万级</a:t>
            </a:r>
          </a:p>
          <a:p>
            <a:r>
              <a:rPr lang="zh-CN" altLang="en-US" sz="2400" dirty="0"/>
              <a:t>表必须有主键，推荐使用</a:t>
            </a:r>
            <a:r>
              <a:rPr lang="en-US" altLang="zh-CN" sz="2400" dirty="0"/>
              <a:t>UNSIGNED</a:t>
            </a:r>
            <a:r>
              <a:rPr lang="zh-CN" altLang="en-US" sz="2400" dirty="0"/>
              <a:t>整数为主键，并自增</a:t>
            </a:r>
          </a:p>
          <a:p>
            <a:r>
              <a:rPr lang="zh-CN" altLang="en-US" sz="2400" dirty="0"/>
              <a:t>禁止使用外键，如果要保证完整性，应由应用程式实现</a:t>
            </a:r>
          </a:p>
          <a:p>
            <a:r>
              <a:rPr lang="zh-CN" altLang="en-US" sz="2400" dirty="0"/>
              <a:t>建议将大字段，访问频度低的字段拆分到单独的表中存储，分离冷热数据</a:t>
            </a:r>
          </a:p>
          <a:p>
            <a:r>
              <a:rPr lang="zh-CN" altLang="en-US" sz="2400" dirty="0"/>
              <a:t>控制列数量，字段数控制在</a:t>
            </a:r>
            <a:r>
              <a:rPr lang="en-US" altLang="zh-CN" sz="2400" dirty="0"/>
              <a:t>20</a:t>
            </a:r>
            <a:r>
              <a:rPr lang="zh-CN" altLang="en-US" sz="2400" dirty="0"/>
              <a:t>以内</a:t>
            </a:r>
          </a:p>
          <a:p>
            <a:r>
              <a:rPr lang="zh-CN" altLang="en-US" sz="2400" dirty="0"/>
              <a:t>平衡范式与冗余，为提高效率可以牺牲范式设计，冗余数据</a:t>
            </a:r>
          </a:p>
        </p:txBody>
      </p:sp>
    </p:spTree>
    <p:extLst>
      <p:ext uri="{BB962C8B-B14F-4D97-AF65-F5344CB8AC3E}">
        <p14:creationId xmlns:p14="http://schemas.microsoft.com/office/powerpoint/2010/main" val="2373537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</a:t>
            </a:r>
            <a:r>
              <a:rPr lang="zh-CN" altLang="en-US" dirty="0"/>
              <a:t>列设计规范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根据业务区分使用</a:t>
            </a:r>
            <a:r>
              <a:rPr lang="en-US" altLang="zh-CN" sz="2400" dirty="0" err="1"/>
              <a:t>tinyint</a:t>
            </a:r>
            <a:r>
              <a:rPr lang="en-US" altLang="zh-CN" sz="2400" dirty="0"/>
              <a:t>/int/</a:t>
            </a:r>
            <a:r>
              <a:rPr lang="en-US" altLang="zh-CN" sz="2400" dirty="0" err="1"/>
              <a:t>bigint</a:t>
            </a:r>
            <a:r>
              <a:rPr lang="zh-CN" altLang="en-US" sz="2400" dirty="0"/>
              <a:t>，分别会占用</a:t>
            </a:r>
            <a:r>
              <a:rPr lang="en-US" altLang="zh-CN" sz="2400" dirty="0"/>
              <a:t>1/4/8</a:t>
            </a:r>
            <a:r>
              <a:rPr lang="zh-CN" altLang="en-US" sz="2400" dirty="0"/>
              <a:t>字节</a:t>
            </a:r>
          </a:p>
          <a:p>
            <a:r>
              <a:rPr lang="zh-CN" altLang="en-US" sz="2400" dirty="0"/>
              <a:t>根据业务区分使用</a:t>
            </a:r>
            <a:r>
              <a:rPr lang="en-US" altLang="zh-CN" sz="2400" dirty="0"/>
              <a:t>char/varchar</a:t>
            </a:r>
          </a:p>
          <a:p>
            <a:r>
              <a:rPr lang="zh-CN" altLang="en-US" sz="2400" dirty="0"/>
              <a:t>根据业务区分使用</a:t>
            </a:r>
            <a:r>
              <a:rPr lang="en-US" altLang="zh-CN" sz="2400" dirty="0"/>
              <a:t>datetime/timestamp</a:t>
            </a:r>
          </a:p>
          <a:p>
            <a:r>
              <a:rPr lang="zh-CN" altLang="en-US" sz="2400" dirty="0"/>
              <a:t>必须把字段定义为</a:t>
            </a:r>
            <a:r>
              <a:rPr lang="en-US" altLang="zh-CN" sz="2400" dirty="0"/>
              <a:t>NOT NULL</a:t>
            </a:r>
            <a:r>
              <a:rPr lang="zh-CN" altLang="en-US" sz="2400" dirty="0"/>
              <a:t>并设默认值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INT UNSIGNED</a:t>
            </a:r>
            <a:r>
              <a:rPr lang="zh-CN" altLang="en-US" sz="2400" dirty="0"/>
              <a:t>存储</a:t>
            </a:r>
            <a:r>
              <a:rPr lang="en-US" altLang="zh-CN" sz="2400" dirty="0"/>
              <a:t>IPv4</a:t>
            </a:r>
            <a:r>
              <a:rPr lang="zh-CN" altLang="en-US" sz="2400" dirty="0"/>
              <a:t>，不要用</a:t>
            </a:r>
            <a:r>
              <a:rPr lang="en-US" altLang="zh-CN" sz="2400" dirty="0"/>
              <a:t>char(15)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varchar(20)</a:t>
            </a:r>
            <a:r>
              <a:rPr lang="zh-CN" altLang="en-US" sz="2400" dirty="0"/>
              <a:t>存储手机号，不要使用整数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TINYINT</a:t>
            </a:r>
            <a:r>
              <a:rPr lang="zh-CN" altLang="en-US" sz="2400" dirty="0"/>
              <a:t>来代替</a:t>
            </a:r>
            <a:r>
              <a:rPr lang="en-US" altLang="zh-CN" sz="2400" dirty="0"/>
              <a:t>ENUM</a:t>
            </a:r>
          </a:p>
          <a:p>
            <a:r>
              <a:rPr lang="zh-CN" altLang="en-US" sz="2400" dirty="0"/>
              <a:t>尽量不使用</a:t>
            </a:r>
            <a:r>
              <a:rPr lang="en-US" altLang="zh-CN" sz="2400" dirty="0"/>
              <a:t>TEXT</a:t>
            </a:r>
            <a:r>
              <a:rPr lang="zh-CN" altLang="en-US" sz="2400" dirty="0"/>
              <a:t>、</a:t>
            </a:r>
            <a:r>
              <a:rPr lang="en-US" altLang="zh-CN" sz="2400" dirty="0"/>
              <a:t>BLOB</a:t>
            </a:r>
            <a:r>
              <a:rPr lang="zh-CN" altLang="en-US" sz="2400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238740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</a:t>
            </a:r>
            <a:r>
              <a:rPr lang="zh-CN" altLang="en-US" dirty="0"/>
              <a:t>索引规范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唯一索引使用</a:t>
            </a:r>
            <a:r>
              <a:rPr lang="en-US" altLang="zh-CN" sz="2400" dirty="0" err="1"/>
              <a:t>uniq</a:t>
            </a:r>
            <a:r>
              <a:rPr lang="en-US" altLang="zh-CN" sz="2400" dirty="0"/>
              <a:t>_[</a:t>
            </a:r>
            <a:r>
              <a:rPr lang="zh-CN" altLang="en-US" sz="2400" dirty="0"/>
              <a:t>字段名</a:t>
            </a:r>
            <a:r>
              <a:rPr lang="en-US" altLang="zh-CN" sz="2400" dirty="0"/>
              <a:t>]</a:t>
            </a:r>
            <a:r>
              <a:rPr lang="zh-CN" altLang="en-US" sz="2400" dirty="0"/>
              <a:t>来命名</a:t>
            </a:r>
          </a:p>
          <a:p>
            <a:r>
              <a:rPr lang="zh-CN" altLang="en-US" sz="2400" dirty="0"/>
              <a:t>非唯一索引使用</a:t>
            </a:r>
            <a:r>
              <a:rPr lang="en-US" altLang="zh-CN" sz="2400" dirty="0" err="1"/>
              <a:t>idx</a:t>
            </a:r>
            <a:r>
              <a:rPr lang="en-US" altLang="zh-CN" sz="2400" dirty="0"/>
              <a:t>_[</a:t>
            </a:r>
            <a:r>
              <a:rPr lang="zh-CN" altLang="en-US" sz="2400" dirty="0"/>
              <a:t>字段名</a:t>
            </a:r>
            <a:r>
              <a:rPr lang="en-US" altLang="zh-CN" sz="2400" dirty="0"/>
              <a:t>]</a:t>
            </a:r>
            <a:r>
              <a:rPr lang="zh-CN" altLang="en-US" sz="2400" dirty="0"/>
              <a:t>来命名</a:t>
            </a:r>
          </a:p>
          <a:p>
            <a:r>
              <a:rPr lang="zh-CN" altLang="en-US" sz="2400" dirty="0"/>
              <a:t>单张表索引数量建议控制在</a:t>
            </a:r>
            <a:r>
              <a:rPr lang="en-US" altLang="zh-CN" sz="2400" dirty="0"/>
              <a:t>5</a:t>
            </a:r>
            <a:r>
              <a:rPr lang="zh-CN" altLang="en-US" sz="2400" dirty="0"/>
              <a:t>个以内</a:t>
            </a:r>
          </a:p>
          <a:p>
            <a:r>
              <a:rPr lang="zh-CN" altLang="en-US" sz="2400" dirty="0"/>
              <a:t>组合索引字段数不建议超过</a:t>
            </a:r>
            <a:r>
              <a:rPr lang="en-US" altLang="zh-CN" sz="2400" dirty="0"/>
              <a:t>5</a:t>
            </a:r>
            <a:r>
              <a:rPr lang="zh-CN" altLang="en-US" sz="2400" dirty="0"/>
              <a:t>个</a:t>
            </a:r>
          </a:p>
          <a:p>
            <a:r>
              <a:rPr lang="zh-CN" altLang="en-US" sz="2400" dirty="0"/>
              <a:t>不建议在频繁更新的字段上建立索引</a:t>
            </a:r>
          </a:p>
          <a:p>
            <a:r>
              <a:rPr lang="zh-CN" altLang="en-US" sz="2400" dirty="0"/>
              <a:t>非必要不要进行</a:t>
            </a:r>
            <a:r>
              <a:rPr lang="en-US" altLang="zh-CN" sz="2400" dirty="0"/>
              <a:t>JOIN</a:t>
            </a:r>
            <a:r>
              <a:rPr lang="zh-CN" altLang="en-US" sz="2400" dirty="0"/>
              <a:t>查询，如果要进行</a:t>
            </a:r>
            <a:r>
              <a:rPr lang="en-US" altLang="zh-CN" sz="2400" dirty="0"/>
              <a:t>JOIN</a:t>
            </a:r>
            <a:r>
              <a:rPr lang="zh-CN" altLang="en-US" sz="2400" dirty="0"/>
              <a:t>查询，被</a:t>
            </a:r>
            <a:r>
              <a:rPr lang="en-US" altLang="zh-CN" sz="2400" dirty="0"/>
              <a:t>JOIN</a:t>
            </a:r>
            <a:r>
              <a:rPr lang="zh-CN" altLang="en-US" sz="2400" dirty="0"/>
              <a:t>的字段必须类型相同，并建立索引</a:t>
            </a:r>
          </a:p>
          <a:p>
            <a:r>
              <a:rPr lang="zh-CN" altLang="en-US" sz="2400" dirty="0"/>
              <a:t>理解组合索引最左前缀原则，避免重复建设索引</a:t>
            </a:r>
          </a:p>
        </p:txBody>
      </p:sp>
    </p:spTree>
    <p:extLst>
      <p:ext uri="{BB962C8B-B14F-4D97-AF65-F5344CB8AC3E}">
        <p14:creationId xmlns:p14="http://schemas.microsoft.com/office/powerpoint/2010/main" val="78077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——SQL</a:t>
            </a:r>
            <a:r>
              <a:rPr lang="zh-CN" altLang="en-US" dirty="0"/>
              <a:t>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禁止使用</a:t>
            </a:r>
            <a:r>
              <a:rPr lang="en-US" altLang="zh-CN" sz="2400" dirty="0"/>
              <a:t>select *</a:t>
            </a:r>
            <a:r>
              <a:rPr lang="zh-CN" altLang="en-US" sz="2400" dirty="0"/>
              <a:t>，只获取必要字段</a:t>
            </a:r>
          </a:p>
          <a:p>
            <a:r>
              <a:rPr lang="en-US" altLang="zh-CN" sz="2400" dirty="0"/>
              <a:t>insert</a:t>
            </a:r>
            <a:r>
              <a:rPr lang="zh-CN" altLang="en-US" sz="2400" dirty="0"/>
              <a:t>必须指定字段，禁止使用</a:t>
            </a:r>
            <a:r>
              <a:rPr lang="en-US" altLang="zh-CN" sz="2400" dirty="0"/>
              <a:t>insert into T values()</a:t>
            </a:r>
          </a:p>
          <a:p>
            <a:r>
              <a:rPr lang="zh-CN" altLang="en-US" sz="2400" dirty="0"/>
              <a:t>隐式类型转换会使索引失效，导致全表扫描</a:t>
            </a:r>
          </a:p>
          <a:p>
            <a:r>
              <a:rPr lang="zh-CN" altLang="en-US" sz="2400" dirty="0"/>
              <a:t>禁止在</a:t>
            </a:r>
            <a:r>
              <a:rPr lang="en-US" altLang="zh-CN" sz="2400" dirty="0"/>
              <a:t>where</a:t>
            </a:r>
            <a:r>
              <a:rPr lang="zh-CN" altLang="en-US" sz="2400" dirty="0"/>
              <a:t>条件列使用函数或者表达式</a:t>
            </a:r>
          </a:p>
          <a:p>
            <a:r>
              <a:rPr lang="zh-CN" altLang="en-US" sz="2400" dirty="0"/>
              <a:t>禁止负向查询以及</a:t>
            </a:r>
            <a:r>
              <a:rPr lang="en-US" altLang="zh-CN" sz="2400" dirty="0"/>
              <a:t>%</a:t>
            </a:r>
            <a:r>
              <a:rPr lang="zh-CN" altLang="en-US" sz="2400" dirty="0"/>
              <a:t>开头的模糊查询</a:t>
            </a:r>
          </a:p>
          <a:p>
            <a:r>
              <a:rPr lang="zh-CN" altLang="en-US" sz="2400" dirty="0"/>
              <a:t>禁止大表</a:t>
            </a:r>
            <a:r>
              <a:rPr lang="en-US" altLang="zh-CN" sz="2400" dirty="0"/>
              <a:t>JOIN</a:t>
            </a:r>
            <a:r>
              <a:rPr lang="zh-CN" altLang="en-US" sz="2400" dirty="0"/>
              <a:t>和子查询</a:t>
            </a:r>
          </a:p>
          <a:p>
            <a:r>
              <a:rPr lang="zh-CN" altLang="en-US" sz="2400" dirty="0"/>
              <a:t>同一个字段上的</a:t>
            </a:r>
            <a:r>
              <a:rPr lang="en-US" altLang="zh-CN" sz="2400" dirty="0"/>
              <a:t>OR</a:t>
            </a:r>
            <a:r>
              <a:rPr lang="zh-CN" altLang="en-US" sz="2400" dirty="0"/>
              <a:t>改写问</a:t>
            </a:r>
            <a:r>
              <a:rPr lang="en-US" altLang="zh-CN" sz="2400" dirty="0"/>
              <a:t>IN</a:t>
            </a:r>
            <a:r>
              <a:rPr lang="zh-CN" altLang="en-US" sz="2400" dirty="0"/>
              <a:t>，</a:t>
            </a:r>
            <a:r>
              <a:rPr lang="en-US" altLang="zh-CN" sz="2400" dirty="0"/>
              <a:t>IN</a:t>
            </a:r>
            <a:r>
              <a:rPr lang="zh-CN" altLang="en-US" sz="2400" dirty="0"/>
              <a:t>的值必须少于</a:t>
            </a:r>
            <a:r>
              <a:rPr lang="en-US" altLang="zh-CN" sz="2400" dirty="0"/>
              <a:t>50</a:t>
            </a:r>
            <a:r>
              <a:rPr lang="zh-CN" altLang="en-US" sz="2400" dirty="0"/>
              <a:t>个</a:t>
            </a:r>
          </a:p>
          <a:p>
            <a:r>
              <a:rPr lang="zh-CN" altLang="en-US" sz="2400" dirty="0"/>
              <a:t>应用程序必须捕获</a:t>
            </a:r>
            <a:r>
              <a:rPr lang="en-US" altLang="zh-CN" sz="2400" dirty="0"/>
              <a:t>SQL</a:t>
            </a:r>
            <a:r>
              <a:rPr lang="zh-CN" altLang="en-US" sz="2400" dirty="0"/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220562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F2F08-92FE-49BB-B3D4-FAEE2F3F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8B6FA-6B97-4387-A6F0-B36BD054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endParaRPr lang="en-US" altLang="zh-CN" dirty="0"/>
          </a:p>
          <a:p>
            <a:r>
              <a:rPr lang="zh-CN" altLang="en-US" dirty="0"/>
              <a:t>设计规范与优化</a:t>
            </a:r>
            <a:endParaRPr lang="en-US" altLang="zh-CN" dirty="0"/>
          </a:p>
          <a:p>
            <a:r>
              <a:rPr lang="zh-CN" altLang="en-US" dirty="0"/>
              <a:t>常见问题与剖析</a:t>
            </a:r>
            <a:endParaRPr lang="en-US" altLang="zh-CN" dirty="0"/>
          </a:p>
          <a:p>
            <a:r>
              <a:rPr lang="zh-CN" altLang="en-US" dirty="0"/>
              <a:t>架构设计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559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——explain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用来分析</a:t>
            </a:r>
            <a:r>
              <a:rPr lang="en-US" altLang="zh-CN" sz="2400" dirty="0"/>
              <a:t>SQL</a:t>
            </a:r>
            <a:r>
              <a:rPr lang="zh-CN" altLang="en-US" sz="2400" dirty="0"/>
              <a:t>，比如使用了什么索引、哪个字段，数据过滤的类型等等</a:t>
            </a:r>
            <a:endParaRPr lang="en-US" altLang="zh-CN" sz="2400" dirty="0"/>
          </a:p>
          <a:p>
            <a:r>
              <a:rPr lang="en-US" altLang="zh-CN" sz="2400" dirty="0"/>
              <a:t>explain select </a:t>
            </a:r>
            <a:r>
              <a:rPr lang="en-US" altLang="zh-CN" sz="2400" dirty="0" err="1"/>
              <a:t>id,name</a:t>
            </a:r>
            <a:r>
              <a:rPr lang="en-US" altLang="zh-CN" sz="2400" dirty="0"/>
              <a:t> from 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824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初始值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create table t1(</a:t>
            </a:r>
            <a:endParaRPr lang="en-US" altLang="zh-CN" dirty="0"/>
          </a:p>
          <a:p>
            <a:r>
              <a:rPr lang="en-US" altLang="zh-CN" i="1" dirty="0"/>
              <a:t>    id int not null </a:t>
            </a:r>
            <a:r>
              <a:rPr lang="en-US" altLang="zh-CN" i="1" dirty="0" err="1">
                <a:solidFill>
                  <a:srgbClr val="FF0000"/>
                </a:solidFill>
              </a:rPr>
              <a:t>auto_increment</a:t>
            </a:r>
            <a:r>
              <a:rPr lang="en-US" altLang="zh-CN" i="1" dirty="0"/>
              <a:t>,</a:t>
            </a:r>
            <a:endParaRPr lang="en-US" altLang="zh-CN" dirty="0"/>
          </a:p>
          <a:p>
            <a:r>
              <a:rPr lang="en-US" altLang="zh-CN" i="1" dirty="0"/>
              <a:t>    name varchar(10) </a:t>
            </a:r>
            <a:r>
              <a:rPr lang="en-US" altLang="zh-CN" i="1" dirty="0">
                <a:solidFill>
                  <a:srgbClr val="FF0000"/>
                </a:solidFill>
              </a:rPr>
              <a:t>unique</a:t>
            </a:r>
            <a:r>
              <a:rPr lang="en-US" altLang="zh-CN" i="1" dirty="0"/>
              <a:t>)engine=</a:t>
            </a:r>
            <a:r>
              <a:rPr lang="en-US" altLang="zh-CN" i="1" dirty="0" err="1"/>
              <a:t>innodb</a:t>
            </a:r>
            <a:r>
              <a:rPr lang="en-US" altLang="zh-CN" i="1" dirty="0"/>
              <a:t>;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insert into t1(name) values("</a:t>
            </a:r>
            <a:r>
              <a:rPr lang="en-US" altLang="zh-CN" i="1" dirty="0" err="1"/>
              <a:t>zhangsan</a:t>
            </a:r>
            <a:r>
              <a:rPr lang="en-US" altLang="zh-CN" i="1" dirty="0"/>
              <a:t>"),("</a:t>
            </a:r>
            <a:r>
              <a:rPr lang="en-US" altLang="zh-CN" i="1" dirty="0" err="1"/>
              <a:t>lisi</a:t>
            </a:r>
            <a:r>
              <a:rPr lang="en-US" altLang="zh-CN" i="1" dirty="0"/>
              <a:t>"),("</a:t>
            </a:r>
            <a:r>
              <a:rPr lang="en-US" altLang="zh-CN" i="1" dirty="0" err="1"/>
              <a:t>wangwu</a:t>
            </a:r>
            <a:r>
              <a:rPr lang="en-US" altLang="zh-CN" i="1" dirty="0"/>
              <a:t>");</a:t>
            </a:r>
            <a:endParaRPr lang="en-US" altLang="zh-CN" dirty="0"/>
          </a:p>
          <a:p>
            <a:r>
              <a:rPr lang="en-US" altLang="zh-CN" i="1" dirty="0"/>
              <a:t>select * from t1;</a:t>
            </a:r>
          </a:p>
          <a:p>
            <a:endParaRPr lang="en-US" altLang="zh-CN" i="1" dirty="0">
              <a:effectLst/>
            </a:endParaRPr>
          </a:p>
          <a:p>
            <a:endParaRPr lang="en-US" altLang="zh-CN" i="1" dirty="0"/>
          </a:p>
          <a:p>
            <a:r>
              <a:rPr lang="zh-CN" altLang="en-US" i="1" dirty="0"/>
              <a:t>请问最后查询语句的结果是什么？</a:t>
            </a:r>
            <a:endParaRPr lang="en-US" altLang="zh-CN" i="1" dirty="0"/>
          </a:p>
          <a:p>
            <a:r>
              <a:rPr lang="en-US" altLang="zh-CN" dirty="0"/>
              <a:t>A 0,1,2     B 1,2,3      C </a:t>
            </a:r>
            <a:r>
              <a:rPr lang="zh-CN" altLang="en-US" dirty="0"/>
              <a:t>以上都不对</a:t>
            </a:r>
            <a:endParaRPr lang="en-US" altLang="zh-CN" i="1" dirty="0">
              <a:effectLst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31177A-8F2B-4E3C-B6A4-6DFB97D04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30" y="3978255"/>
            <a:ext cx="6016934" cy="205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3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混合插入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drop table t1;</a:t>
            </a:r>
            <a:endParaRPr lang="en-US" altLang="zh-CN" dirty="0"/>
          </a:p>
          <a:p>
            <a:r>
              <a:rPr lang="en-US" altLang="zh-CN" i="1" dirty="0"/>
              <a:t>create table t1(</a:t>
            </a:r>
            <a:endParaRPr lang="en-US" altLang="zh-CN" dirty="0"/>
          </a:p>
          <a:p>
            <a:r>
              <a:rPr lang="en-US" altLang="zh-CN" i="1" dirty="0"/>
              <a:t>    id int not null </a:t>
            </a:r>
            <a:r>
              <a:rPr lang="en-US" altLang="zh-CN" i="1" dirty="0" err="1">
                <a:solidFill>
                  <a:srgbClr val="FF0000"/>
                </a:solidFill>
              </a:rPr>
              <a:t>auto_increment</a:t>
            </a:r>
            <a:r>
              <a:rPr lang="en-US" altLang="zh-CN" i="1" dirty="0"/>
              <a:t>,</a:t>
            </a:r>
            <a:endParaRPr lang="en-US" altLang="zh-CN" dirty="0"/>
          </a:p>
          <a:p>
            <a:r>
              <a:rPr lang="en-US" altLang="zh-CN" i="1" dirty="0"/>
              <a:t>    name varchar(10) </a:t>
            </a:r>
            <a:r>
              <a:rPr lang="en-US" altLang="zh-CN" i="1" dirty="0">
                <a:solidFill>
                  <a:srgbClr val="FF0000"/>
                </a:solidFill>
              </a:rPr>
              <a:t>unique</a:t>
            </a:r>
            <a:r>
              <a:rPr lang="en-US" altLang="zh-CN" i="1" dirty="0"/>
              <a:t>,</a:t>
            </a:r>
            <a:endParaRPr lang="en-US" altLang="zh-CN" dirty="0"/>
          </a:p>
          <a:p>
            <a:r>
              <a:rPr lang="en-US" altLang="zh-CN" i="1" dirty="0"/>
              <a:t>    primary key(id))engine=</a:t>
            </a:r>
            <a:r>
              <a:rPr lang="en-US" altLang="zh-CN" i="1" dirty="0" err="1"/>
              <a:t>innodb</a:t>
            </a:r>
            <a:r>
              <a:rPr lang="en-US" altLang="zh-CN" i="1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i="1" dirty="0"/>
              <a:t>insert into t1(id, name) values(1, "</a:t>
            </a:r>
            <a:r>
              <a:rPr lang="en-US" altLang="zh-CN" i="1" dirty="0" err="1"/>
              <a:t>shenjian</a:t>
            </a:r>
            <a:r>
              <a:rPr lang="en-US" altLang="zh-CN" i="1" dirty="0"/>
              <a:t>");</a:t>
            </a:r>
            <a:endParaRPr lang="en-US" altLang="zh-CN" dirty="0"/>
          </a:p>
          <a:p>
            <a:r>
              <a:rPr lang="en-US" altLang="zh-CN" i="1" dirty="0"/>
              <a:t>insert into t1(id, name) values (111, "111"),(NULL, "</a:t>
            </a:r>
            <a:r>
              <a:rPr lang="en-US" altLang="zh-CN" i="1" dirty="0" err="1"/>
              <a:t>abc</a:t>
            </a:r>
            <a:r>
              <a:rPr lang="en-US" altLang="zh-CN" i="1" dirty="0"/>
              <a:t>"),(222, "222"),(NULL,"</a:t>
            </a:r>
            <a:r>
              <a:rPr lang="en-US" altLang="zh-CN" i="1" dirty="0" err="1"/>
              <a:t>xyz</a:t>
            </a:r>
            <a:r>
              <a:rPr lang="en-US" altLang="zh-CN" i="1" dirty="0"/>
              <a:t>");</a:t>
            </a:r>
            <a:endParaRPr lang="en-US" altLang="zh-CN" dirty="0"/>
          </a:p>
          <a:p>
            <a:r>
              <a:rPr lang="en-US" altLang="zh-CN" i="1" dirty="0"/>
              <a:t>select * from t1;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请问，最后的查询结果是什么：</a:t>
            </a:r>
          </a:p>
          <a:p>
            <a:r>
              <a:rPr lang="en-US" altLang="zh-CN" dirty="0"/>
              <a:t>A 1,2,3,111,222</a:t>
            </a:r>
          </a:p>
          <a:p>
            <a:r>
              <a:rPr lang="en-US" altLang="zh-CN" dirty="0"/>
              <a:t>B 1,111,112,222,223</a:t>
            </a:r>
          </a:p>
          <a:p>
            <a:r>
              <a:rPr lang="en-US" altLang="zh-CN" dirty="0"/>
              <a:t>C </a:t>
            </a:r>
            <a:r>
              <a:rPr lang="zh-CN" altLang="en-US" dirty="0"/>
              <a:t>插入失败，自增键报错</a:t>
            </a:r>
          </a:p>
          <a:p>
            <a:r>
              <a:rPr lang="en-US" altLang="zh-CN" dirty="0"/>
              <a:t>D </a:t>
            </a:r>
            <a:r>
              <a:rPr lang="zh-CN" altLang="en-US" dirty="0"/>
              <a:t>以上都不对</a:t>
            </a:r>
            <a:endParaRPr lang="zh-CN" altLang="en-US" dirty="0"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6325EC-7458-4C3A-8652-962018CC8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94" y="4145964"/>
            <a:ext cx="6722555" cy="236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8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混合插入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/>
              <a:t>接着上一道题的数据</a:t>
            </a:r>
            <a:endParaRPr lang="en-US" altLang="zh-CN" i="1" dirty="0"/>
          </a:p>
          <a:p>
            <a:r>
              <a:rPr lang="en-US" altLang="zh-CN" i="1" dirty="0"/>
              <a:t>insert into t1(name)values("</a:t>
            </a:r>
            <a:r>
              <a:rPr lang="en-US" altLang="zh-CN" i="1" dirty="0" err="1">
                <a:solidFill>
                  <a:srgbClr val="FF0000"/>
                </a:solidFill>
              </a:rPr>
              <a:t>shenjian</a:t>
            </a:r>
            <a:r>
              <a:rPr lang="en-US" altLang="zh-CN" i="1" dirty="0"/>
              <a:t>"),("</a:t>
            </a:r>
            <a:r>
              <a:rPr lang="en-US" altLang="zh-CN" i="1" dirty="0" err="1"/>
              <a:t>aaa</a:t>
            </a:r>
            <a:r>
              <a:rPr lang="en-US" altLang="zh-CN" i="1" dirty="0"/>
              <a:t>"),("</a:t>
            </a:r>
            <a:r>
              <a:rPr lang="en-US" altLang="zh-CN" i="1" dirty="0" err="1"/>
              <a:t>bbb</a:t>
            </a:r>
            <a:r>
              <a:rPr lang="en-US" altLang="zh-CN" i="1" dirty="0"/>
              <a:t>")</a:t>
            </a:r>
            <a:endParaRPr lang="en-US" altLang="zh-CN" dirty="0"/>
          </a:p>
          <a:p>
            <a:r>
              <a:rPr lang="en-US" altLang="zh-CN" i="1" dirty="0"/>
              <a:t>on duplicate key update count=100;</a:t>
            </a:r>
            <a:endParaRPr lang="en-US" altLang="zh-CN" dirty="0"/>
          </a:p>
          <a:p>
            <a:r>
              <a:rPr lang="en-US" altLang="zh-CN" i="1" dirty="0"/>
              <a:t>select * from t1;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请问最后查询结果是：</a:t>
            </a:r>
          </a:p>
          <a:p>
            <a:r>
              <a:rPr lang="en-US" altLang="zh-CN" dirty="0"/>
              <a:t>A 1,2,3,111,222,223,224,225</a:t>
            </a:r>
          </a:p>
          <a:p>
            <a:r>
              <a:rPr lang="en-US" altLang="zh-CN" dirty="0"/>
              <a:t>B 1,111,112,222,223,224,225,226</a:t>
            </a:r>
          </a:p>
          <a:p>
            <a:r>
              <a:rPr lang="en-US" altLang="zh-CN" dirty="0"/>
              <a:t>C 1,111,112,222,223,224,225</a:t>
            </a:r>
          </a:p>
          <a:p>
            <a:r>
              <a:rPr lang="en-US" altLang="zh-CN" dirty="0"/>
              <a:t>D 1,111,112,222,223,225,226</a:t>
            </a:r>
          </a:p>
          <a:p>
            <a:r>
              <a:rPr lang="en-US" altLang="zh-CN" dirty="0"/>
              <a:t>E </a:t>
            </a:r>
            <a:r>
              <a:rPr lang="zh-CN" altLang="en-US" dirty="0"/>
              <a:t>以上都不对</a:t>
            </a:r>
            <a:endParaRPr lang="zh-CN" altLang="en-US" dirty="0">
              <a:effectLst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48072A-3D21-48A0-B273-DDCDC91F8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37" y="2450238"/>
            <a:ext cx="7412854" cy="41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5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自增锁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4341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，</a:t>
            </a:r>
            <a:r>
              <a:rPr lang="en-US" altLang="zh-CN" dirty="0" err="1"/>
              <a:t>InnoDB</a:t>
            </a:r>
            <a:r>
              <a:rPr lang="zh-CN" altLang="en-US" dirty="0"/>
              <a:t>，默认的隔离级别</a:t>
            </a:r>
            <a:r>
              <a:rPr lang="en-US" altLang="zh-CN" dirty="0"/>
              <a:t>(RR)</a:t>
            </a:r>
          </a:p>
          <a:p>
            <a:r>
              <a:rPr lang="zh-CN" altLang="en-US" dirty="0"/>
              <a:t>假设有数据表：</a:t>
            </a:r>
          </a:p>
          <a:p>
            <a:r>
              <a:rPr lang="en-US" altLang="zh-CN" dirty="0"/>
              <a:t>t(id </a:t>
            </a:r>
            <a:r>
              <a:rPr lang="en-US" altLang="zh-CN" dirty="0">
                <a:solidFill>
                  <a:srgbClr val="FF0000"/>
                </a:solidFill>
              </a:rPr>
              <a:t>AUTO_INCREMENT</a:t>
            </a:r>
            <a:r>
              <a:rPr lang="en-US" altLang="zh-CN" dirty="0"/>
              <a:t>, name);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数据表中有数据：</a:t>
            </a:r>
          </a:p>
          <a:p>
            <a:r>
              <a:rPr lang="en-US" altLang="zh-CN" dirty="0"/>
              <a:t>1, </a:t>
            </a:r>
            <a:r>
              <a:rPr lang="en-US" altLang="zh-CN" dirty="0" err="1"/>
              <a:t>haha</a:t>
            </a:r>
            <a:endParaRPr lang="en-US" altLang="zh-CN" dirty="0"/>
          </a:p>
          <a:p>
            <a:r>
              <a:rPr lang="en-US" altLang="zh-CN" dirty="0"/>
              <a:t>2,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r>
              <a:rPr lang="en-US" altLang="zh-CN" dirty="0"/>
              <a:t>3, </a:t>
            </a:r>
            <a:r>
              <a:rPr lang="en-US" altLang="zh-CN" dirty="0" err="1"/>
              <a:t>lisi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b="1" dirty="0"/>
              <a:t>先</a:t>
            </a:r>
            <a:r>
              <a:rPr lang="zh-CN" altLang="en-US" dirty="0"/>
              <a:t>执行，还</a:t>
            </a:r>
            <a:r>
              <a:rPr lang="zh-CN" altLang="en-US" b="1" dirty="0"/>
              <a:t>未提交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insert into t(name) values(xxx);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b="1" dirty="0"/>
              <a:t>后</a:t>
            </a:r>
            <a:r>
              <a:rPr lang="zh-CN" altLang="en-US" dirty="0"/>
              <a:t>执行：</a:t>
            </a:r>
          </a:p>
          <a:p>
            <a:r>
              <a:rPr lang="en-US" altLang="zh-CN" dirty="0"/>
              <a:t>insert into t(name) values(</a:t>
            </a:r>
            <a:r>
              <a:rPr lang="en-US" altLang="zh-CN" dirty="0" err="1"/>
              <a:t>ooo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问：事务</a:t>
            </a:r>
            <a:r>
              <a:rPr lang="en-US" altLang="zh-CN" dirty="0"/>
              <a:t>B</a:t>
            </a:r>
            <a:r>
              <a:rPr lang="zh-CN" altLang="en-US" dirty="0"/>
              <a:t>会不会被阻塞？</a:t>
            </a:r>
            <a:endParaRPr lang="zh-CN" altLang="en-US" dirty="0">
              <a:effectLst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9CD23-3E7E-45A9-BD9A-15D9D4A28AD9}"/>
              </a:ext>
            </a:extLst>
          </p:cNvPr>
          <p:cNvSpPr txBox="1"/>
          <p:nvPr/>
        </p:nvSpPr>
        <p:spPr>
          <a:xfrm>
            <a:off x="1219200" y="5934086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自增模式为</a:t>
            </a:r>
            <a:r>
              <a:rPr lang="en-US" altLang="zh-CN" dirty="0"/>
              <a:t>0</a:t>
            </a:r>
            <a:r>
              <a:rPr lang="zh-CN" altLang="en-US" dirty="0"/>
              <a:t>，会阻塞</a:t>
            </a:r>
            <a:endParaRPr lang="en-US" altLang="zh-CN" dirty="0"/>
          </a:p>
          <a:p>
            <a:r>
              <a:rPr lang="zh-CN" altLang="en-US" dirty="0"/>
              <a:t>自增模式为</a:t>
            </a:r>
            <a:r>
              <a:rPr lang="en-US" altLang="zh-CN" dirty="0"/>
              <a:t>1</a:t>
            </a:r>
            <a:r>
              <a:rPr lang="zh-CN" altLang="en-US" dirty="0"/>
              <a:t>，不会阻塞，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8F271C-B581-4B61-BE84-E748DB763451}"/>
              </a:ext>
            </a:extLst>
          </p:cNvPr>
          <p:cNvSpPr txBox="1"/>
          <p:nvPr/>
        </p:nvSpPr>
        <p:spPr>
          <a:xfrm>
            <a:off x="5646199" y="1455938"/>
            <a:ext cx="63594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假设不是自增列</a:t>
            </a:r>
            <a:endParaRPr lang="en-US" altLang="zh-CN" b="1" dirty="0"/>
          </a:p>
          <a:p>
            <a:r>
              <a:rPr lang="en-US" altLang="zh-CN" dirty="0"/>
              <a:t>t(id </a:t>
            </a:r>
            <a:r>
              <a:rPr lang="en-US" altLang="zh-CN" dirty="0">
                <a:solidFill>
                  <a:srgbClr val="FF0000"/>
                </a:solidFill>
              </a:rPr>
              <a:t>unique</a:t>
            </a:r>
            <a:r>
              <a:rPr lang="en-US" altLang="zh-CN" dirty="0"/>
              <a:t> PK, name);</a:t>
            </a:r>
          </a:p>
          <a:p>
            <a:r>
              <a:rPr lang="zh-CN" altLang="en-US" dirty="0"/>
              <a:t>数据表中有数据：</a:t>
            </a:r>
          </a:p>
          <a:p>
            <a:r>
              <a:rPr lang="en-US" altLang="zh-CN" dirty="0"/>
              <a:t>10, </a:t>
            </a:r>
            <a:r>
              <a:rPr lang="en-US" altLang="zh-CN" dirty="0" err="1"/>
              <a:t>haha</a:t>
            </a:r>
            <a:endParaRPr lang="en-US" altLang="zh-CN" dirty="0"/>
          </a:p>
          <a:p>
            <a:r>
              <a:rPr lang="en-US" altLang="zh-CN" dirty="0"/>
              <a:t>20,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r>
              <a:rPr lang="en-US" altLang="zh-CN" dirty="0"/>
              <a:t>30, </a:t>
            </a:r>
            <a:r>
              <a:rPr lang="en-US" altLang="zh-CN" dirty="0" err="1"/>
              <a:t>lisi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b="1" dirty="0"/>
              <a:t>先</a:t>
            </a:r>
            <a:r>
              <a:rPr lang="zh-CN" altLang="en-US" dirty="0"/>
              <a:t>执行，在</a:t>
            </a:r>
            <a:r>
              <a:rPr lang="en-US" altLang="zh-CN" dirty="0"/>
              <a:t>10</a:t>
            </a:r>
            <a:r>
              <a:rPr lang="zh-CN" altLang="en-US" dirty="0"/>
              <a:t>与</a:t>
            </a:r>
            <a:r>
              <a:rPr lang="en-US" altLang="zh-CN" dirty="0"/>
              <a:t>20</a:t>
            </a:r>
            <a:r>
              <a:rPr lang="zh-CN" altLang="en-US" dirty="0"/>
              <a:t>两条记录中插入了一行，还</a:t>
            </a:r>
            <a:r>
              <a:rPr lang="zh-CN" altLang="en-US" b="1" dirty="0"/>
              <a:t>未提交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insert into t values(11, xxx);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b="1" dirty="0"/>
              <a:t>后</a:t>
            </a:r>
            <a:r>
              <a:rPr lang="zh-CN" altLang="en-US" dirty="0"/>
              <a:t>执行，也在</a:t>
            </a:r>
            <a:r>
              <a:rPr lang="en-US" altLang="zh-CN" dirty="0"/>
              <a:t>10</a:t>
            </a:r>
            <a:r>
              <a:rPr lang="zh-CN" altLang="en-US" dirty="0"/>
              <a:t>与</a:t>
            </a:r>
            <a:r>
              <a:rPr lang="en-US" altLang="zh-CN" dirty="0"/>
              <a:t>20</a:t>
            </a:r>
            <a:r>
              <a:rPr lang="zh-CN" altLang="en-US" dirty="0"/>
              <a:t>两条记录中插入了一行：</a:t>
            </a:r>
          </a:p>
          <a:p>
            <a:r>
              <a:rPr lang="en-US" altLang="zh-CN" dirty="0"/>
              <a:t>insert into t values(12, </a:t>
            </a:r>
            <a:r>
              <a:rPr lang="en-US" altLang="zh-CN" dirty="0" err="1"/>
              <a:t>ooo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这里，便不再使用自增锁，那：</a:t>
            </a:r>
          </a:p>
          <a:p>
            <a:r>
              <a:rPr lang="en-US" altLang="zh-CN" dirty="0"/>
              <a:t>(1)</a:t>
            </a:r>
            <a:r>
              <a:rPr lang="zh-CN" altLang="en-US" dirty="0"/>
              <a:t>会使用什么锁？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dirty="0"/>
              <a:t>会不会被阻塞呢？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5BD279-E408-4E05-88B4-27AB87AF4B3E}"/>
              </a:ext>
            </a:extLst>
          </p:cNvPr>
          <p:cNvSpPr txBox="1"/>
          <p:nvPr/>
        </p:nvSpPr>
        <p:spPr>
          <a:xfrm>
            <a:off x="5646199" y="5920133"/>
            <a:ext cx="6693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使用插入意向锁</a:t>
            </a:r>
            <a:endParaRPr lang="en-US" altLang="zh-CN" dirty="0"/>
          </a:p>
          <a:p>
            <a:r>
              <a:rPr lang="zh-CN" altLang="en-US" dirty="0"/>
              <a:t>只要插入位置不冲突，不会阻塞</a:t>
            </a:r>
          </a:p>
        </p:txBody>
      </p:sp>
    </p:spTree>
    <p:extLst>
      <p:ext uri="{BB962C8B-B14F-4D97-AF65-F5344CB8AC3E}">
        <p14:creationId xmlns:p14="http://schemas.microsoft.com/office/powerpoint/2010/main" val="276742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间隙锁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43411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RR</a:t>
            </a:r>
            <a:r>
              <a:rPr lang="zh-CN" altLang="en-US" dirty="0"/>
              <a:t>隔离级别下</a:t>
            </a:r>
            <a:endParaRPr lang="en-US" altLang="zh-CN" dirty="0"/>
          </a:p>
          <a:p>
            <a:r>
              <a:rPr lang="en-US" altLang="zh-CN" dirty="0"/>
              <a:t>create table t (</a:t>
            </a:r>
          </a:p>
          <a:p>
            <a:r>
              <a:rPr lang="en-US" altLang="zh-CN" dirty="0"/>
              <a:t>id int(10) </a:t>
            </a:r>
            <a:r>
              <a:rPr lang="en-US" altLang="zh-CN" dirty="0">
                <a:solidFill>
                  <a:srgbClr val="FF0000"/>
                </a:solidFill>
              </a:rPr>
              <a:t>primary key</a:t>
            </a:r>
          </a:p>
          <a:p>
            <a:r>
              <a:rPr lang="en-US" altLang="zh-CN" dirty="0"/>
              <a:t>)engine=</a:t>
            </a:r>
            <a:r>
              <a:rPr lang="en-US" altLang="zh-CN" dirty="0" err="1"/>
              <a:t>innodb</a:t>
            </a:r>
            <a:r>
              <a:rPr lang="en-US" altLang="zh-CN" dirty="0"/>
              <a:t>;</a:t>
            </a:r>
          </a:p>
          <a:p>
            <a:r>
              <a:rPr lang="zh-CN" altLang="en-US" dirty="0">
                <a:effectLst/>
              </a:rPr>
              <a:t>有初始数据 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10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b="1" dirty="0"/>
              <a:t>session A</a:t>
            </a:r>
            <a:r>
              <a:rPr lang="zh-CN" altLang="en-US" b="1" dirty="0"/>
              <a:t>：</a:t>
            </a:r>
            <a:endParaRPr lang="en-US" altLang="zh-CN" dirty="0"/>
          </a:p>
          <a:p>
            <a:r>
              <a:rPr lang="en-US" altLang="zh-CN" dirty="0"/>
              <a:t>start transaction;</a:t>
            </a:r>
          </a:p>
          <a:p>
            <a:r>
              <a:rPr lang="en-US" altLang="zh-CN" dirty="0"/>
              <a:t>delete from t where id=5;</a:t>
            </a:r>
          </a:p>
          <a:p>
            <a:endParaRPr lang="en-US" altLang="zh-CN" dirty="0"/>
          </a:p>
          <a:p>
            <a:r>
              <a:rPr lang="en-US" altLang="zh-CN" b="1" dirty="0"/>
              <a:t>session B</a:t>
            </a:r>
            <a:r>
              <a:rPr lang="zh-CN" altLang="en-US" b="1" dirty="0"/>
              <a:t>：</a:t>
            </a:r>
            <a:endParaRPr lang="en-US" altLang="zh-CN" dirty="0"/>
          </a:p>
          <a:p>
            <a:r>
              <a:rPr lang="en-US" altLang="zh-CN" dirty="0"/>
              <a:t>start transaction;</a:t>
            </a:r>
          </a:p>
          <a:p>
            <a:r>
              <a:rPr lang="en-US" altLang="zh-CN" dirty="0"/>
              <a:t>insert into t values(0);</a:t>
            </a:r>
          </a:p>
          <a:p>
            <a:r>
              <a:rPr lang="en-US" altLang="zh-CN" dirty="0"/>
              <a:t>insert into t values(2);</a:t>
            </a:r>
          </a:p>
          <a:p>
            <a:r>
              <a:rPr lang="en-US" altLang="zh-CN" dirty="0"/>
              <a:t>insert into t values(12);</a:t>
            </a:r>
          </a:p>
          <a:p>
            <a:r>
              <a:rPr lang="en-US" altLang="zh-CN" dirty="0"/>
              <a:t>insert into t values(7);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47889-3FAD-4282-9CD8-FD34713CC5B4}"/>
              </a:ext>
            </a:extLst>
          </p:cNvPr>
          <p:cNvSpPr txBox="1"/>
          <p:nvPr/>
        </p:nvSpPr>
        <p:spPr>
          <a:xfrm>
            <a:off x="6276513" y="2352582"/>
            <a:ext cx="346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先执行，然后事务</a:t>
            </a:r>
            <a:r>
              <a:rPr lang="en-US" altLang="zh-CN" dirty="0"/>
              <a:t>B</a:t>
            </a:r>
            <a:r>
              <a:rPr lang="zh-CN" altLang="en-US" dirty="0"/>
              <a:t>再执行</a:t>
            </a:r>
            <a:endParaRPr lang="en-US" altLang="zh-CN" dirty="0"/>
          </a:p>
          <a:p>
            <a:r>
              <a:rPr lang="zh-CN" altLang="en-US" dirty="0"/>
              <a:t>请问，事务</a:t>
            </a:r>
            <a:r>
              <a:rPr lang="en-US" altLang="zh-CN" dirty="0"/>
              <a:t>B</a:t>
            </a:r>
            <a:r>
              <a:rPr lang="zh-CN" altLang="en-US" dirty="0"/>
              <a:t>能成功插入吗？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1E849E-F8C9-470F-B48F-25B6B2A499A4}"/>
              </a:ext>
            </a:extLst>
          </p:cNvPr>
          <p:cNvSpPr txBox="1"/>
          <p:nvPr/>
        </p:nvSpPr>
        <p:spPr>
          <a:xfrm>
            <a:off x="6329779" y="3737499"/>
            <a:ext cx="5018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可以成功插入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插入失败，因为在</a:t>
            </a:r>
            <a:r>
              <a:rPr lang="en-US" altLang="zh-CN" dirty="0"/>
              <a:t>(3,10)</a:t>
            </a:r>
            <a:r>
              <a:rPr lang="zh-CN" altLang="en-US" dirty="0"/>
              <a:t>上存在共享间隙锁，而插入需要获取区间上的共享锁再升级为排他锁</a:t>
            </a:r>
          </a:p>
        </p:txBody>
      </p:sp>
    </p:spTree>
    <p:extLst>
      <p:ext uri="{BB962C8B-B14F-4D97-AF65-F5344CB8AC3E}">
        <p14:creationId xmlns:p14="http://schemas.microsoft.com/office/powerpoint/2010/main" val="313602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间隙锁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727969" y="1455938"/>
            <a:ext cx="43411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还是刚才的表，有数据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</a:p>
          <a:p>
            <a:endParaRPr lang="en-US" altLang="zh-CN" b="1" dirty="0"/>
          </a:p>
          <a:p>
            <a:r>
              <a:rPr lang="en-US" altLang="zh-CN" b="1" dirty="0"/>
              <a:t>session A</a:t>
            </a:r>
            <a:r>
              <a:rPr lang="zh-CN" altLang="en-US" b="1" dirty="0"/>
              <a:t>先执行：</a:t>
            </a:r>
            <a:endParaRPr lang="zh-CN" altLang="en-US" dirty="0"/>
          </a:p>
          <a:p>
            <a:r>
              <a:rPr lang="en-US" altLang="zh-CN" dirty="0"/>
              <a:t>start transaction;</a:t>
            </a:r>
          </a:p>
          <a:p>
            <a:r>
              <a:rPr lang="en-US" altLang="zh-CN" dirty="0"/>
              <a:t>insert into t values(7);</a:t>
            </a:r>
          </a:p>
          <a:p>
            <a:endParaRPr lang="en-US" altLang="zh-CN" dirty="0"/>
          </a:p>
          <a:p>
            <a:r>
              <a:rPr lang="en-US" altLang="zh-CN" b="1" dirty="0"/>
              <a:t>session B</a:t>
            </a:r>
            <a:r>
              <a:rPr lang="zh-CN" altLang="en-US" b="1" dirty="0"/>
              <a:t>后执行：</a:t>
            </a:r>
            <a:endParaRPr lang="zh-CN" altLang="en-US" dirty="0"/>
          </a:p>
          <a:p>
            <a:r>
              <a:rPr lang="en-US" altLang="zh-CN" dirty="0"/>
              <a:t>start transaction;</a:t>
            </a:r>
          </a:p>
          <a:p>
            <a:r>
              <a:rPr lang="en-US" altLang="zh-CN" dirty="0"/>
              <a:t>insert into t values(7);</a:t>
            </a:r>
          </a:p>
          <a:p>
            <a:endParaRPr lang="en-US" altLang="zh-CN" dirty="0"/>
          </a:p>
          <a:p>
            <a:r>
              <a:rPr lang="en-US" altLang="zh-CN" b="1" dirty="0"/>
              <a:t>session C</a:t>
            </a:r>
            <a:r>
              <a:rPr lang="zh-CN" altLang="en-US" b="1" dirty="0"/>
              <a:t>最后执行：</a:t>
            </a:r>
            <a:endParaRPr lang="zh-CN" altLang="en-US" dirty="0"/>
          </a:p>
          <a:p>
            <a:r>
              <a:rPr lang="en-US" altLang="zh-CN" dirty="0"/>
              <a:t>start transaction;</a:t>
            </a:r>
          </a:p>
          <a:p>
            <a:r>
              <a:rPr lang="en-US" altLang="zh-CN" dirty="0"/>
              <a:t>insert into t values(7);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47889-3FAD-4282-9CD8-FD34713CC5B4}"/>
              </a:ext>
            </a:extLst>
          </p:cNvPr>
          <p:cNvSpPr txBox="1"/>
          <p:nvPr/>
        </p:nvSpPr>
        <p:spPr>
          <a:xfrm>
            <a:off x="6205492" y="1944209"/>
            <a:ext cx="3956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、事务</a:t>
            </a:r>
            <a:r>
              <a:rPr lang="en-US" altLang="zh-CN" dirty="0"/>
              <a:t>A</a:t>
            </a:r>
            <a:r>
              <a:rPr lang="zh-CN" altLang="en-US" dirty="0"/>
              <a:t>先执行，然后事务</a:t>
            </a:r>
            <a:r>
              <a:rPr lang="en-US" altLang="zh-CN" dirty="0"/>
              <a:t>BC</a:t>
            </a:r>
            <a:r>
              <a:rPr lang="zh-CN" altLang="en-US" dirty="0"/>
              <a:t>再执行</a:t>
            </a:r>
            <a:endParaRPr lang="en-US" altLang="zh-CN" dirty="0"/>
          </a:p>
          <a:p>
            <a:r>
              <a:rPr lang="zh-CN" altLang="en-US" dirty="0"/>
              <a:t>请问，事务</a:t>
            </a:r>
            <a:r>
              <a:rPr lang="en-US" altLang="zh-CN" dirty="0"/>
              <a:t>BC</a:t>
            </a:r>
            <a:r>
              <a:rPr lang="zh-CN" altLang="en-US" dirty="0"/>
              <a:t>能成功吗？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1E849E-F8C9-470F-B48F-25B6B2A499A4}"/>
              </a:ext>
            </a:extLst>
          </p:cNvPr>
          <p:cNvSpPr txBox="1"/>
          <p:nvPr/>
        </p:nvSpPr>
        <p:spPr>
          <a:xfrm>
            <a:off x="6205492" y="2783853"/>
            <a:ext cx="440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不成功，因为主键</a:t>
            </a:r>
            <a:r>
              <a:rPr lang="en-US" altLang="zh-CN" dirty="0"/>
              <a:t>7</a:t>
            </a:r>
            <a:r>
              <a:rPr lang="zh-CN" altLang="en-US" dirty="0"/>
              <a:t>上有排他锁，无法再添加共享锁，故会等待锁超时事务失败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B6F31D-B30D-42A0-AA98-60D26B83F417}"/>
              </a:ext>
            </a:extLst>
          </p:cNvPr>
          <p:cNvSpPr txBox="1"/>
          <p:nvPr/>
        </p:nvSpPr>
        <p:spPr>
          <a:xfrm>
            <a:off x="6205492" y="3781911"/>
            <a:ext cx="464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、如果事务</a:t>
            </a:r>
            <a:r>
              <a:rPr lang="en-US" altLang="zh-CN" dirty="0"/>
              <a:t>A</a:t>
            </a:r>
            <a:r>
              <a:rPr lang="zh-CN" altLang="en-US" dirty="0"/>
              <a:t>回滚，请问事务</a:t>
            </a:r>
            <a:r>
              <a:rPr lang="en-US" altLang="zh-CN" dirty="0"/>
              <a:t>BC</a:t>
            </a:r>
            <a:r>
              <a:rPr lang="zh-CN" altLang="en-US" dirty="0"/>
              <a:t>会成功吗？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E6D5F6-2299-45A4-94FE-D3F5E36927CE}"/>
              </a:ext>
            </a:extLst>
          </p:cNvPr>
          <p:cNvSpPr txBox="1"/>
          <p:nvPr/>
        </p:nvSpPr>
        <p:spPr>
          <a:xfrm>
            <a:off x="6205492" y="4305501"/>
            <a:ext cx="5823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一个成功一个失败</a:t>
            </a:r>
            <a:endParaRPr lang="en-US" altLang="zh-CN" dirty="0"/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释放排他锁后，事务</a:t>
            </a:r>
            <a:r>
              <a:rPr lang="en-US" altLang="zh-CN" dirty="0"/>
              <a:t>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快速地获取到共享锁然后升级为排他锁，则另一个事务等待</a:t>
            </a:r>
            <a:endParaRPr lang="en-US" altLang="zh-CN" dirty="0"/>
          </a:p>
          <a:p>
            <a:r>
              <a:rPr lang="en-US" altLang="zh-CN" dirty="0"/>
              <a:t>2)B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都失败</a:t>
            </a:r>
            <a:endParaRPr lang="en-US" altLang="zh-CN" dirty="0"/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释放排他锁后，事务</a:t>
            </a:r>
            <a:r>
              <a:rPr lang="en-US" altLang="zh-CN" dirty="0"/>
              <a:t>BC</a:t>
            </a:r>
            <a:r>
              <a:rPr lang="zh-CN" altLang="en-US" dirty="0"/>
              <a:t>同时获得共享锁</a:t>
            </a:r>
            <a:r>
              <a:rPr lang="en-US" altLang="zh-CN" dirty="0"/>
              <a:t>(</a:t>
            </a:r>
            <a:r>
              <a:rPr lang="zh-CN" altLang="en-US" dirty="0"/>
              <a:t>因为共享锁不互斥</a:t>
            </a:r>
            <a:r>
              <a:rPr lang="en-US" altLang="zh-CN" dirty="0"/>
              <a:t>)</a:t>
            </a:r>
            <a:r>
              <a:rPr lang="zh-CN" altLang="en-US" dirty="0"/>
              <a:t>，这时不管</a:t>
            </a:r>
            <a:r>
              <a:rPr lang="en-US" altLang="zh-CN" dirty="0"/>
              <a:t>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想升级共享锁为排他锁都将失败，因为主键</a:t>
            </a:r>
            <a:r>
              <a:rPr lang="en-US" altLang="zh-CN" dirty="0"/>
              <a:t>7</a:t>
            </a:r>
            <a:r>
              <a:rPr lang="zh-CN" altLang="en-US" dirty="0"/>
              <a:t>上有另一个事务的共享锁，而共享锁与排他锁不兼容</a:t>
            </a:r>
          </a:p>
        </p:txBody>
      </p:sp>
    </p:spTree>
    <p:extLst>
      <p:ext uri="{BB962C8B-B14F-4D97-AF65-F5344CB8AC3E}">
        <p14:creationId xmlns:p14="http://schemas.microsoft.com/office/powerpoint/2010/main" val="290434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间隙锁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727969" y="1455938"/>
            <a:ext cx="4341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还是刚才的表，有数据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</a:p>
          <a:p>
            <a:endParaRPr lang="en-US" altLang="zh-CN" b="1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start transaction;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delete from t where id=6;</a:t>
            </a:r>
          </a:p>
          <a:p>
            <a:r>
              <a:rPr lang="en-US" altLang="zh-CN" dirty="0"/>
              <a:t>         B</a:t>
            </a:r>
            <a:r>
              <a:rPr lang="zh-CN" altLang="en-US" dirty="0"/>
              <a:t>：</a:t>
            </a:r>
            <a:r>
              <a:rPr lang="en-US" altLang="zh-CN" dirty="0"/>
              <a:t>start transaction;</a:t>
            </a:r>
          </a:p>
          <a:p>
            <a:r>
              <a:rPr lang="en-US" altLang="zh-CN" dirty="0"/>
              <a:t>         B</a:t>
            </a:r>
            <a:r>
              <a:rPr lang="zh-CN" altLang="en-US" dirty="0"/>
              <a:t>：</a:t>
            </a:r>
            <a:r>
              <a:rPr lang="en-US" altLang="zh-CN" dirty="0"/>
              <a:t>delete from t where id=7;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insert into t values(5);</a:t>
            </a:r>
          </a:p>
          <a:p>
            <a:r>
              <a:rPr lang="en-US" altLang="zh-CN" dirty="0"/>
              <a:t>         B</a:t>
            </a:r>
            <a:r>
              <a:rPr lang="zh-CN" altLang="en-US" dirty="0"/>
              <a:t>：</a:t>
            </a:r>
            <a:r>
              <a:rPr lang="en-US" altLang="zh-CN" dirty="0"/>
              <a:t>insert into t values(8);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47889-3FAD-4282-9CD8-FD34713CC5B4}"/>
              </a:ext>
            </a:extLst>
          </p:cNvPr>
          <p:cNvSpPr txBox="1"/>
          <p:nvPr/>
        </p:nvSpPr>
        <p:spPr>
          <a:xfrm>
            <a:off x="677665" y="4151243"/>
            <a:ext cx="3345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、事务</a:t>
            </a:r>
            <a:r>
              <a:rPr lang="en-US" altLang="zh-CN" dirty="0"/>
              <a:t>A</a:t>
            </a:r>
            <a:r>
              <a:rPr lang="zh-CN" altLang="en-US" dirty="0"/>
              <a:t>能成功插入数据</a:t>
            </a:r>
            <a:r>
              <a:rPr lang="en-US" altLang="zh-CN" dirty="0"/>
              <a:t>5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、事务</a:t>
            </a:r>
            <a:r>
              <a:rPr lang="en-US" altLang="zh-CN" dirty="0"/>
              <a:t>B</a:t>
            </a:r>
            <a:r>
              <a:rPr lang="zh-CN" altLang="en-US" dirty="0"/>
              <a:t>能成功插入数据</a:t>
            </a:r>
            <a:r>
              <a:rPr lang="en-US" altLang="zh-CN" dirty="0"/>
              <a:t>8</a:t>
            </a:r>
            <a:r>
              <a:rPr lang="zh-CN" altLang="en-US" dirty="0"/>
              <a:t>吗？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E6D5F6-2299-45A4-94FE-D3F5E36927CE}"/>
              </a:ext>
            </a:extLst>
          </p:cNvPr>
          <p:cNvSpPr txBox="1"/>
          <p:nvPr/>
        </p:nvSpPr>
        <p:spPr>
          <a:xfrm>
            <a:off x="4580879" y="4041261"/>
            <a:ext cx="6241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都不能。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执行</a:t>
            </a:r>
            <a:r>
              <a:rPr lang="en-US" altLang="zh-CN" dirty="0"/>
              <a:t>delete</a:t>
            </a:r>
            <a:r>
              <a:rPr lang="zh-CN" altLang="en-US" dirty="0"/>
              <a:t>后，会获得</a:t>
            </a:r>
            <a:r>
              <a:rPr lang="en-US" altLang="zh-CN" dirty="0"/>
              <a:t>(3, 10)</a:t>
            </a:r>
            <a:r>
              <a:rPr lang="zh-CN" altLang="en-US" dirty="0"/>
              <a:t>的共享间隙锁。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执行</a:t>
            </a:r>
            <a:r>
              <a:rPr lang="en-US" altLang="zh-CN" dirty="0"/>
              <a:t>delete</a:t>
            </a:r>
            <a:r>
              <a:rPr lang="zh-CN" altLang="en-US" dirty="0"/>
              <a:t>后，也会获得</a:t>
            </a:r>
            <a:r>
              <a:rPr lang="en-US" altLang="zh-CN" dirty="0"/>
              <a:t>(3, 10)</a:t>
            </a:r>
            <a:r>
              <a:rPr lang="zh-CN" altLang="en-US" dirty="0"/>
              <a:t>的共享间隙锁。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执行</a:t>
            </a:r>
            <a:r>
              <a:rPr lang="en-US" altLang="zh-CN" dirty="0"/>
              <a:t>insert</a:t>
            </a:r>
            <a:r>
              <a:rPr lang="zh-CN" altLang="en-US" dirty="0"/>
              <a:t>后，希望获得</a:t>
            </a:r>
            <a:r>
              <a:rPr lang="en-US" altLang="zh-CN" dirty="0"/>
              <a:t>(3, 10)</a:t>
            </a:r>
            <a:r>
              <a:rPr lang="zh-CN" altLang="en-US" dirty="0"/>
              <a:t>的排他间隙锁，于是会阻塞。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执行</a:t>
            </a:r>
            <a:r>
              <a:rPr lang="en-US" altLang="zh-CN" dirty="0"/>
              <a:t>insert</a:t>
            </a:r>
            <a:r>
              <a:rPr lang="zh-CN" altLang="en-US" dirty="0"/>
              <a:t>后，也希望获得</a:t>
            </a:r>
            <a:r>
              <a:rPr lang="en-US" altLang="zh-CN" dirty="0"/>
              <a:t>(3, 10)</a:t>
            </a:r>
            <a:r>
              <a:rPr lang="zh-CN" altLang="en-US" dirty="0"/>
              <a:t>的排他间隙锁，于是死锁出现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078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事务隔离级别</a:t>
            </a:r>
            <a:r>
              <a:rPr lang="en-US" altLang="zh-CN" sz="2400" dirty="0"/>
              <a:t>——</a:t>
            </a:r>
            <a:r>
              <a:rPr lang="zh-CN" altLang="en-US" sz="2400" dirty="0"/>
              <a:t>查询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7741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仍然是并发的事务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先于</a:t>
            </a:r>
            <a:r>
              <a:rPr lang="en-US" altLang="zh-CN" dirty="0"/>
              <a:t>B</a:t>
            </a:r>
            <a:r>
              <a:rPr lang="zh-CN" altLang="en-US" dirty="0"/>
              <a:t>开始，</a:t>
            </a:r>
            <a:r>
              <a:rPr lang="en-US" altLang="zh-CN" dirty="0"/>
              <a:t>B</a:t>
            </a:r>
            <a:r>
              <a:rPr lang="zh-CN" altLang="en-US" dirty="0"/>
              <a:t>先于</a:t>
            </a:r>
            <a:r>
              <a:rPr lang="en-US" altLang="zh-CN" dirty="0"/>
              <a:t>A</a:t>
            </a:r>
            <a:r>
              <a:rPr lang="zh-CN" altLang="en-US" dirty="0"/>
              <a:t>结束）：</a:t>
            </a:r>
          </a:p>
          <a:p>
            <a:r>
              <a:rPr lang="en-US" altLang="zh-CN" dirty="0"/>
              <a:t>A1: start transaction;</a:t>
            </a:r>
          </a:p>
          <a:p>
            <a:r>
              <a:rPr lang="en-US" altLang="zh-CN" dirty="0"/>
              <a:t>         B1: start transaction;</a:t>
            </a:r>
          </a:p>
          <a:p>
            <a:r>
              <a:rPr lang="en-US" altLang="zh-CN" dirty="0"/>
              <a:t>         B2: insert into t values (4, </a:t>
            </a:r>
            <a:r>
              <a:rPr lang="en-US" altLang="zh-CN" dirty="0" err="1"/>
              <a:t>wangwu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         B3: commit;</a:t>
            </a:r>
          </a:p>
          <a:p>
            <a:r>
              <a:rPr lang="en-US" altLang="zh-CN" dirty="0"/>
              <a:t>A2: select * from t;</a:t>
            </a:r>
          </a:p>
          <a:p>
            <a:endParaRPr lang="en-US" altLang="zh-CN" dirty="0"/>
          </a:p>
          <a:p>
            <a:r>
              <a:rPr lang="zh-CN" altLang="en-US" dirty="0"/>
              <a:t>问：在事务隔离级别是</a:t>
            </a:r>
            <a:r>
              <a:rPr lang="en-US" altLang="zh-CN" dirty="0"/>
              <a:t>RR</a:t>
            </a:r>
            <a:r>
              <a:rPr lang="zh-CN" altLang="en-US" dirty="0"/>
              <a:t>和</a:t>
            </a:r>
            <a:r>
              <a:rPr lang="en-US" altLang="zh-CN" dirty="0"/>
              <a:t>RC</a:t>
            </a:r>
            <a:r>
              <a:rPr lang="zh-CN" altLang="en-US" dirty="0"/>
              <a:t>情况下，事务</a:t>
            </a:r>
            <a:r>
              <a:rPr lang="en-US" altLang="zh-CN" dirty="0"/>
              <a:t>A</a:t>
            </a:r>
            <a:r>
              <a:rPr lang="zh-CN" altLang="en-US" dirty="0"/>
              <a:t>中的三次查询，</a:t>
            </a:r>
            <a:r>
              <a:rPr lang="en-US" altLang="zh-CN" dirty="0"/>
              <a:t>A2, A3, A4</a:t>
            </a:r>
            <a:r>
              <a:rPr lang="zh-CN" altLang="en-US" dirty="0"/>
              <a:t>分别读到什么结果集？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4C3FB0-0834-4CEC-9F8C-E5F4B32317DB}"/>
              </a:ext>
            </a:extLst>
          </p:cNvPr>
          <p:cNvSpPr txBox="1"/>
          <p:nvPr/>
        </p:nvSpPr>
        <p:spPr>
          <a:xfrm>
            <a:off x="3339482" y="4619010"/>
            <a:ext cx="480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RR</a:t>
            </a:r>
            <a:r>
              <a:rPr lang="zh-CN" altLang="en-US" dirty="0"/>
              <a:t>下</a:t>
            </a:r>
          </a:p>
          <a:p>
            <a:r>
              <a:rPr lang="en-US" altLang="zh-CN" dirty="0"/>
              <a:t>{1, 2, 3, 4}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977B48-BC85-4ECB-8DF2-72F1817BD851}"/>
              </a:ext>
            </a:extLst>
          </p:cNvPr>
          <p:cNvSpPr txBox="1"/>
          <p:nvPr/>
        </p:nvSpPr>
        <p:spPr>
          <a:xfrm>
            <a:off x="938073" y="4619010"/>
            <a:ext cx="1583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RC</a:t>
            </a:r>
            <a:r>
              <a:rPr lang="zh-CN" altLang="en-US" dirty="0"/>
              <a:t>下</a:t>
            </a:r>
          </a:p>
          <a:p>
            <a:r>
              <a:rPr lang="en-US" altLang="zh-CN" dirty="0"/>
              <a:t>{1, 2, 3, 4}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35FE85-7754-4590-AB07-A33AD13A116F}"/>
              </a:ext>
            </a:extLst>
          </p:cNvPr>
          <p:cNvSpPr txBox="1"/>
          <p:nvPr/>
        </p:nvSpPr>
        <p:spPr>
          <a:xfrm>
            <a:off x="7105000" y="4342868"/>
            <a:ext cx="3662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仍然是上面的两个事务，只是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开始时间稍有不同，即</a:t>
            </a:r>
            <a:r>
              <a:rPr lang="en-US" altLang="zh-CN" dirty="0"/>
              <a:t>A1</a:t>
            </a:r>
            <a:r>
              <a:rPr lang="zh-CN" altLang="en-US" dirty="0"/>
              <a:t>和</a:t>
            </a:r>
            <a:r>
              <a:rPr lang="en-US" altLang="zh-CN" dirty="0"/>
              <a:t>B1</a:t>
            </a:r>
            <a:r>
              <a:rPr lang="zh-CN" altLang="en-US" dirty="0"/>
              <a:t>调换顺序，结果是什么？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72E37D-EB7E-4EA7-8FAB-E6909EAEBE98}"/>
              </a:ext>
            </a:extLst>
          </p:cNvPr>
          <p:cNvSpPr txBox="1"/>
          <p:nvPr/>
        </p:nvSpPr>
        <p:spPr>
          <a:xfrm>
            <a:off x="6285391" y="5406501"/>
            <a:ext cx="54585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事务的开始时间不一样，不会影响“快照读”的结果</a:t>
            </a:r>
          </a:p>
          <a:p>
            <a:endParaRPr lang="en-US" altLang="zh-CN" dirty="0"/>
          </a:p>
          <a:p>
            <a:r>
              <a:rPr lang="en-US" altLang="zh-CN" dirty="0"/>
              <a:t>RR</a:t>
            </a:r>
            <a:r>
              <a:rPr lang="zh-CN" altLang="en-US" dirty="0"/>
              <a:t>下，事务在第一个</a:t>
            </a:r>
            <a:r>
              <a:rPr lang="en-US" altLang="zh-CN" dirty="0"/>
              <a:t>Read</a:t>
            </a:r>
            <a:r>
              <a:rPr lang="zh-CN" altLang="en-US" dirty="0"/>
              <a:t>操作时，会建立</a:t>
            </a:r>
            <a:r>
              <a:rPr lang="en-US" altLang="zh-CN" dirty="0"/>
              <a:t>Read View</a:t>
            </a:r>
          </a:p>
          <a:p>
            <a:r>
              <a:rPr lang="en-US" altLang="zh-CN" dirty="0"/>
              <a:t>RC</a:t>
            </a:r>
            <a:r>
              <a:rPr lang="zh-CN" altLang="en-US" dirty="0"/>
              <a:t>下，事务在每次</a:t>
            </a:r>
            <a:r>
              <a:rPr lang="en-US" altLang="zh-CN" dirty="0"/>
              <a:t>Read</a:t>
            </a:r>
            <a:r>
              <a:rPr lang="zh-CN" altLang="en-US" dirty="0"/>
              <a:t>操作时，都会建立</a:t>
            </a:r>
            <a:r>
              <a:rPr lang="en-US" altLang="zh-CN" dirty="0"/>
              <a:t>Read View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7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事务隔离级别</a:t>
            </a:r>
            <a:r>
              <a:rPr lang="en-US" altLang="zh-CN" sz="2400" dirty="0"/>
              <a:t>——</a:t>
            </a:r>
            <a:r>
              <a:rPr lang="zh-CN" altLang="en-US" sz="2400" dirty="0"/>
              <a:t>查询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7741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两个并发事务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执行的时间序列如下（</a:t>
            </a:r>
            <a:r>
              <a:rPr lang="en-US" altLang="zh-CN" dirty="0"/>
              <a:t>A</a:t>
            </a:r>
            <a:r>
              <a:rPr lang="zh-CN" altLang="en-US" dirty="0"/>
              <a:t>先于</a:t>
            </a:r>
            <a:r>
              <a:rPr lang="en-US" altLang="zh-CN" dirty="0"/>
              <a:t>B</a:t>
            </a:r>
            <a:r>
              <a:rPr lang="zh-CN" altLang="en-US" dirty="0"/>
              <a:t>开始，</a:t>
            </a:r>
            <a:r>
              <a:rPr lang="en-US" altLang="zh-CN" dirty="0"/>
              <a:t>B</a:t>
            </a:r>
            <a:r>
              <a:rPr lang="zh-CN" altLang="en-US" dirty="0"/>
              <a:t>先于</a:t>
            </a:r>
            <a:r>
              <a:rPr lang="en-US" altLang="zh-CN" dirty="0"/>
              <a:t>A</a:t>
            </a:r>
            <a:r>
              <a:rPr lang="zh-CN" altLang="en-US" dirty="0"/>
              <a:t>结束）：</a:t>
            </a:r>
          </a:p>
          <a:p>
            <a:r>
              <a:rPr lang="en-US" altLang="zh-CN" dirty="0"/>
              <a:t>A1: start transaction;</a:t>
            </a:r>
          </a:p>
          <a:p>
            <a:r>
              <a:rPr lang="en-US" altLang="zh-CN" dirty="0"/>
              <a:t>         B1: start transaction;</a:t>
            </a:r>
          </a:p>
          <a:p>
            <a:r>
              <a:rPr lang="en-US" altLang="zh-CN" dirty="0"/>
              <a:t>A2: select * from t;</a:t>
            </a:r>
          </a:p>
          <a:p>
            <a:r>
              <a:rPr lang="en-US" altLang="zh-CN" dirty="0"/>
              <a:t>         B2: insert into t values (4, </a:t>
            </a:r>
            <a:r>
              <a:rPr lang="en-US" altLang="zh-CN" dirty="0" err="1"/>
              <a:t>wangwu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A3: select * from t;</a:t>
            </a:r>
          </a:p>
          <a:p>
            <a:r>
              <a:rPr lang="en-US" altLang="zh-CN" dirty="0"/>
              <a:t>         B3: commit;</a:t>
            </a:r>
          </a:p>
          <a:p>
            <a:r>
              <a:rPr lang="en-US" altLang="zh-CN" dirty="0"/>
              <a:t>A4: select * from t;</a:t>
            </a:r>
          </a:p>
          <a:p>
            <a:endParaRPr lang="en-US" altLang="zh-CN" dirty="0"/>
          </a:p>
          <a:p>
            <a:r>
              <a:rPr lang="zh-CN" altLang="en-US" dirty="0">
                <a:effectLst/>
              </a:rPr>
              <a:t>问：</a:t>
            </a:r>
            <a:r>
              <a:rPr lang="zh-CN" altLang="en-US" dirty="0"/>
              <a:t>在事务隔离级别是</a:t>
            </a:r>
            <a:r>
              <a:rPr lang="en-US" altLang="zh-CN" dirty="0"/>
              <a:t>RR</a:t>
            </a:r>
            <a:r>
              <a:rPr lang="zh-CN" altLang="en-US" dirty="0"/>
              <a:t>和</a:t>
            </a:r>
            <a:r>
              <a:rPr lang="en-US" altLang="zh-CN" dirty="0"/>
              <a:t>RC</a:t>
            </a:r>
            <a:r>
              <a:rPr lang="zh-CN" altLang="en-US" dirty="0"/>
              <a:t>情况下，事务</a:t>
            </a:r>
            <a:r>
              <a:rPr lang="en-US" altLang="zh-CN" dirty="0"/>
              <a:t>A</a:t>
            </a:r>
            <a:r>
              <a:rPr lang="zh-CN" altLang="en-US" dirty="0"/>
              <a:t>中的三次查询，</a:t>
            </a:r>
            <a:r>
              <a:rPr lang="en-US" altLang="zh-CN" dirty="0"/>
              <a:t>A2, A3, A4</a:t>
            </a:r>
            <a:r>
              <a:rPr lang="zh-CN" altLang="en-US" dirty="0"/>
              <a:t>分别读到什么结果集？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4C3FB0-0834-4CEC-9F8C-E5F4B32317DB}"/>
              </a:ext>
            </a:extLst>
          </p:cNvPr>
          <p:cNvSpPr txBox="1"/>
          <p:nvPr/>
        </p:nvSpPr>
        <p:spPr>
          <a:xfrm>
            <a:off x="843379" y="4663398"/>
            <a:ext cx="4802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RR</a:t>
            </a:r>
            <a:r>
              <a:rPr lang="zh-CN" altLang="en-US" dirty="0"/>
              <a:t>下</a:t>
            </a:r>
          </a:p>
          <a:p>
            <a:r>
              <a:rPr lang="en-US" altLang="zh-CN" dirty="0"/>
              <a:t>(1)A2</a:t>
            </a:r>
            <a:r>
              <a:rPr lang="zh-CN" altLang="en-US" dirty="0"/>
              <a:t>读到的结果集肯定是</a:t>
            </a:r>
            <a:r>
              <a:rPr lang="en-US" altLang="zh-CN" dirty="0"/>
              <a:t>{1, 2, 3}</a:t>
            </a:r>
            <a:r>
              <a:rPr lang="zh-CN" altLang="en-US" dirty="0"/>
              <a:t>，快照时间</a:t>
            </a:r>
            <a:r>
              <a:rPr lang="en-US" altLang="zh-CN" dirty="0"/>
              <a:t>T</a:t>
            </a:r>
            <a:endParaRPr lang="zh-CN" altLang="en-US" dirty="0"/>
          </a:p>
          <a:p>
            <a:r>
              <a:rPr lang="en-US" altLang="zh-CN" dirty="0"/>
              <a:t>(2)A3</a:t>
            </a:r>
            <a:r>
              <a:rPr lang="zh-CN" altLang="en-US" dirty="0"/>
              <a:t>读到的结果集也是</a:t>
            </a:r>
            <a:r>
              <a:rPr lang="en-US" altLang="zh-CN" dirty="0"/>
              <a:t>{1, 2, 3}</a:t>
            </a:r>
            <a:r>
              <a:rPr lang="zh-CN" altLang="en-US" dirty="0"/>
              <a:t> ，因为</a:t>
            </a:r>
            <a:r>
              <a:rPr lang="en-US" altLang="zh-CN" dirty="0"/>
              <a:t>B</a:t>
            </a:r>
            <a:r>
              <a:rPr lang="zh-CN" altLang="en-US" dirty="0"/>
              <a:t>还没有提交；</a:t>
            </a:r>
          </a:p>
          <a:p>
            <a:r>
              <a:rPr lang="en-US" altLang="zh-CN" dirty="0"/>
              <a:t>(3)A4</a:t>
            </a:r>
            <a:r>
              <a:rPr lang="zh-CN" altLang="en-US" dirty="0"/>
              <a:t>读到的结果集还是</a:t>
            </a:r>
            <a:r>
              <a:rPr lang="en-US" altLang="zh-CN" dirty="0"/>
              <a:t>{1, 2, 3}</a:t>
            </a:r>
            <a:r>
              <a:rPr lang="zh-CN" altLang="en-US" dirty="0"/>
              <a:t>，因为事务</a:t>
            </a:r>
            <a:r>
              <a:rPr lang="en-US" altLang="zh-CN" dirty="0"/>
              <a:t>B</a:t>
            </a:r>
            <a:r>
              <a:rPr lang="zh-CN" altLang="en-US" dirty="0"/>
              <a:t>是在时间</a:t>
            </a:r>
            <a:r>
              <a:rPr lang="en-US" altLang="zh-CN" dirty="0"/>
              <a:t>T</a:t>
            </a:r>
            <a:r>
              <a:rPr lang="zh-CN" altLang="en-US" dirty="0"/>
              <a:t>之后提交的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977B48-BC85-4ECB-8DF2-72F1817BD851}"/>
              </a:ext>
            </a:extLst>
          </p:cNvPr>
          <p:cNvSpPr txBox="1"/>
          <p:nvPr/>
        </p:nvSpPr>
        <p:spPr>
          <a:xfrm>
            <a:off x="6095999" y="4663398"/>
            <a:ext cx="4802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RC</a:t>
            </a:r>
            <a:r>
              <a:rPr lang="zh-CN" altLang="en-US" dirty="0"/>
              <a:t>下</a:t>
            </a:r>
          </a:p>
          <a:p>
            <a:r>
              <a:rPr lang="en-US" altLang="zh-CN" dirty="0"/>
              <a:t>(1)A2</a:t>
            </a:r>
            <a:r>
              <a:rPr lang="zh-CN" altLang="en-US" dirty="0"/>
              <a:t>读到的结果集是</a:t>
            </a:r>
            <a:r>
              <a:rPr lang="en-US" altLang="zh-CN" dirty="0"/>
              <a:t>{1, 2, 3}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(2)A3</a:t>
            </a:r>
            <a:r>
              <a:rPr lang="zh-CN" altLang="en-US" dirty="0"/>
              <a:t>读到的结果集也是</a:t>
            </a:r>
            <a:r>
              <a:rPr lang="en-US" altLang="zh-CN" dirty="0"/>
              <a:t>{1, 2, 3}</a:t>
            </a:r>
            <a:r>
              <a:rPr lang="zh-CN" altLang="en-US" dirty="0"/>
              <a:t>，因为</a:t>
            </a:r>
            <a:r>
              <a:rPr lang="en-US" altLang="zh-CN" dirty="0"/>
              <a:t>B</a:t>
            </a:r>
            <a:r>
              <a:rPr lang="zh-CN" altLang="en-US" dirty="0"/>
              <a:t>还没有提交；</a:t>
            </a:r>
          </a:p>
          <a:p>
            <a:r>
              <a:rPr lang="en-US" altLang="zh-CN" dirty="0"/>
              <a:t>(3)A4</a:t>
            </a:r>
            <a:r>
              <a:rPr lang="zh-CN" altLang="en-US" dirty="0"/>
              <a:t>读到的结果集还是</a:t>
            </a:r>
            <a:r>
              <a:rPr lang="en-US" altLang="zh-CN" dirty="0"/>
              <a:t>{1, 2, 3, 4}</a:t>
            </a:r>
            <a:r>
              <a:rPr lang="zh-CN" altLang="en-US" dirty="0"/>
              <a:t>，因为事务</a:t>
            </a:r>
            <a:r>
              <a:rPr lang="en-US" altLang="zh-CN" dirty="0"/>
              <a:t>B</a:t>
            </a:r>
            <a:r>
              <a:rPr lang="zh-CN" altLang="en-US" dirty="0"/>
              <a:t>已经提交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DF1E59-E7BB-4E85-90B0-A125F38E704B}"/>
              </a:ext>
            </a:extLst>
          </p:cNvPr>
          <p:cNvSpPr txBox="1"/>
          <p:nvPr/>
        </p:nvSpPr>
        <p:spPr>
          <a:xfrm>
            <a:off x="8046033" y="2195129"/>
            <a:ext cx="3662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仍然是上面的两个事务，只是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开始时间稍有不同，即</a:t>
            </a:r>
            <a:r>
              <a:rPr lang="en-US" altLang="zh-CN" dirty="0"/>
              <a:t>A1</a:t>
            </a:r>
            <a:r>
              <a:rPr lang="zh-CN" altLang="en-US" dirty="0"/>
              <a:t>和</a:t>
            </a:r>
            <a:r>
              <a:rPr lang="en-US" altLang="zh-CN" dirty="0"/>
              <a:t>B1</a:t>
            </a:r>
            <a:r>
              <a:rPr lang="zh-CN" altLang="en-US" dirty="0"/>
              <a:t>调换顺序，结果是什么？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52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C8D7E-A7E5-4822-83D6-F29DA4DE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924F9-D50A-44E0-91C8-6F472D4C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三范式与冗余</a:t>
            </a:r>
            <a:endParaRPr lang="en-US" altLang="zh-CN" dirty="0"/>
          </a:p>
          <a:p>
            <a:r>
              <a:rPr lang="zh-CN" altLang="en-US" dirty="0"/>
              <a:t>查询的过程</a:t>
            </a:r>
            <a:endParaRPr lang="en-US" altLang="zh-CN" dirty="0"/>
          </a:p>
          <a:p>
            <a:r>
              <a:rPr lang="zh-CN" altLang="en-US" dirty="0"/>
              <a:t>索引</a:t>
            </a:r>
            <a:endParaRPr lang="en-US" altLang="zh-CN" dirty="0"/>
          </a:p>
          <a:p>
            <a:r>
              <a:rPr lang="zh-CN" altLang="en-US" dirty="0"/>
              <a:t>事务与隔离级别</a:t>
            </a:r>
            <a:endParaRPr lang="en-US" altLang="zh-CN" dirty="0"/>
          </a:p>
          <a:p>
            <a:r>
              <a:rPr lang="zh-CN" altLang="en-US" dirty="0"/>
              <a:t>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9483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事务隔离级别</a:t>
            </a:r>
            <a:r>
              <a:rPr lang="en-US" altLang="zh-CN" sz="2400" dirty="0"/>
              <a:t>——</a:t>
            </a:r>
            <a:r>
              <a:rPr lang="zh-CN" altLang="en-US" sz="2400" dirty="0"/>
              <a:t>查询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77413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，</a:t>
            </a:r>
            <a:r>
              <a:rPr lang="en-US" altLang="zh-CN" dirty="0" err="1"/>
              <a:t>InnoDB</a:t>
            </a:r>
            <a:r>
              <a:rPr lang="zh-CN" altLang="en-US" dirty="0"/>
              <a:t>，默认的隔离级别</a:t>
            </a:r>
            <a:r>
              <a:rPr lang="en-US" altLang="zh-CN" dirty="0"/>
              <a:t>(RR)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t(id </a:t>
            </a:r>
            <a:r>
              <a:rPr lang="en-US" altLang="zh-CN" dirty="0">
                <a:solidFill>
                  <a:srgbClr val="FF0000"/>
                </a:solidFill>
              </a:rPr>
              <a:t>unique</a:t>
            </a:r>
            <a:r>
              <a:rPr lang="en-US" altLang="zh-CN" dirty="0"/>
              <a:t> PK, name);</a:t>
            </a:r>
          </a:p>
          <a:p>
            <a:r>
              <a:rPr lang="zh-CN" altLang="en-US" dirty="0"/>
              <a:t>数据表中有数据：</a:t>
            </a:r>
          </a:p>
          <a:p>
            <a:r>
              <a:rPr lang="en-US" altLang="zh-CN" dirty="0"/>
              <a:t>10, </a:t>
            </a:r>
            <a:r>
              <a:rPr lang="en-US" altLang="zh-CN" dirty="0" err="1"/>
              <a:t>haha</a:t>
            </a:r>
            <a:endParaRPr lang="en-US" altLang="zh-CN" dirty="0"/>
          </a:p>
          <a:p>
            <a:r>
              <a:rPr lang="en-US" altLang="zh-CN" dirty="0"/>
              <a:t>20,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r>
              <a:rPr lang="en-US" altLang="zh-CN" dirty="0"/>
              <a:t>30, </a:t>
            </a:r>
            <a:r>
              <a:rPr lang="en-US" altLang="zh-CN" dirty="0" err="1"/>
              <a:t>lisi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先执行，查询了一些记录，还未提交：</a:t>
            </a:r>
          </a:p>
          <a:p>
            <a:r>
              <a:rPr lang="en-US" altLang="zh-CN" dirty="0"/>
              <a:t>select * from t where id&gt;10;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dirty="0"/>
              <a:t>后执行，在</a:t>
            </a:r>
            <a:r>
              <a:rPr lang="en-US" altLang="zh-CN" dirty="0"/>
              <a:t>10</a:t>
            </a:r>
            <a:r>
              <a:rPr lang="zh-CN" altLang="en-US" dirty="0"/>
              <a:t>与</a:t>
            </a:r>
            <a:r>
              <a:rPr lang="en-US" altLang="zh-CN" dirty="0"/>
              <a:t>20</a:t>
            </a:r>
            <a:r>
              <a:rPr lang="zh-CN" altLang="en-US" dirty="0"/>
              <a:t>两条记录中插入了一行：</a:t>
            </a:r>
          </a:p>
          <a:p>
            <a:r>
              <a:rPr lang="en-US" altLang="zh-CN" dirty="0"/>
              <a:t>insert into t values(11, xxx);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这里：</a:t>
            </a:r>
          </a:p>
          <a:p>
            <a:r>
              <a:rPr lang="en-US" altLang="zh-CN" dirty="0"/>
              <a:t>(1)</a:t>
            </a:r>
            <a:r>
              <a:rPr lang="zh-CN" altLang="en-US" dirty="0"/>
              <a:t>会使用什么锁？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dirty="0"/>
              <a:t>会不会被阻塞呢？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如果事务</a:t>
            </a:r>
            <a:r>
              <a:rPr lang="en-US" altLang="zh-CN" dirty="0"/>
              <a:t>A</a:t>
            </a:r>
            <a:r>
              <a:rPr lang="zh-CN" altLang="en-US" dirty="0"/>
              <a:t>执行 </a:t>
            </a:r>
            <a:r>
              <a:rPr lang="en-US" altLang="zh-CN" dirty="0"/>
              <a:t>select * from t where id&gt;10 lock in share mode; </a:t>
            </a:r>
          </a:p>
          <a:p>
            <a:r>
              <a:rPr lang="zh-CN" altLang="en-US" dirty="0"/>
              <a:t>问题</a:t>
            </a:r>
            <a:r>
              <a:rPr lang="en-US" altLang="zh-CN" dirty="0"/>
              <a:t>(1)(2)</a:t>
            </a:r>
            <a:r>
              <a:rPr lang="zh-CN" altLang="en-US" dirty="0"/>
              <a:t>会是什么结果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ED326D-52A6-461B-8D51-D9376685E931}"/>
              </a:ext>
            </a:extLst>
          </p:cNvPr>
          <p:cNvSpPr txBox="1"/>
          <p:nvPr/>
        </p:nvSpPr>
        <p:spPr>
          <a:xfrm>
            <a:off x="8584707" y="5202315"/>
            <a:ext cx="2056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快照读，不加锁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不会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共享间隙锁</a:t>
            </a:r>
            <a:endParaRPr lang="en-US" altLang="zh-CN" dirty="0"/>
          </a:p>
          <a:p>
            <a:r>
              <a:rPr lang="zh-CN" altLang="en-US" dirty="0"/>
              <a:t>     会</a:t>
            </a:r>
          </a:p>
        </p:txBody>
      </p:sp>
    </p:spTree>
    <p:extLst>
      <p:ext uri="{BB962C8B-B14F-4D97-AF65-F5344CB8AC3E}">
        <p14:creationId xmlns:p14="http://schemas.microsoft.com/office/powerpoint/2010/main" val="36356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事务隔离级别</a:t>
            </a:r>
            <a:r>
              <a:rPr lang="en-US" altLang="zh-CN" sz="2400" dirty="0"/>
              <a:t>——</a:t>
            </a:r>
            <a:r>
              <a:rPr lang="zh-CN" altLang="en-US" sz="2400" dirty="0"/>
              <a:t>并发查询更新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7741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（扣款）：</a:t>
            </a:r>
            <a:endParaRPr lang="en-US" altLang="zh-CN" dirty="0"/>
          </a:p>
          <a:p>
            <a:r>
              <a:rPr lang="en-US" altLang="zh-CN" dirty="0"/>
              <a:t>A1: select </a:t>
            </a:r>
            <a:r>
              <a:rPr lang="en-US" altLang="zh-CN" dirty="0" err="1"/>
              <a:t>fundId,amount</a:t>
            </a:r>
            <a:r>
              <a:rPr lang="en-US" altLang="zh-CN" dirty="0"/>
              <a:t> from </a:t>
            </a:r>
            <a:r>
              <a:rPr lang="en-US" altLang="zh-CN" dirty="0" err="1"/>
              <a:t>fundAccount</a:t>
            </a:r>
            <a:r>
              <a:rPr lang="en-US" altLang="zh-CN" dirty="0"/>
              <a:t> where </a:t>
            </a:r>
            <a:r>
              <a:rPr lang="en-US" altLang="zh-CN" dirty="0" err="1"/>
              <a:t>fundId</a:t>
            </a:r>
            <a:r>
              <a:rPr lang="en-US" altLang="zh-CN" dirty="0"/>
              <a:t>=1;</a:t>
            </a:r>
          </a:p>
          <a:p>
            <a:r>
              <a:rPr lang="en-US" altLang="zh-CN" dirty="0"/>
              <a:t>A2: update </a:t>
            </a:r>
            <a:r>
              <a:rPr lang="en-US" altLang="zh-CN" dirty="0" err="1"/>
              <a:t>fundAccount</a:t>
            </a:r>
            <a:r>
              <a:rPr lang="en-US" altLang="zh-CN" dirty="0"/>
              <a:t> set amount=amount-10 where </a:t>
            </a:r>
            <a:r>
              <a:rPr lang="en-US" altLang="zh-CN" dirty="0" err="1"/>
              <a:t>fundId</a:t>
            </a:r>
            <a:r>
              <a:rPr lang="en-US" altLang="zh-CN" dirty="0"/>
              <a:t> = 1;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请问，在隔离级别</a:t>
            </a:r>
            <a:r>
              <a:rPr lang="en-US" altLang="zh-CN" dirty="0"/>
              <a:t>RC</a:t>
            </a:r>
            <a:r>
              <a:rPr lang="zh-CN" altLang="en-US" dirty="0"/>
              <a:t>和</a:t>
            </a:r>
            <a:r>
              <a:rPr lang="en-US" altLang="zh-CN" dirty="0"/>
              <a:t>RR</a:t>
            </a:r>
            <a:r>
              <a:rPr lang="zh-CN" altLang="en-US" dirty="0"/>
              <a:t>下，并发时，会不会出现问题？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70B513-5A0E-4DDA-8410-F37B88508734}"/>
              </a:ext>
            </a:extLst>
          </p:cNvPr>
          <p:cNvSpPr txBox="1"/>
          <p:nvPr/>
        </p:nvSpPr>
        <p:spPr>
          <a:xfrm>
            <a:off x="923278" y="3302493"/>
            <a:ext cx="4119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MySql</a:t>
            </a:r>
            <a:r>
              <a:rPr lang="zh-CN" altLang="en-US" dirty="0"/>
              <a:t>：会</a:t>
            </a:r>
            <a:endParaRPr lang="en-US" altLang="zh-CN" dirty="0"/>
          </a:p>
          <a:p>
            <a:r>
              <a:rPr lang="zh-CN" altLang="en-US" dirty="0"/>
              <a:t>解决：</a:t>
            </a:r>
            <a:endParaRPr lang="en-US" altLang="zh-CN" dirty="0"/>
          </a:p>
          <a:p>
            <a:r>
              <a:rPr lang="zh-CN" altLang="en-US" dirty="0"/>
              <a:t>加排他锁 </a:t>
            </a:r>
            <a:r>
              <a:rPr lang="en-US" altLang="zh-CN" dirty="0"/>
              <a:t>select…for update;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9EC442-DAAD-4703-A80A-3B0CDDA75855}"/>
              </a:ext>
            </a:extLst>
          </p:cNvPr>
          <p:cNvSpPr txBox="1"/>
          <p:nvPr/>
        </p:nvSpPr>
        <p:spPr>
          <a:xfrm>
            <a:off x="5257800" y="3302493"/>
            <a:ext cx="4119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MSSQL</a:t>
            </a:r>
            <a:r>
              <a:rPr lang="zh-CN" altLang="en-US" dirty="0"/>
              <a:t>：</a:t>
            </a:r>
            <a:r>
              <a:rPr lang="en-US" altLang="zh-CN" dirty="0"/>
              <a:t>RC</a:t>
            </a:r>
            <a:r>
              <a:rPr lang="zh-CN" altLang="en-US" dirty="0"/>
              <a:t>会，</a:t>
            </a:r>
            <a:r>
              <a:rPr lang="en-US" altLang="zh-CN" dirty="0"/>
              <a:t>RR</a:t>
            </a:r>
            <a:r>
              <a:rPr lang="zh-CN" altLang="en-US" dirty="0"/>
              <a:t>不会</a:t>
            </a:r>
            <a:endParaRPr lang="en-US" altLang="zh-CN" dirty="0"/>
          </a:p>
          <a:p>
            <a:r>
              <a:rPr lang="en-US" altLang="zh-CN" dirty="0"/>
              <a:t>RC</a:t>
            </a:r>
            <a:r>
              <a:rPr lang="zh-CN" altLang="en-US" dirty="0"/>
              <a:t>解决：</a:t>
            </a:r>
            <a:endParaRPr lang="en-US" altLang="zh-CN" dirty="0"/>
          </a:p>
          <a:p>
            <a:r>
              <a:rPr lang="zh-CN" altLang="en-US" dirty="0"/>
              <a:t>加锁 </a:t>
            </a:r>
            <a:r>
              <a:rPr lang="en-US" altLang="zh-CN" dirty="0"/>
              <a:t>with(</a:t>
            </a:r>
            <a:r>
              <a:rPr lang="en-US" altLang="zh-CN" dirty="0" err="1"/>
              <a:t>tablock</a:t>
            </a:r>
            <a:r>
              <a:rPr lang="en-US" altLang="zh-CN" dirty="0"/>
              <a:t>) </a:t>
            </a:r>
            <a:r>
              <a:rPr lang="zh-CN" altLang="en-US" dirty="0"/>
              <a:t>或 </a:t>
            </a:r>
            <a:r>
              <a:rPr lang="en-US" altLang="zh-CN" dirty="0"/>
              <a:t>with(</a:t>
            </a:r>
            <a:r>
              <a:rPr lang="en-US" altLang="zh-CN" dirty="0" err="1"/>
              <a:t>tablockx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9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考虑的问题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6C71F-8ABD-48FC-AC48-8F81C931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如何保证高可用</a:t>
            </a:r>
            <a:endParaRPr lang="en-US" altLang="zh-CN" dirty="0"/>
          </a:p>
          <a:p>
            <a:pPr lvl="1"/>
            <a:r>
              <a:rPr lang="zh-CN" altLang="en-US" sz="2000" dirty="0"/>
              <a:t>冗余</a:t>
            </a:r>
            <a:endParaRPr lang="en-US" altLang="zh-CN" sz="2000" dirty="0"/>
          </a:p>
          <a:p>
            <a:r>
              <a:rPr lang="zh-CN" altLang="en-US" dirty="0"/>
              <a:t>如何保证写高可用</a:t>
            </a:r>
            <a:endParaRPr lang="en-US" altLang="zh-CN" dirty="0"/>
          </a:p>
          <a:p>
            <a:pPr lvl="1"/>
            <a:r>
              <a:rPr lang="zh-CN" altLang="en-US" sz="2000" dirty="0"/>
              <a:t>冗余写库、双主互备</a:t>
            </a:r>
            <a:endParaRPr lang="en-US" altLang="zh-CN" sz="2000" dirty="0"/>
          </a:p>
          <a:p>
            <a:r>
              <a:rPr lang="zh-CN" altLang="en-US" dirty="0"/>
              <a:t>如何保证数据一致性</a:t>
            </a:r>
            <a:endParaRPr lang="en-US" altLang="zh-CN" dirty="0"/>
          </a:p>
          <a:p>
            <a:pPr lvl="1"/>
            <a:r>
              <a:rPr lang="zh-CN" altLang="en-US" sz="2000" dirty="0"/>
              <a:t>忽略、选择性读主、中间件</a:t>
            </a:r>
            <a:endParaRPr lang="en-US" altLang="zh-CN" sz="2000" dirty="0"/>
          </a:p>
          <a:p>
            <a:r>
              <a:rPr lang="zh-CN" altLang="en-US" dirty="0"/>
              <a:t>如何提高读性能</a:t>
            </a:r>
            <a:endParaRPr lang="en-US" altLang="zh-CN" dirty="0"/>
          </a:p>
          <a:p>
            <a:pPr lvl="1"/>
            <a:r>
              <a:rPr lang="zh-CN" altLang="en-US" sz="2000" dirty="0"/>
              <a:t>增加有效索引、增加从库、增加缓存</a:t>
            </a:r>
            <a:endParaRPr lang="en-US" altLang="zh-CN" sz="2000" dirty="0"/>
          </a:p>
          <a:p>
            <a:r>
              <a:rPr lang="zh-CN" altLang="en-US" dirty="0"/>
              <a:t>如何提高扩展性</a:t>
            </a:r>
            <a:endParaRPr lang="en-US" altLang="zh-CN" dirty="0"/>
          </a:p>
          <a:p>
            <a:pPr lvl="1"/>
            <a:r>
              <a:rPr lang="zh-CN" altLang="en-US" sz="2000" dirty="0"/>
              <a:t>双倍扩容等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75680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单库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4D364F-EFE5-4F98-AC08-4F2EA32F0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0528" y="2506979"/>
            <a:ext cx="1190625" cy="13906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7DDCFB-3DE7-46A2-8737-1C286FCDBA1D}"/>
              </a:ext>
            </a:extLst>
          </p:cNvPr>
          <p:cNvSpPr txBox="1"/>
          <p:nvPr/>
        </p:nvSpPr>
        <p:spPr>
          <a:xfrm>
            <a:off x="900344" y="2030091"/>
            <a:ext cx="6489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单实例数据库，使用简单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业务初期最常见的数据库架构</a:t>
            </a:r>
          </a:p>
        </p:txBody>
      </p:sp>
    </p:spTree>
    <p:extLst>
      <p:ext uri="{BB962C8B-B14F-4D97-AF65-F5344CB8AC3E}">
        <p14:creationId xmlns:p14="http://schemas.microsoft.com/office/powerpoint/2010/main" val="3232499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分组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01361D-C9B4-4293-86A4-5A1191261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575" y="2399423"/>
            <a:ext cx="2354784" cy="183657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5D6DB8-6BA3-47B7-A396-7904A75A644B}"/>
              </a:ext>
            </a:extLst>
          </p:cNvPr>
          <p:cNvSpPr txBox="1"/>
          <p:nvPr/>
        </p:nvSpPr>
        <p:spPr>
          <a:xfrm>
            <a:off x="900344" y="2030091"/>
            <a:ext cx="64895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一主从多，主从同步，读写分享的架构设计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多个实例数据库结构、数据完全相同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解决的是“数据库读写高并发量高”问题，常实施的架构设计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特点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线性提升读性能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通过消除锁冲突提升写性能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通过冗余从库实现“高可用”</a:t>
            </a:r>
          </a:p>
        </p:txBody>
      </p:sp>
    </p:spTree>
    <p:extLst>
      <p:ext uri="{BB962C8B-B14F-4D97-AF65-F5344CB8AC3E}">
        <p14:creationId xmlns:p14="http://schemas.microsoft.com/office/powerpoint/2010/main" val="734543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分片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3A5909-C12F-4062-8F8C-98B4D4039693}"/>
              </a:ext>
            </a:extLst>
          </p:cNvPr>
          <p:cNvSpPr txBox="1"/>
          <p:nvPr/>
        </p:nvSpPr>
        <p:spPr>
          <a:xfrm>
            <a:off x="838199" y="1526508"/>
            <a:ext cx="74841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常见方案是分库分表、同库分表（建议分库）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解决互联网数据量大，单表容量成为瓶颈的问题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算法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范围法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哈希法（取模）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特点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多个实例之间不直接联系，不像主从同步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多个实例数据库结构完全相同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多个实例存储的数据没有交集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线性提高写性能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缺点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分片后连接数会变多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扩展麻烦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C64E968-2B32-4F69-8B02-80B0F9144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159" y="3333394"/>
            <a:ext cx="2088061" cy="102878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3F8751-5F28-4BC2-9DD6-3264470FE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18" y="1737296"/>
            <a:ext cx="2103302" cy="101354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CAFED3D-D625-4C75-B0B3-14A42A37A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20" y="4762457"/>
            <a:ext cx="2042337" cy="99068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F6A8439-B7EC-434A-BD5E-5DF1E027E910}"/>
              </a:ext>
            </a:extLst>
          </p:cNvPr>
          <p:cNvSpPr txBox="1"/>
          <p:nvPr/>
        </p:nvSpPr>
        <p:spPr>
          <a:xfrm>
            <a:off x="5466553" y="5753143"/>
            <a:ext cx="379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、如何分页查询？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、使用自增</a:t>
            </a:r>
            <a:r>
              <a:rPr lang="en-US" altLang="zh-CN" dirty="0"/>
              <a:t>ID</a:t>
            </a:r>
            <a:r>
              <a:rPr lang="zh-CN" altLang="en-US" dirty="0"/>
              <a:t>，后期怎么分片？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043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分片分组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5A77AA-B5AE-4512-9622-87BF78278D51}"/>
              </a:ext>
            </a:extLst>
          </p:cNvPr>
          <p:cNvSpPr txBox="1"/>
          <p:nvPr/>
        </p:nvSpPr>
        <p:spPr>
          <a:xfrm>
            <a:off x="518604" y="2352131"/>
            <a:ext cx="719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解决业务读写并发量很高，数据量也很大的问题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7329C2-6547-4C5D-B086-A6C44EB6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904" y="2689796"/>
            <a:ext cx="3353091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56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垂直拆分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0F45C2-7391-421C-8591-8E0D7714F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280" y="2805833"/>
            <a:ext cx="2164268" cy="105927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C35FC5-AEED-4049-A740-9D632ED2289D}"/>
              </a:ext>
            </a:extLst>
          </p:cNvPr>
          <p:cNvSpPr txBox="1"/>
          <p:nvPr/>
        </p:nvSpPr>
        <p:spPr>
          <a:xfrm>
            <a:off x="838200" y="2088974"/>
            <a:ext cx="71960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垂直切分即可以降低单库的数据量，还可以降低磁盘</a:t>
            </a:r>
            <a:r>
              <a:rPr lang="en-US" altLang="zh-CN" sz="2400" dirty="0"/>
              <a:t>IO</a:t>
            </a:r>
            <a:r>
              <a:rPr lang="zh-CN" altLang="en-US" sz="2400" dirty="0"/>
              <a:t>从而提升吞吐量，但它与业务结合比较紧密，并不是所有业务都能够进行垂直切分的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长度短、访问频繁的适合放主表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例子</a:t>
            </a:r>
            <a:endParaRPr lang="en-US" altLang="zh-CN" sz="2400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User_Base</a:t>
            </a:r>
            <a:r>
              <a:rPr lang="en-US" altLang="zh-CN" dirty="0"/>
              <a:t>(</a:t>
            </a:r>
            <a:r>
              <a:rPr lang="en-US" altLang="zh-CN" dirty="0" err="1"/>
              <a:t>uid</a:t>
            </a:r>
            <a:r>
              <a:rPr lang="en-US" altLang="zh-CN" dirty="0"/>
              <a:t>, </a:t>
            </a:r>
            <a:r>
              <a:rPr lang="en-US" altLang="zh-CN" dirty="0" err="1"/>
              <a:t>uname</a:t>
            </a:r>
            <a:r>
              <a:rPr lang="en-US" altLang="zh-CN" dirty="0"/>
              <a:t>, passwd, sex, age, …)</a:t>
            </a:r>
            <a:endParaRPr lang="en-US" altLang="zh-CN" sz="2400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User_EX</a:t>
            </a:r>
            <a:r>
              <a:rPr lang="en-US" altLang="zh-CN" dirty="0"/>
              <a:t>(</a:t>
            </a:r>
            <a:r>
              <a:rPr lang="en-US" altLang="zh-CN" dirty="0" err="1"/>
              <a:t>uid</a:t>
            </a:r>
            <a:r>
              <a:rPr lang="en-US" altLang="zh-CN" dirty="0"/>
              <a:t>, intro, sign, …)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14296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单主冗余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26F984E-0DD6-4101-9512-63E8C03F6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963" y="2663089"/>
            <a:ext cx="2543175" cy="1314450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E120B9-BDB0-4313-925A-1837D6A57634}"/>
              </a:ext>
            </a:extLst>
          </p:cNvPr>
          <p:cNvSpPr txBox="1"/>
          <p:nvPr/>
        </p:nvSpPr>
        <p:spPr>
          <a:xfrm>
            <a:off x="932155" y="2166152"/>
            <a:ext cx="6303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双主同步</a:t>
            </a:r>
            <a:r>
              <a:rPr lang="en-US" altLang="zh-CN" sz="2400" dirty="0"/>
              <a:t>+</a:t>
            </a:r>
            <a:r>
              <a:rPr lang="en-US" altLang="zh-CN" sz="2400" dirty="0" err="1"/>
              <a:t>keepalived</a:t>
            </a:r>
            <a:r>
              <a:rPr lang="en-US" altLang="zh-CN" sz="2400" dirty="0"/>
              <a:t>+</a:t>
            </a:r>
            <a:r>
              <a:rPr lang="zh-CN" altLang="en-US" sz="2400" dirty="0"/>
              <a:t>虚</a:t>
            </a:r>
            <a:r>
              <a:rPr lang="en-US" altLang="zh-CN" sz="2400" dirty="0" err="1"/>
              <a:t>ip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读写没有延时，无一致性问题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读写高可用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缺点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不能通过加从库扩展读性能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资源利用率为</a:t>
            </a:r>
            <a:r>
              <a:rPr lang="en-US" altLang="zh-CN" sz="2400" dirty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114799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双主互备</a:t>
            </a:r>
            <a:r>
              <a:rPr lang="en-US" altLang="zh-CN" dirty="0"/>
              <a:t>+</a:t>
            </a:r>
            <a:r>
              <a:rPr lang="zh-CN" altLang="en-US" dirty="0"/>
              <a:t>冗余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6D69C7-974C-4FE0-83DD-DA57A938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52" y="2653067"/>
            <a:ext cx="2446232" cy="14098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C693A2F-5A19-4C50-9EC3-FCD1588E0A14}"/>
              </a:ext>
            </a:extLst>
          </p:cNvPr>
          <p:cNvSpPr txBox="1"/>
          <p:nvPr/>
        </p:nvSpPr>
        <p:spPr>
          <a:xfrm>
            <a:off x="838200" y="2088974"/>
            <a:ext cx="7196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提高写性能、写高可用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多个数据库实例结构相同，数据相同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缺点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多库使用自增</a:t>
            </a:r>
            <a:r>
              <a:rPr lang="en-US" altLang="zh-CN" sz="2400" dirty="0"/>
              <a:t>ID</a:t>
            </a:r>
            <a:r>
              <a:rPr lang="zh-CN" altLang="en-US" sz="2400" dirty="0"/>
              <a:t>可能会冲突</a:t>
            </a:r>
            <a:endParaRPr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使用不同种子，相同步长</a:t>
            </a:r>
            <a:endParaRPr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使用分布式</a:t>
            </a:r>
            <a:r>
              <a:rPr lang="en-US" altLang="zh-CN" sz="2400" dirty="0"/>
              <a:t>ID</a:t>
            </a:r>
            <a:r>
              <a:rPr lang="zh-CN" altLang="en-US" sz="2400" dirty="0"/>
              <a:t>，如雪花算法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9285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7734E-82F4-4D2A-BF92-E17F41BB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三范式与冗余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FBA20-BC65-4F0E-9CA7-C483783F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1NF:</a:t>
            </a:r>
            <a:r>
              <a:rPr lang="zh-CN" altLang="en-US" dirty="0"/>
              <a:t>原子性，字段不可分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2NF:</a:t>
            </a:r>
            <a:r>
              <a:rPr lang="zh-CN" altLang="en-US" dirty="0"/>
              <a:t>有主键，非主键字段依赖主键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3NF:</a:t>
            </a:r>
            <a:r>
              <a:rPr lang="zh-CN" altLang="en-US" dirty="0"/>
              <a:t>非主键字段不能相互依赖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实际项目中，会根据业务情况，对某些字段进行冗余（用空间换时间），以达到高效开发，且性能较好的目标。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379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B523C-DB52-4AF6-9E4D-961A917CD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3A2B6E-ED65-43B8-BFD5-9A931D38D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78127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7734E-82F4-4D2A-BF92-E17F41BB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查询的过程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FDA258-C31C-4766-A706-31B8C6EF2D42}"/>
              </a:ext>
            </a:extLst>
          </p:cNvPr>
          <p:cNvSpPr/>
          <p:nvPr/>
        </p:nvSpPr>
        <p:spPr>
          <a:xfrm>
            <a:off x="727969" y="1690688"/>
            <a:ext cx="3471170" cy="422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FBA20-BC65-4F0E-9CA7-C483783F6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3609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客户端 （发起请求）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9BB5436-FB1F-4935-B538-249EA67EF44C}"/>
              </a:ext>
            </a:extLst>
          </p:cNvPr>
          <p:cNvSpPr txBox="1">
            <a:spLocks/>
          </p:cNvSpPr>
          <p:nvPr/>
        </p:nvSpPr>
        <p:spPr>
          <a:xfrm>
            <a:off x="4898994" y="1690688"/>
            <a:ext cx="6544322" cy="422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服务端 （接收请求）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查询缓存</a:t>
            </a:r>
            <a:r>
              <a:rPr lang="en-US" altLang="zh-CN" dirty="0"/>
              <a:t> </a:t>
            </a:r>
            <a:r>
              <a:rPr lang="zh-CN" altLang="en-US" dirty="0"/>
              <a:t>（验证权限）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解析器 （生成解析树）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预处理器 （检验语法、字段是否存在等）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查询优化器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执行计划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执行引擎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(</a:t>
            </a:r>
            <a:r>
              <a:rPr lang="en-US" altLang="zh-CN" dirty="0" err="1"/>
              <a:t>api</a:t>
            </a:r>
            <a:r>
              <a:rPr lang="zh-CN" altLang="en-US" dirty="0"/>
              <a:t>调用</a:t>
            </a:r>
            <a:r>
              <a:rPr lang="en-US" altLang="zh-CN" dirty="0"/>
              <a:t>)</a:t>
            </a:r>
            <a:r>
              <a:rPr lang="zh-CN" altLang="en-US" dirty="0"/>
              <a:t>存储引擎、数据文件</a:t>
            </a:r>
            <a:endParaRPr lang="en-US" altLang="zh-CN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D8A4DAA-1D4E-484D-BBAE-E1A8C2C648C2}"/>
              </a:ext>
            </a:extLst>
          </p:cNvPr>
          <p:cNvCxnSpPr/>
          <p:nvPr/>
        </p:nvCxnSpPr>
        <p:spPr>
          <a:xfrm>
            <a:off x="4199139" y="2139518"/>
            <a:ext cx="699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9321EE1-749E-42F6-95B5-EE1E3C56F6F8}"/>
              </a:ext>
            </a:extLst>
          </p:cNvPr>
          <p:cNvCxnSpPr/>
          <p:nvPr/>
        </p:nvCxnSpPr>
        <p:spPr>
          <a:xfrm flipH="1">
            <a:off x="4199139" y="5184559"/>
            <a:ext cx="699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0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C5B46-45BD-44C5-B6C2-A2FDD511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B3DCC-0165-4805-AA70-A8B57E660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4029"/>
          </a:xfrm>
        </p:spPr>
        <p:txBody>
          <a:bodyPr/>
          <a:lstStyle/>
          <a:p>
            <a:r>
              <a:rPr lang="zh-CN" altLang="en-US" dirty="0"/>
              <a:t>提高查询性能</a:t>
            </a:r>
            <a:endParaRPr lang="en-US" altLang="zh-CN" dirty="0"/>
          </a:p>
          <a:p>
            <a:r>
              <a:rPr lang="zh-CN" altLang="en-US" dirty="0"/>
              <a:t>数据结构：</a:t>
            </a:r>
            <a:r>
              <a:rPr lang="en-US" altLang="zh-CN" dirty="0"/>
              <a:t>B+</a:t>
            </a:r>
            <a:r>
              <a:rPr lang="zh-CN" altLang="en-US" dirty="0"/>
              <a:t>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占用空间</a:t>
            </a:r>
            <a:endParaRPr lang="en-US" altLang="zh-CN" dirty="0"/>
          </a:p>
          <a:p>
            <a:r>
              <a:rPr lang="zh-CN" altLang="en-US" dirty="0"/>
              <a:t>需要维护（增删改）</a:t>
            </a:r>
            <a:endParaRPr lang="en-US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080489-5BB6-4C9A-A864-B15AFD208968}"/>
              </a:ext>
            </a:extLst>
          </p:cNvPr>
          <p:cNvSpPr txBox="1"/>
          <p:nvPr/>
        </p:nvSpPr>
        <p:spPr>
          <a:xfrm>
            <a:off x="838200" y="5211192"/>
            <a:ext cx="5362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问：为什么不用哈希结构做索引</a:t>
            </a:r>
            <a:r>
              <a:rPr lang="en-US" altLang="zh-CN" dirty="0"/>
              <a:t>?( </a:t>
            </a:r>
            <a:r>
              <a:rPr lang="zh-CN" altLang="en-US" dirty="0"/>
              <a:t>时间复杂度</a:t>
            </a:r>
            <a:r>
              <a:rPr lang="en-US" altLang="zh-CN" dirty="0"/>
              <a:t>O(1) )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CFC839-C1DD-4941-9615-6EC95BE6F750}"/>
              </a:ext>
            </a:extLst>
          </p:cNvPr>
          <p:cNvSpPr txBox="1"/>
          <p:nvPr/>
        </p:nvSpPr>
        <p:spPr>
          <a:xfrm>
            <a:off x="838200" y="578824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单条数据查询效率确实高，但无法应对分组、排序等查询</a:t>
            </a:r>
          </a:p>
        </p:txBody>
      </p:sp>
    </p:spTree>
    <p:extLst>
      <p:ext uri="{BB962C8B-B14F-4D97-AF65-F5344CB8AC3E}">
        <p14:creationId xmlns:p14="http://schemas.microsoft.com/office/powerpoint/2010/main" val="160695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C5B46-45BD-44C5-B6C2-A2FDD511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B3DCC-0165-4805-AA70-A8B57E66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聚集索引与非聚集索引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F9A552-FD62-4BE7-A701-58C15F3EC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16" y="2456248"/>
            <a:ext cx="4442281" cy="27194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264A2A-7538-4A12-A504-365BA9CD4936}"/>
              </a:ext>
            </a:extLst>
          </p:cNvPr>
          <p:cNvSpPr txBox="1"/>
          <p:nvPr/>
        </p:nvSpPr>
        <p:spPr>
          <a:xfrm>
            <a:off x="6178858" y="2456248"/>
            <a:ext cx="51749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聚集索引叶子节点存储的是数据；</a:t>
            </a:r>
            <a:endParaRPr lang="en-US" altLang="zh-CN" dirty="0"/>
          </a:p>
          <a:p>
            <a:r>
              <a:rPr lang="zh-CN" altLang="en-US" dirty="0"/>
              <a:t>非聚集索引叶子节点存储的是主键值；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一定会有聚集索引，如果没创建，那默认会使用第一个唯一索引，如果没也没有，会创建一个内部</a:t>
            </a:r>
            <a:r>
              <a:rPr lang="en-US" altLang="zh-CN" dirty="0"/>
              <a:t>ID</a:t>
            </a:r>
            <a:r>
              <a:rPr lang="zh-CN" altLang="en-US" dirty="0"/>
              <a:t>字段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MSSQL</a:t>
            </a:r>
            <a:r>
              <a:rPr lang="zh-CN" altLang="en-US" dirty="0"/>
              <a:t>可以没有聚集索引，这时非聚集索引叶子节点存储的是行对应的地址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82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C5B46-45BD-44C5-B6C2-A2FDD511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B3DCC-0165-4805-AA70-A8B57E66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索引覆盖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要查询的字段都包含在索引里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比如建立索引</a:t>
            </a:r>
            <a:r>
              <a:rPr lang="en-US" altLang="zh-CN" dirty="0"/>
              <a:t>(</a:t>
            </a:r>
            <a:r>
              <a:rPr lang="en-US" altLang="zh-CN" dirty="0" err="1"/>
              <a:t>Id,Name</a:t>
            </a:r>
            <a:r>
              <a:rPr lang="en-US" altLang="zh-CN" dirty="0"/>
              <a:t>)</a:t>
            </a:r>
            <a:r>
              <a:rPr lang="zh-CN" altLang="en-US" dirty="0"/>
              <a:t>，使用下以语句查询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select </a:t>
            </a:r>
            <a:r>
              <a:rPr lang="en-US" altLang="zh-CN" dirty="0" err="1"/>
              <a:t>id,name</a:t>
            </a:r>
            <a:r>
              <a:rPr lang="en-US" altLang="zh-CN" dirty="0"/>
              <a:t> from t;</a:t>
            </a:r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索引只能前置匹配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select </a:t>
            </a:r>
            <a:r>
              <a:rPr lang="en-US" altLang="zh-CN" dirty="0" err="1"/>
              <a:t>id,name</a:t>
            </a:r>
            <a:r>
              <a:rPr lang="en-US" altLang="zh-CN" dirty="0"/>
              <a:t> from t where name=‘</a:t>
            </a:r>
            <a:r>
              <a:rPr lang="zh-CN" altLang="en-US" dirty="0"/>
              <a:t>张三</a:t>
            </a:r>
            <a:r>
              <a:rPr lang="en-US" altLang="zh-CN" dirty="0"/>
              <a:t>’;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581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事务与隔离级别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由一系列操作组成，并且要么全完全，要么全失败</a:t>
            </a:r>
            <a:endParaRPr lang="en-US" altLang="zh-CN" sz="2000" dirty="0"/>
          </a:p>
          <a:p>
            <a:r>
              <a:rPr lang="zh-CN" altLang="en-US" dirty="0"/>
              <a:t>四大特性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原子性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一致性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隔离性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持久性</a:t>
            </a:r>
          </a:p>
        </p:txBody>
      </p:sp>
    </p:spTree>
    <p:extLst>
      <p:ext uri="{BB962C8B-B14F-4D97-AF65-F5344CB8AC3E}">
        <p14:creationId xmlns:p14="http://schemas.microsoft.com/office/powerpoint/2010/main" val="309629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3677</Words>
  <Application>Microsoft Office PowerPoint</Application>
  <PresentationFormat>宽屏</PresentationFormat>
  <Paragraphs>451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等线</vt:lpstr>
      <vt:lpstr>等线 Light</vt:lpstr>
      <vt:lpstr>Arial</vt:lpstr>
      <vt:lpstr>Office 主题​​</vt:lpstr>
      <vt:lpstr>Mysql</vt:lpstr>
      <vt:lpstr>内容</vt:lpstr>
      <vt:lpstr>基础概念</vt:lpstr>
      <vt:lpstr>基础概念——三范式与冗余</vt:lpstr>
      <vt:lpstr>基础概念——查询的过程</vt:lpstr>
      <vt:lpstr>基础概念——索引</vt:lpstr>
      <vt:lpstr>基础概念——索引</vt:lpstr>
      <vt:lpstr>基础概念——索引</vt:lpstr>
      <vt:lpstr>基础概念——事务与隔离级别</vt:lpstr>
      <vt:lpstr>基础概念——事务与隔离级别</vt:lpstr>
      <vt:lpstr>基础概念——锁</vt:lpstr>
      <vt:lpstr>基础概念——自增ID下的插入模式</vt:lpstr>
      <vt:lpstr>基础概念——自增锁</vt:lpstr>
      <vt:lpstr>基础概念——锁</vt:lpstr>
      <vt:lpstr>设计规范与优化——基础规范</vt:lpstr>
      <vt:lpstr>设计规范与优化——表设计规范</vt:lpstr>
      <vt:lpstr>设计规范与优化——列设计规范</vt:lpstr>
      <vt:lpstr>设计规范与优化——索引规范</vt:lpstr>
      <vt:lpstr>设计规范与优化——SQL规范</vt:lpstr>
      <vt:lpstr>设计规范与优化——explain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架构设计——考虑的问题</vt:lpstr>
      <vt:lpstr>架构设计——单库</vt:lpstr>
      <vt:lpstr>架构设计——分组</vt:lpstr>
      <vt:lpstr>架构设计——分片</vt:lpstr>
      <vt:lpstr>架构设计——分片分组</vt:lpstr>
      <vt:lpstr>架构设计——垂直拆分</vt:lpstr>
      <vt:lpstr>架构设计——单主冗余</vt:lpstr>
      <vt:lpstr>架构设计——双主互备+冗余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</dc:creator>
  <cp:lastModifiedBy> </cp:lastModifiedBy>
  <cp:revision>154</cp:revision>
  <dcterms:created xsi:type="dcterms:W3CDTF">2020-03-08T06:49:09Z</dcterms:created>
  <dcterms:modified xsi:type="dcterms:W3CDTF">2020-03-10T07:11:54Z</dcterms:modified>
</cp:coreProperties>
</file>