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25"/>
  </p:notesMasterIdLst>
  <p:sldIdLst>
    <p:sldId id="524" r:id="rId2"/>
    <p:sldId id="538" r:id="rId3"/>
    <p:sldId id="537" r:id="rId4"/>
    <p:sldId id="531" r:id="rId5"/>
    <p:sldId id="571" r:id="rId6"/>
    <p:sldId id="572" r:id="rId7"/>
    <p:sldId id="573" r:id="rId8"/>
    <p:sldId id="576" r:id="rId9"/>
    <p:sldId id="575" r:id="rId10"/>
    <p:sldId id="574" r:id="rId11"/>
    <p:sldId id="577" r:id="rId12"/>
    <p:sldId id="578" r:id="rId13"/>
    <p:sldId id="579" r:id="rId14"/>
    <p:sldId id="587" r:id="rId15"/>
    <p:sldId id="588" r:id="rId16"/>
    <p:sldId id="580" r:id="rId17"/>
    <p:sldId id="570" r:id="rId18"/>
    <p:sldId id="567" r:id="rId19"/>
    <p:sldId id="583" r:id="rId20"/>
    <p:sldId id="584" r:id="rId21"/>
    <p:sldId id="581" r:id="rId22"/>
    <p:sldId id="582" r:id="rId23"/>
    <p:sldId id="586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7106" userDrawn="1">
          <p15:clr>
            <a:srgbClr val="A4A3A4"/>
          </p15:clr>
        </p15:guide>
        <p15:guide id="5" pos="778" userDrawn="1">
          <p15:clr>
            <a:srgbClr val="A4A3A4"/>
          </p15:clr>
        </p15:guide>
        <p15:guide id="6" pos="6516" userDrawn="1">
          <p15:clr>
            <a:srgbClr val="A4A3A4"/>
          </p15:clr>
        </p15:guide>
        <p15:guide id="7" pos="48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kplus" initials="l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B6E"/>
    <a:srgbClr val="7FD2E5"/>
    <a:srgbClr val="7FB078"/>
    <a:srgbClr val="8EC894"/>
    <a:srgbClr val="14546D"/>
    <a:srgbClr val="3F8993"/>
    <a:srgbClr val="3DADB9"/>
    <a:srgbClr val="E6A570"/>
    <a:srgbClr val="DF8D49"/>
    <a:srgbClr val="DC7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0" autoAdjust="0"/>
    <p:restoredTop sz="95244" autoAdjust="0"/>
  </p:normalViewPr>
  <p:slideViewPr>
    <p:cSldViewPr snapToGrid="0" showGuides="1">
      <p:cViewPr varScale="1">
        <p:scale>
          <a:sx n="86" d="100"/>
          <a:sy n="86" d="100"/>
        </p:scale>
        <p:origin x="523" y="62"/>
      </p:cViewPr>
      <p:guideLst>
        <p:guide orient="horz" pos="2092"/>
        <p:guide pos="7106"/>
        <p:guide pos="778"/>
        <p:guide pos="6516"/>
        <p:guide pos="4883"/>
      </p:guideLst>
    </p:cSldViewPr>
  </p:slideViewPr>
  <p:outlineViewPr>
    <p:cViewPr>
      <p:scale>
        <a:sx n="33" d="100"/>
        <a:sy n="33" d="100"/>
      </p:scale>
      <p:origin x="0" y="-49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27290ECD-74F5-4C6A-955F-E902F058A4E8}" type="datetimeFigureOut">
              <a:rPr lang="zh-CN" altLang="en-US" smtClean="0"/>
              <a:pPr/>
              <a:t>2019/8/24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61BF2980-540F-4F7F-A4CC-709C5E9803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25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74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67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35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87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229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44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554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ThreadPool.QueueUserWorkItem</a:t>
            </a:r>
            <a:r>
              <a:rPr lang="zh-CN" altLang="en-US" dirty="0">
                <a:solidFill>
                  <a:schemeClr val="bg1"/>
                </a:solidFill>
              </a:rPr>
              <a:t>方法和</a:t>
            </a:r>
            <a:r>
              <a:rPr lang="en-US" altLang="zh-CN" dirty="0">
                <a:solidFill>
                  <a:schemeClr val="bg1"/>
                </a:solidFill>
              </a:rPr>
              <a:t>Timer</a:t>
            </a:r>
            <a:r>
              <a:rPr lang="zh-CN" altLang="en-US" dirty="0">
                <a:solidFill>
                  <a:schemeClr val="bg1"/>
                </a:solidFill>
              </a:rPr>
              <a:t>类总是会将工作项放到全局队列中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Task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I/O</a:t>
            </a:r>
            <a:r>
              <a:rPr lang="zh-CN" altLang="en-US" dirty="0">
                <a:solidFill>
                  <a:schemeClr val="bg1"/>
                </a:solidFill>
              </a:rPr>
              <a:t>线程将其放进全局队列，工作者线程将其放到本地队列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86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17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5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031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41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53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63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13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35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739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694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37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6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12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66189" y="163513"/>
            <a:ext cx="730368" cy="674688"/>
            <a:chOff x="366189" y="163513"/>
            <a:chExt cx="730368" cy="674688"/>
          </a:xfrm>
        </p:grpSpPr>
        <p:sp>
          <p:nvSpPr>
            <p:cNvPr id="5" name="任意多边形 9"/>
            <p:cNvSpPr>
              <a:spLocks/>
            </p:cNvSpPr>
            <p:nvPr userDrawn="1"/>
          </p:nvSpPr>
          <p:spPr bwMode="auto">
            <a:xfrm>
              <a:off x="407988" y="163513"/>
              <a:ext cx="619125" cy="630237"/>
            </a:xfrm>
            <a:custGeom>
              <a:avLst/>
              <a:gdLst>
                <a:gd name="T0" fmla="*/ 318220 w 619265"/>
                <a:gd name="T1" fmla="*/ 0 h 630260"/>
                <a:gd name="T2" fmla="*/ 611433 w 619265"/>
                <a:gd name="T3" fmla="*/ 194354 h 630260"/>
                <a:gd name="T4" fmla="*/ 619265 w 619265"/>
                <a:gd name="T5" fmla="*/ 219585 h 630260"/>
                <a:gd name="T6" fmla="*/ 256918 w 619265"/>
                <a:gd name="T7" fmla="*/ 630260 h 630260"/>
                <a:gd name="T8" fmla="*/ 254088 w 619265"/>
                <a:gd name="T9" fmla="*/ 629975 h 630260"/>
                <a:gd name="T10" fmla="*/ 0 w 619265"/>
                <a:gd name="T11" fmla="*/ 318220 h 630260"/>
                <a:gd name="T12" fmla="*/ 318220 w 619265"/>
                <a:gd name="T13" fmla="*/ 0 h 630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9265" h="630260">
                  <a:moveTo>
                    <a:pt x="318220" y="0"/>
                  </a:moveTo>
                  <a:cubicBezTo>
                    <a:pt x="450031" y="0"/>
                    <a:pt x="563124" y="80141"/>
                    <a:pt x="611433" y="194354"/>
                  </a:cubicBezTo>
                  <a:lnTo>
                    <a:pt x="619265" y="219585"/>
                  </a:lnTo>
                  <a:lnTo>
                    <a:pt x="256918" y="630260"/>
                  </a:lnTo>
                  <a:lnTo>
                    <a:pt x="254088" y="629975"/>
                  </a:lnTo>
                  <a:cubicBezTo>
                    <a:pt x="109080" y="600302"/>
                    <a:pt x="0" y="472000"/>
                    <a:pt x="0" y="318220"/>
                  </a:cubicBezTo>
                  <a:cubicBezTo>
                    <a:pt x="0" y="142472"/>
                    <a:pt x="142472" y="0"/>
                    <a:pt x="318220" y="0"/>
                  </a:cubicBezTo>
                  <a:close/>
                </a:path>
              </a:pathLst>
            </a:custGeom>
            <a:solidFill>
              <a:schemeClr val="bg1">
                <a:alpha val="8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cxnSp>
          <p:nvCxnSpPr>
            <p:cNvPr id="6" name="直接连接符 11"/>
            <p:cNvCxnSpPr>
              <a:cxnSpLocks noChangeShapeType="1"/>
            </p:cNvCxnSpPr>
            <p:nvPr userDrawn="1"/>
          </p:nvCxnSpPr>
          <p:spPr bwMode="auto">
            <a:xfrm flipH="1">
              <a:off x="758419" y="442914"/>
              <a:ext cx="338138" cy="395287"/>
            </a:xfrm>
            <a:prstGeom prst="line">
              <a:avLst/>
            </a:prstGeom>
            <a:noFill/>
            <a:ln w="6350" cmpd="sng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文本框 12"/>
            <p:cNvSpPr txBox="1">
              <a:spLocks noChangeArrowheads="1"/>
            </p:cNvSpPr>
            <p:nvPr userDrawn="1"/>
          </p:nvSpPr>
          <p:spPr bwMode="auto">
            <a:xfrm>
              <a:off x="366189" y="215376"/>
              <a:ext cx="5905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132F5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02</a:t>
              </a:r>
              <a:endParaRPr lang="zh-CN" altLang="en-US" sz="2400" b="1" dirty="0">
                <a:solidFill>
                  <a:srgbClr val="132F55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cxnSp>
        <p:nvCxnSpPr>
          <p:cNvPr id="8" name="直接连接符 14"/>
          <p:cNvCxnSpPr>
            <a:cxnSpLocks noChangeShapeType="1"/>
          </p:cNvCxnSpPr>
          <p:nvPr userDrawn="1"/>
        </p:nvCxnSpPr>
        <p:spPr bwMode="auto">
          <a:xfrm>
            <a:off x="398463" y="873125"/>
            <a:ext cx="1138555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文本框 1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9088" y="603250"/>
            <a:ext cx="138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 userDrawn="1"/>
        </p:nvSpPr>
        <p:spPr>
          <a:xfrm>
            <a:off x="1096557" y="4079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添加您要的题目</a:t>
            </a:r>
          </a:p>
        </p:txBody>
      </p:sp>
    </p:spTree>
    <p:extLst>
      <p:ext uri="{BB962C8B-B14F-4D97-AF65-F5344CB8AC3E}">
        <p14:creationId xmlns:p14="http://schemas.microsoft.com/office/powerpoint/2010/main" val="140910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66189" y="163513"/>
            <a:ext cx="730368" cy="674688"/>
            <a:chOff x="366189" y="163513"/>
            <a:chExt cx="730368" cy="674688"/>
          </a:xfrm>
        </p:grpSpPr>
        <p:sp>
          <p:nvSpPr>
            <p:cNvPr id="7" name="任意多边形 9"/>
            <p:cNvSpPr>
              <a:spLocks/>
            </p:cNvSpPr>
            <p:nvPr userDrawn="1"/>
          </p:nvSpPr>
          <p:spPr bwMode="auto">
            <a:xfrm>
              <a:off x="407988" y="163513"/>
              <a:ext cx="619125" cy="630237"/>
            </a:xfrm>
            <a:custGeom>
              <a:avLst/>
              <a:gdLst>
                <a:gd name="T0" fmla="*/ 318220 w 619265"/>
                <a:gd name="T1" fmla="*/ 0 h 630260"/>
                <a:gd name="T2" fmla="*/ 611433 w 619265"/>
                <a:gd name="T3" fmla="*/ 194354 h 630260"/>
                <a:gd name="T4" fmla="*/ 619265 w 619265"/>
                <a:gd name="T5" fmla="*/ 219585 h 630260"/>
                <a:gd name="T6" fmla="*/ 256918 w 619265"/>
                <a:gd name="T7" fmla="*/ 630260 h 630260"/>
                <a:gd name="T8" fmla="*/ 254088 w 619265"/>
                <a:gd name="T9" fmla="*/ 629975 h 630260"/>
                <a:gd name="T10" fmla="*/ 0 w 619265"/>
                <a:gd name="T11" fmla="*/ 318220 h 630260"/>
                <a:gd name="T12" fmla="*/ 318220 w 619265"/>
                <a:gd name="T13" fmla="*/ 0 h 630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9265" h="630260">
                  <a:moveTo>
                    <a:pt x="318220" y="0"/>
                  </a:moveTo>
                  <a:cubicBezTo>
                    <a:pt x="450031" y="0"/>
                    <a:pt x="563124" y="80141"/>
                    <a:pt x="611433" y="194354"/>
                  </a:cubicBezTo>
                  <a:lnTo>
                    <a:pt x="619265" y="219585"/>
                  </a:lnTo>
                  <a:lnTo>
                    <a:pt x="256918" y="630260"/>
                  </a:lnTo>
                  <a:lnTo>
                    <a:pt x="254088" y="629975"/>
                  </a:lnTo>
                  <a:cubicBezTo>
                    <a:pt x="109080" y="600302"/>
                    <a:pt x="0" y="472000"/>
                    <a:pt x="0" y="318220"/>
                  </a:cubicBezTo>
                  <a:cubicBezTo>
                    <a:pt x="0" y="142472"/>
                    <a:pt x="142472" y="0"/>
                    <a:pt x="318220" y="0"/>
                  </a:cubicBezTo>
                  <a:close/>
                </a:path>
              </a:pathLst>
            </a:custGeom>
            <a:solidFill>
              <a:schemeClr val="bg1">
                <a:alpha val="8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cxnSp>
          <p:nvCxnSpPr>
            <p:cNvPr id="8" name="直接连接符 11"/>
            <p:cNvCxnSpPr>
              <a:cxnSpLocks noChangeShapeType="1"/>
            </p:cNvCxnSpPr>
            <p:nvPr userDrawn="1"/>
          </p:nvCxnSpPr>
          <p:spPr bwMode="auto">
            <a:xfrm flipH="1">
              <a:off x="758419" y="442914"/>
              <a:ext cx="338138" cy="395287"/>
            </a:xfrm>
            <a:prstGeom prst="line">
              <a:avLst/>
            </a:prstGeom>
            <a:noFill/>
            <a:ln w="6350" cmpd="sng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文本框 12"/>
            <p:cNvSpPr txBox="1">
              <a:spLocks noChangeArrowheads="1"/>
            </p:cNvSpPr>
            <p:nvPr userDrawn="1"/>
          </p:nvSpPr>
          <p:spPr bwMode="auto">
            <a:xfrm>
              <a:off x="366189" y="215376"/>
              <a:ext cx="5905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132F5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03</a:t>
              </a:r>
              <a:endParaRPr lang="zh-CN" altLang="en-US" sz="2400" b="1" dirty="0">
                <a:solidFill>
                  <a:srgbClr val="132F55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cxnSp>
        <p:nvCxnSpPr>
          <p:cNvPr id="10" name="直接连接符 14"/>
          <p:cNvCxnSpPr>
            <a:cxnSpLocks noChangeShapeType="1"/>
          </p:cNvCxnSpPr>
          <p:nvPr userDrawn="1"/>
        </p:nvCxnSpPr>
        <p:spPr bwMode="auto">
          <a:xfrm>
            <a:off x="398463" y="873125"/>
            <a:ext cx="1138555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文本框 1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9088" y="603250"/>
            <a:ext cx="138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1096557" y="4079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添加您要的题目</a:t>
            </a:r>
          </a:p>
        </p:txBody>
      </p:sp>
    </p:spTree>
    <p:extLst>
      <p:ext uri="{BB962C8B-B14F-4D97-AF65-F5344CB8AC3E}">
        <p14:creationId xmlns:p14="http://schemas.microsoft.com/office/powerpoint/2010/main" val="22798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66189" y="163513"/>
            <a:ext cx="730368" cy="674688"/>
            <a:chOff x="366189" y="163513"/>
            <a:chExt cx="730368" cy="674688"/>
          </a:xfrm>
        </p:grpSpPr>
        <p:sp>
          <p:nvSpPr>
            <p:cNvPr id="7" name="任意多边形 9"/>
            <p:cNvSpPr>
              <a:spLocks/>
            </p:cNvSpPr>
            <p:nvPr userDrawn="1"/>
          </p:nvSpPr>
          <p:spPr bwMode="auto">
            <a:xfrm>
              <a:off x="407988" y="163513"/>
              <a:ext cx="619125" cy="630237"/>
            </a:xfrm>
            <a:custGeom>
              <a:avLst/>
              <a:gdLst>
                <a:gd name="T0" fmla="*/ 318220 w 619265"/>
                <a:gd name="T1" fmla="*/ 0 h 630260"/>
                <a:gd name="T2" fmla="*/ 611433 w 619265"/>
                <a:gd name="T3" fmla="*/ 194354 h 630260"/>
                <a:gd name="T4" fmla="*/ 619265 w 619265"/>
                <a:gd name="T5" fmla="*/ 219585 h 630260"/>
                <a:gd name="T6" fmla="*/ 256918 w 619265"/>
                <a:gd name="T7" fmla="*/ 630260 h 630260"/>
                <a:gd name="T8" fmla="*/ 254088 w 619265"/>
                <a:gd name="T9" fmla="*/ 629975 h 630260"/>
                <a:gd name="T10" fmla="*/ 0 w 619265"/>
                <a:gd name="T11" fmla="*/ 318220 h 630260"/>
                <a:gd name="T12" fmla="*/ 318220 w 619265"/>
                <a:gd name="T13" fmla="*/ 0 h 630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9265" h="630260">
                  <a:moveTo>
                    <a:pt x="318220" y="0"/>
                  </a:moveTo>
                  <a:cubicBezTo>
                    <a:pt x="450031" y="0"/>
                    <a:pt x="563124" y="80141"/>
                    <a:pt x="611433" y="194354"/>
                  </a:cubicBezTo>
                  <a:lnTo>
                    <a:pt x="619265" y="219585"/>
                  </a:lnTo>
                  <a:lnTo>
                    <a:pt x="256918" y="630260"/>
                  </a:lnTo>
                  <a:lnTo>
                    <a:pt x="254088" y="629975"/>
                  </a:lnTo>
                  <a:cubicBezTo>
                    <a:pt x="109080" y="600302"/>
                    <a:pt x="0" y="472000"/>
                    <a:pt x="0" y="318220"/>
                  </a:cubicBezTo>
                  <a:cubicBezTo>
                    <a:pt x="0" y="142472"/>
                    <a:pt x="142472" y="0"/>
                    <a:pt x="318220" y="0"/>
                  </a:cubicBezTo>
                  <a:close/>
                </a:path>
              </a:pathLst>
            </a:custGeom>
            <a:solidFill>
              <a:schemeClr val="bg1">
                <a:alpha val="8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cxnSp>
          <p:nvCxnSpPr>
            <p:cNvPr id="8" name="直接连接符 11"/>
            <p:cNvCxnSpPr>
              <a:cxnSpLocks noChangeShapeType="1"/>
            </p:cNvCxnSpPr>
            <p:nvPr userDrawn="1"/>
          </p:nvCxnSpPr>
          <p:spPr bwMode="auto">
            <a:xfrm flipH="1">
              <a:off x="758419" y="442914"/>
              <a:ext cx="338138" cy="395287"/>
            </a:xfrm>
            <a:prstGeom prst="line">
              <a:avLst/>
            </a:prstGeom>
            <a:noFill/>
            <a:ln w="6350" cmpd="sng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文本框 12"/>
            <p:cNvSpPr txBox="1">
              <a:spLocks noChangeArrowheads="1"/>
            </p:cNvSpPr>
            <p:nvPr userDrawn="1"/>
          </p:nvSpPr>
          <p:spPr bwMode="auto">
            <a:xfrm>
              <a:off x="366189" y="215376"/>
              <a:ext cx="5905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132F5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04</a:t>
              </a:r>
              <a:endParaRPr lang="zh-CN" altLang="en-US" sz="2400" b="1" dirty="0">
                <a:solidFill>
                  <a:srgbClr val="132F55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cxnSp>
        <p:nvCxnSpPr>
          <p:cNvPr id="10" name="直接连接符 14"/>
          <p:cNvCxnSpPr>
            <a:cxnSpLocks noChangeShapeType="1"/>
          </p:cNvCxnSpPr>
          <p:nvPr userDrawn="1"/>
        </p:nvCxnSpPr>
        <p:spPr bwMode="auto">
          <a:xfrm>
            <a:off x="398463" y="873125"/>
            <a:ext cx="1138555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文本框 1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9088" y="603250"/>
            <a:ext cx="138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1096557" y="4079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添加您要的题目</a:t>
            </a:r>
          </a:p>
        </p:txBody>
      </p:sp>
    </p:spTree>
    <p:extLst>
      <p:ext uri="{BB962C8B-B14F-4D97-AF65-F5344CB8AC3E}">
        <p14:creationId xmlns:p14="http://schemas.microsoft.com/office/powerpoint/2010/main" val="17952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2805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lum bright="-10000" contrast="8000"/>
          </a:blip>
          <a:stretch>
            <a:fillRect/>
          </a:stretch>
        </p:blipFill>
        <p:spPr>
          <a:xfrm>
            <a:off x="0" y="0"/>
            <a:ext cx="12193057" cy="68640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pPr/>
              <a:t>2019/8/24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35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A4E37400-0646-4690-B3CD-AFE7E0746041}" type="datetimeFigureOut">
              <a:rPr lang="zh-CN" altLang="en-US" smtClean="0"/>
              <a:pPr/>
              <a:t>2019/8/24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lum bright="-10000" contrast="8000"/>
          </a:blip>
          <a:stretch>
            <a:fillRect/>
          </a:stretch>
        </p:blipFill>
        <p:spPr>
          <a:xfrm>
            <a:off x="0" y="0"/>
            <a:ext cx="12193057" cy="68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4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1" r:id="rId3"/>
    <p:sldLayoutId id="2147483791" r:id="rId4"/>
    <p:sldLayoutId id="2147483793" r:id="rId5"/>
  </p:sldLayoutIdLst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6.xml"/><Relationship Id="rId7" Type="http://schemas.openxmlformats.org/officeDocument/2006/relationships/image" Target="../media/image5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6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4" Type="http://schemas.openxmlformats.org/officeDocument/2006/relationships/tags" Target="../tags/tag37.xml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0.xml"/><Relationship Id="rId7" Type="http://schemas.openxmlformats.org/officeDocument/2006/relationships/image" Target="../media/image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8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4" Type="http://schemas.openxmlformats.org/officeDocument/2006/relationships/tags" Target="../tags/tag41.xml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10" Type="http://schemas.openxmlformats.org/officeDocument/2006/relationships/image" Target="../media/image4.png"/><Relationship Id="rId4" Type="http://schemas.openxmlformats.org/officeDocument/2006/relationships/tags" Target="../tags/tag15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4.xml"/><Relationship Id="rId7" Type="http://schemas.openxmlformats.org/officeDocument/2006/relationships/image" Target="../media/image5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2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4" Type="http://schemas.openxmlformats.org/officeDocument/2006/relationships/tags" Target="../tags/tag45.xml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4" Type="http://schemas.openxmlformats.org/officeDocument/2006/relationships/tags" Target="../tags/tag2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4.xml"/><Relationship Id="rId7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4" Type="http://schemas.openxmlformats.org/officeDocument/2006/relationships/tags" Target="../tags/tag25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8.xml"/><Relationship Id="rId7" Type="http://schemas.openxmlformats.org/officeDocument/2006/relationships/image" Target="../media/image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4" Type="http://schemas.openxmlformats.org/officeDocument/2006/relationships/tags" Target="../tags/tag29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2.xml"/><Relationship Id="rId7" Type="http://schemas.openxmlformats.org/officeDocument/2006/relationships/image" Target="../media/image5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9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4" Type="http://schemas.openxmlformats.org/officeDocument/2006/relationships/tags" Target="../tags/tag33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椭圆 17"/>
          <p:cNvSpPr/>
          <p:nvPr>
            <p:custDataLst>
              <p:tags r:id="rId1"/>
            </p:custDataLst>
          </p:nvPr>
        </p:nvSpPr>
        <p:spPr>
          <a:xfrm>
            <a:off x="4590473" y="1533236"/>
            <a:ext cx="3583709" cy="3583709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0" name="PA_椭圆 19"/>
          <p:cNvSpPr/>
          <p:nvPr>
            <p:custDataLst>
              <p:tags r:id="rId2"/>
            </p:custDataLst>
          </p:nvPr>
        </p:nvSpPr>
        <p:spPr>
          <a:xfrm>
            <a:off x="3569854" y="1020618"/>
            <a:ext cx="3583709" cy="3583709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1" name="PA_椭圆 20"/>
          <p:cNvSpPr/>
          <p:nvPr>
            <p:custDataLst>
              <p:tags r:id="rId3"/>
            </p:custDataLst>
          </p:nvPr>
        </p:nvSpPr>
        <p:spPr>
          <a:xfrm>
            <a:off x="4470399" y="1020618"/>
            <a:ext cx="3583709" cy="3583709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2" name="PA_椭圆 21"/>
          <p:cNvSpPr/>
          <p:nvPr>
            <p:custDataLst>
              <p:tags r:id="rId4"/>
            </p:custDataLst>
          </p:nvPr>
        </p:nvSpPr>
        <p:spPr>
          <a:xfrm>
            <a:off x="4020126" y="1708727"/>
            <a:ext cx="3583709" cy="3583709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3" name="PA_椭圆 22"/>
          <p:cNvSpPr/>
          <p:nvPr>
            <p:custDataLst>
              <p:tags r:id="rId5"/>
            </p:custDataLst>
          </p:nvPr>
        </p:nvSpPr>
        <p:spPr>
          <a:xfrm>
            <a:off x="8366989" y="3745345"/>
            <a:ext cx="989447" cy="989447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4" name="PA_椭圆 23"/>
          <p:cNvSpPr/>
          <p:nvPr>
            <p:custDataLst>
              <p:tags r:id="rId6"/>
            </p:custDataLst>
          </p:nvPr>
        </p:nvSpPr>
        <p:spPr>
          <a:xfrm>
            <a:off x="8255003" y="4359564"/>
            <a:ext cx="489526" cy="489526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5" name="PA_椭圆 24"/>
          <p:cNvSpPr/>
          <p:nvPr>
            <p:custDataLst>
              <p:tags r:id="rId7"/>
            </p:custDataLst>
          </p:nvPr>
        </p:nvSpPr>
        <p:spPr>
          <a:xfrm>
            <a:off x="2130134" y="1038512"/>
            <a:ext cx="989447" cy="989447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6" name="PA_椭圆 25"/>
          <p:cNvSpPr/>
          <p:nvPr>
            <p:custDataLst>
              <p:tags r:id="rId8"/>
            </p:custDataLst>
          </p:nvPr>
        </p:nvSpPr>
        <p:spPr>
          <a:xfrm>
            <a:off x="2286002" y="2225386"/>
            <a:ext cx="489526" cy="489526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7" name="PA_椭圆 26"/>
          <p:cNvSpPr/>
          <p:nvPr>
            <p:custDataLst>
              <p:tags r:id="rId9"/>
            </p:custDataLst>
          </p:nvPr>
        </p:nvSpPr>
        <p:spPr>
          <a:xfrm>
            <a:off x="1996207" y="1621559"/>
            <a:ext cx="406400" cy="406400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9" name="PA_文本框 18"/>
          <p:cNvSpPr txBox="1"/>
          <p:nvPr>
            <p:custDataLst>
              <p:tags r:id="rId10"/>
            </p:custDataLst>
          </p:nvPr>
        </p:nvSpPr>
        <p:spPr>
          <a:xfrm>
            <a:off x="4470399" y="2617204"/>
            <a:ext cx="2893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.NET</a:t>
            </a:r>
            <a:r>
              <a:rPr lang="zh-CN" altLang="en-US" sz="4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多线程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13678" y="542370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分享人：黄泽鹏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9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279"/>
    </mc:Choice>
    <mc:Fallback xmlns="">
      <p:transition advClick="0" advTm="122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30DAB54F-E54E-4ABD-AF7E-B0984507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8" y="148463"/>
            <a:ext cx="10515600" cy="461666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线程使用与各自特点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D5E2F9-6D32-47D5-8003-F1FB96656A0A}"/>
              </a:ext>
            </a:extLst>
          </p:cNvPr>
          <p:cNvSpPr txBox="1"/>
          <p:nvPr/>
        </p:nvSpPr>
        <p:spPr>
          <a:xfrm>
            <a:off x="577048" y="754603"/>
            <a:ext cx="338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</a:rPr>
              <a:t>Thread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14371D-6E44-4D9C-979A-84A12681E142}"/>
              </a:ext>
            </a:extLst>
          </p:cNvPr>
          <p:cNvSpPr txBox="1"/>
          <p:nvPr/>
        </p:nvSpPr>
        <p:spPr>
          <a:xfrm>
            <a:off x="1690325" y="1830159"/>
            <a:ext cx="8682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Thread </a:t>
            </a:r>
            <a:r>
              <a:rPr lang="en-US" altLang="zh-CN" dirty="0" err="1">
                <a:solidFill>
                  <a:schemeClr val="bg1"/>
                </a:solidFill>
              </a:rPr>
              <a:t>thread</a:t>
            </a:r>
            <a:r>
              <a:rPr lang="en-US" altLang="zh-CN" dirty="0">
                <a:solidFill>
                  <a:schemeClr val="bg1"/>
                </a:solidFill>
              </a:rPr>
              <a:t> = new Thread(worker);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thread.Name</a:t>
            </a:r>
            <a:r>
              <a:rPr lang="en-US" altLang="zh-CN" dirty="0">
                <a:solidFill>
                  <a:schemeClr val="bg1"/>
                </a:solidFill>
              </a:rPr>
              <a:t> = “</a:t>
            </a:r>
            <a:r>
              <a:rPr lang="en-US" altLang="zh-CN" dirty="0" err="1">
                <a:solidFill>
                  <a:schemeClr val="bg1"/>
                </a:solidFill>
              </a:rPr>
              <a:t>myThread</a:t>
            </a:r>
            <a:r>
              <a:rPr lang="en-US" altLang="zh-CN" dirty="0">
                <a:solidFill>
                  <a:schemeClr val="bg1"/>
                </a:solidFill>
              </a:rPr>
              <a:t>”;  //</a:t>
            </a:r>
            <a:r>
              <a:rPr lang="zh-CN" altLang="en-US" dirty="0">
                <a:solidFill>
                  <a:schemeClr val="bg1"/>
                </a:solidFill>
              </a:rPr>
              <a:t>设置线程名字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thread. </a:t>
            </a:r>
            <a:r>
              <a:rPr lang="en-US" altLang="zh-CN" dirty="0" err="1">
                <a:solidFill>
                  <a:schemeClr val="bg1"/>
                </a:solidFill>
              </a:rPr>
              <a:t>IsBackground</a:t>
            </a:r>
            <a:r>
              <a:rPr lang="en-US" altLang="zh-CN" dirty="0">
                <a:solidFill>
                  <a:schemeClr val="bg1"/>
                </a:solidFill>
              </a:rPr>
              <a:t> = true;  //</a:t>
            </a:r>
            <a:r>
              <a:rPr lang="zh-CN" altLang="en-US" dirty="0">
                <a:solidFill>
                  <a:schemeClr val="bg1"/>
                </a:solidFill>
              </a:rPr>
              <a:t>设置为后台线程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thread.Start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343933-8552-4A1B-B1FF-B250F101BA78}"/>
              </a:ext>
            </a:extLst>
          </p:cNvPr>
          <p:cNvSpPr txBox="1"/>
          <p:nvPr/>
        </p:nvSpPr>
        <p:spPr>
          <a:xfrm>
            <a:off x="1367160" y="13693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87F1AB-8983-4BFA-A2E7-DEB0455BE7D0}"/>
              </a:ext>
            </a:extLst>
          </p:cNvPr>
          <p:cNvSpPr txBox="1"/>
          <p:nvPr/>
        </p:nvSpPr>
        <p:spPr>
          <a:xfrm>
            <a:off x="1367159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FAACE9-789E-44AD-9095-559945ECFCAF}"/>
              </a:ext>
            </a:extLst>
          </p:cNvPr>
          <p:cNvSpPr txBox="1"/>
          <p:nvPr/>
        </p:nvSpPr>
        <p:spPr>
          <a:xfrm>
            <a:off x="1690324" y="3919014"/>
            <a:ext cx="868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、默认为前台线程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、调用 </a:t>
            </a:r>
            <a:r>
              <a:rPr lang="en-US" altLang="zh-CN" dirty="0">
                <a:solidFill>
                  <a:schemeClr val="bg1"/>
                </a:solidFill>
              </a:rPr>
              <a:t>Start()</a:t>
            </a:r>
            <a:r>
              <a:rPr lang="zh-CN" altLang="en-US" dirty="0">
                <a:solidFill>
                  <a:schemeClr val="bg1"/>
                </a:solidFill>
              </a:rPr>
              <a:t> 才会创建实际的线程</a:t>
            </a:r>
          </a:p>
        </p:txBody>
      </p:sp>
    </p:spTree>
    <p:extLst>
      <p:ext uri="{BB962C8B-B14F-4D97-AF65-F5344CB8AC3E}">
        <p14:creationId xmlns:p14="http://schemas.microsoft.com/office/powerpoint/2010/main" val="13656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30DAB54F-E54E-4ABD-AF7E-B0984507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8" y="148463"/>
            <a:ext cx="10515600" cy="461666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线程使用与各自特点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D5E2F9-6D32-47D5-8003-F1FB96656A0A}"/>
              </a:ext>
            </a:extLst>
          </p:cNvPr>
          <p:cNvSpPr txBox="1"/>
          <p:nvPr/>
        </p:nvSpPr>
        <p:spPr>
          <a:xfrm>
            <a:off x="577048" y="754603"/>
            <a:ext cx="338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bg1"/>
                </a:solidFill>
              </a:rPr>
              <a:t>ThreadPool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14371D-6E44-4D9C-979A-84A12681E142}"/>
              </a:ext>
            </a:extLst>
          </p:cNvPr>
          <p:cNvSpPr txBox="1"/>
          <p:nvPr/>
        </p:nvSpPr>
        <p:spPr>
          <a:xfrm>
            <a:off x="1592669" y="1926897"/>
            <a:ext cx="58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ThreadPool.QueueUserWorkItem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ThreadProc</a:t>
            </a:r>
            <a:r>
              <a:rPr lang="en-US" altLang="zh-CN" dirty="0">
                <a:solidFill>
                  <a:schemeClr val="bg1"/>
                </a:solidFill>
              </a:rPr>
              <a:t>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0E0C1F-E19E-4B93-807E-B4FCE1E7CAB2}"/>
              </a:ext>
            </a:extLst>
          </p:cNvPr>
          <p:cNvSpPr txBox="1"/>
          <p:nvPr/>
        </p:nvSpPr>
        <p:spPr>
          <a:xfrm>
            <a:off x="1644192" y="3244334"/>
            <a:ext cx="9076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、无法等待，</a:t>
            </a:r>
            <a:r>
              <a:rPr lang="zh-CN" altLang="en-US" strike="sngStrike" dirty="0">
                <a:solidFill>
                  <a:schemeClr val="bg1"/>
                </a:solidFill>
              </a:rPr>
              <a:t>只能通过回调获取结果</a:t>
            </a:r>
            <a:endParaRPr lang="en-US" altLang="zh-CN" strike="sngStrike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、可协助式取消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、如果回调方法抛出未处理异常，可能导致进程结束，可以在回调里写 </a:t>
            </a:r>
            <a:r>
              <a:rPr lang="en-US" altLang="zh-CN" dirty="0">
                <a:solidFill>
                  <a:schemeClr val="bg1"/>
                </a:solidFill>
              </a:rPr>
              <a:t>try-catch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E844E3-7F80-4523-AA00-3DDDBE10F9B0}"/>
              </a:ext>
            </a:extLst>
          </p:cNvPr>
          <p:cNvSpPr txBox="1"/>
          <p:nvPr/>
        </p:nvSpPr>
        <p:spPr>
          <a:xfrm>
            <a:off x="1321027" y="2583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9A8C92-697A-4B45-BEE5-B4D2E8A2FB38}"/>
              </a:ext>
            </a:extLst>
          </p:cNvPr>
          <p:cNvSpPr txBox="1"/>
          <p:nvPr/>
        </p:nvSpPr>
        <p:spPr>
          <a:xfrm>
            <a:off x="1321028" y="13847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39595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30DAB54F-E54E-4ABD-AF7E-B0984507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8" y="148463"/>
            <a:ext cx="10515600" cy="461666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线程使用与各自特点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163CB4-15A4-4376-91FF-6849C0784999}"/>
              </a:ext>
            </a:extLst>
          </p:cNvPr>
          <p:cNvSpPr txBox="1"/>
          <p:nvPr/>
        </p:nvSpPr>
        <p:spPr>
          <a:xfrm>
            <a:off x="754601" y="819969"/>
            <a:ext cx="338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</a:rPr>
              <a:t>Task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C8E059-5665-4AC5-B407-F7A697D22777}"/>
              </a:ext>
            </a:extLst>
          </p:cNvPr>
          <p:cNvSpPr txBox="1"/>
          <p:nvPr/>
        </p:nvSpPr>
        <p:spPr>
          <a:xfrm>
            <a:off x="1903390" y="1797869"/>
            <a:ext cx="376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Task.Run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Task.Factory.StartNew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new Task().Start();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73709A-C97D-4E42-AC40-43546A941A67}"/>
              </a:ext>
            </a:extLst>
          </p:cNvPr>
          <p:cNvSpPr txBox="1"/>
          <p:nvPr/>
        </p:nvSpPr>
        <p:spPr>
          <a:xfrm>
            <a:off x="1480826" y="1385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760994-C922-4836-95B0-BD50751C5D6F}"/>
              </a:ext>
            </a:extLst>
          </p:cNvPr>
          <p:cNvSpPr txBox="1"/>
          <p:nvPr/>
        </p:nvSpPr>
        <p:spPr>
          <a:xfrm>
            <a:off x="1480825" y="29429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08FC41-DE7D-4FDA-B8CC-9A5DC93C4B90}"/>
              </a:ext>
            </a:extLst>
          </p:cNvPr>
          <p:cNvSpPr txBox="1"/>
          <p:nvPr/>
        </p:nvSpPr>
        <p:spPr>
          <a:xfrm>
            <a:off x="1903390" y="3711684"/>
            <a:ext cx="5138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zh-CN" altLang="en-US" i="1" u="sng" dirty="0">
                <a:solidFill>
                  <a:schemeClr val="bg1"/>
                </a:solidFill>
              </a:rPr>
              <a:t>可等待获取结果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、可协助式取消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zh-CN" altLang="en-US" i="1" u="sng" dirty="0">
                <a:solidFill>
                  <a:schemeClr val="bg1"/>
                </a:solidFill>
              </a:rPr>
              <a:t>延续任务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zh-CN" altLang="en-US" i="1" u="sng" dirty="0">
                <a:solidFill>
                  <a:schemeClr val="bg1"/>
                </a:solidFill>
              </a:rPr>
              <a:t>可添加子任务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zh-CN" altLang="en-US" i="1" u="sng" dirty="0">
                <a:solidFill>
                  <a:schemeClr val="bg1"/>
                </a:solidFill>
              </a:rPr>
              <a:t>支持任务工厂，创建一组配置相同的</a:t>
            </a:r>
            <a:r>
              <a:rPr lang="en-US" altLang="zh-CN" i="1" u="sng" dirty="0">
                <a:solidFill>
                  <a:schemeClr val="bg1"/>
                </a:solidFill>
              </a:rPr>
              <a:t>Task</a:t>
            </a:r>
            <a:r>
              <a:rPr lang="zh-CN" altLang="en-US" i="1" u="sng" dirty="0">
                <a:solidFill>
                  <a:schemeClr val="bg1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6705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30DAB54F-E54E-4ABD-AF7E-B0984507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8" y="148463"/>
            <a:ext cx="10515600" cy="461666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线程使用与各自特点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378B1B-3FCD-4111-8180-94D1B997CD9C}"/>
              </a:ext>
            </a:extLst>
          </p:cNvPr>
          <p:cNvSpPr txBox="1"/>
          <p:nvPr/>
        </p:nvSpPr>
        <p:spPr>
          <a:xfrm>
            <a:off x="861133" y="990115"/>
            <a:ext cx="338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</a:rPr>
              <a:t>Parallel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132AF9-6045-490F-A6EB-0276B0679C0F}"/>
              </a:ext>
            </a:extLst>
          </p:cNvPr>
          <p:cNvSpPr txBox="1"/>
          <p:nvPr/>
        </p:nvSpPr>
        <p:spPr>
          <a:xfrm>
            <a:off x="1974411" y="1612910"/>
            <a:ext cx="587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Parallel.ForEach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Parallel.For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AC18C-5A21-40B2-B81C-73C9437E5705}"/>
              </a:ext>
            </a:extLst>
          </p:cNvPr>
          <p:cNvSpPr txBox="1"/>
          <p:nvPr/>
        </p:nvSpPr>
        <p:spPr>
          <a:xfrm>
            <a:off x="861133" y="3702115"/>
            <a:ext cx="338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</a:rPr>
              <a:t>PLINQ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BCB6C5-72BE-4206-8672-A51E0F48891B}"/>
              </a:ext>
            </a:extLst>
          </p:cNvPr>
          <p:cNvSpPr txBox="1"/>
          <p:nvPr/>
        </p:nvSpPr>
        <p:spPr>
          <a:xfrm>
            <a:off x="1974411" y="4324910"/>
            <a:ext cx="58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list.AsParallel</a:t>
            </a:r>
            <a:r>
              <a:rPr lang="en-US" altLang="zh-CN" dirty="0">
                <a:solidFill>
                  <a:schemeClr val="bg1"/>
                </a:solidFill>
              </a:rPr>
              <a:t>()….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3B70F4-9E5D-4CD3-A635-1BACACB4FCCB}"/>
              </a:ext>
            </a:extLst>
          </p:cNvPr>
          <p:cNvSpPr txBox="1"/>
          <p:nvPr/>
        </p:nvSpPr>
        <p:spPr>
          <a:xfrm>
            <a:off x="1471947" y="225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2835B9-7264-49DC-9AF1-F897E472C064}"/>
              </a:ext>
            </a:extLst>
          </p:cNvPr>
          <p:cNvSpPr txBox="1"/>
          <p:nvPr/>
        </p:nvSpPr>
        <p:spPr>
          <a:xfrm>
            <a:off x="1974410" y="2774312"/>
            <a:ext cx="9158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、并行计算，内部也是使用</a:t>
            </a:r>
            <a:r>
              <a:rPr lang="en-US" altLang="zh-CN" dirty="0">
                <a:solidFill>
                  <a:schemeClr val="bg1"/>
                </a:solidFill>
              </a:rPr>
              <a:t>Task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、如果每个任务的运行时间特别短，不一定适合用并行，因为创建并行</a:t>
            </a:r>
            <a:r>
              <a:rPr lang="en-US" altLang="zh-CN" dirty="0">
                <a:solidFill>
                  <a:schemeClr val="bg1"/>
                </a:solidFill>
              </a:rPr>
              <a:t>Task</a:t>
            </a:r>
            <a:r>
              <a:rPr lang="zh-CN" altLang="en-US" dirty="0">
                <a:solidFill>
                  <a:schemeClr val="bg1"/>
                </a:solidFill>
              </a:rPr>
              <a:t>需要开销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、可设置最大并发线程数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FAC914-FDEF-47EB-9F15-DC315BA9BAC4}"/>
              </a:ext>
            </a:extLst>
          </p:cNvPr>
          <p:cNvSpPr txBox="1"/>
          <p:nvPr/>
        </p:nvSpPr>
        <p:spPr>
          <a:xfrm>
            <a:off x="1974409" y="5538659"/>
            <a:ext cx="915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、内部也是使用了</a:t>
            </a:r>
            <a:r>
              <a:rPr lang="en-US" altLang="zh-CN" dirty="0">
                <a:solidFill>
                  <a:schemeClr val="bg1"/>
                </a:solidFill>
              </a:rPr>
              <a:t>Task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、并行</a:t>
            </a:r>
            <a:r>
              <a:rPr lang="en-US" altLang="zh-CN" dirty="0">
                <a:solidFill>
                  <a:schemeClr val="bg1"/>
                </a:solidFill>
              </a:rPr>
              <a:t>LINQ</a:t>
            </a:r>
            <a:r>
              <a:rPr lang="zh-CN" altLang="en-US" dirty="0">
                <a:solidFill>
                  <a:schemeClr val="bg1"/>
                </a:solidFill>
              </a:rPr>
              <a:t>，会尽可能利用所有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进行计算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1D882F-7901-4088-AA65-B6E074100944}"/>
              </a:ext>
            </a:extLst>
          </p:cNvPr>
          <p:cNvSpPr txBox="1"/>
          <p:nvPr/>
        </p:nvSpPr>
        <p:spPr>
          <a:xfrm>
            <a:off x="1471947" y="4760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143247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30DAB54F-E54E-4ABD-AF7E-B0984507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8" y="148463"/>
            <a:ext cx="10515600" cy="461666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线程使用与各自特点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D5E2F9-6D32-47D5-8003-F1FB96656A0A}"/>
              </a:ext>
            </a:extLst>
          </p:cNvPr>
          <p:cNvSpPr txBox="1"/>
          <p:nvPr/>
        </p:nvSpPr>
        <p:spPr>
          <a:xfrm>
            <a:off x="577048" y="754603"/>
            <a:ext cx="338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异步委托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14371D-6E44-4D9C-979A-84A12681E142}"/>
              </a:ext>
            </a:extLst>
          </p:cNvPr>
          <p:cNvSpPr txBox="1"/>
          <p:nvPr/>
        </p:nvSpPr>
        <p:spPr>
          <a:xfrm>
            <a:off x="1644192" y="1980856"/>
            <a:ext cx="8568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public delegate string </a:t>
            </a:r>
            <a:r>
              <a:rPr lang="en-US" altLang="zh-CN" dirty="0" err="1">
                <a:solidFill>
                  <a:schemeClr val="bg1"/>
                </a:solidFill>
              </a:rPr>
              <a:t>MyDelegate</a:t>
            </a:r>
            <a:r>
              <a:rPr lang="en-US" altLang="zh-CN" dirty="0">
                <a:solidFill>
                  <a:schemeClr val="bg1"/>
                </a:solidFill>
              </a:rPr>
              <a:t>(string name);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var </a:t>
            </a:r>
            <a:r>
              <a:rPr lang="en-US" altLang="zh-CN" dirty="0" err="1">
                <a:solidFill>
                  <a:schemeClr val="bg1"/>
                </a:solidFill>
              </a:rPr>
              <a:t>myDelegate</a:t>
            </a:r>
            <a:r>
              <a:rPr lang="en-US" altLang="zh-CN" dirty="0">
                <a:solidFill>
                  <a:schemeClr val="bg1"/>
                </a:solidFill>
              </a:rPr>
              <a:t> = new </a:t>
            </a:r>
            <a:r>
              <a:rPr lang="en-US" altLang="zh-CN" dirty="0" err="1">
                <a:solidFill>
                  <a:schemeClr val="bg1"/>
                </a:solidFill>
              </a:rPr>
              <a:t>MyDelegate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DelegateFunc</a:t>
            </a:r>
            <a:r>
              <a:rPr lang="en-US" altLang="zh-CN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var </a:t>
            </a:r>
            <a:r>
              <a:rPr lang="en-US" altLang="zh-CN" dirty="0" err="1">
                <a:solidFill>
                  <a:schemeClr val="bg1"/>
                </a:solidFill>
              </a:rPr>
              <a:t>iResult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en-US" altLang="zh-CN" dirty="0" err="1">
                <a:solidFill>
                  <a:schemeClr val="bg1"/>
                </a:solidFill>
              </a:rPr>
              <a:t>myDelegate.BeginInvoke</a:t>
            </a:r>
            <a:r>
              <a:rPr lang="en-US" altLang="zh-CN" dirty="0">
                <a:solidFill>
                  <a:schemeClr val="bg1"/>
                </a:solidFill>
              </a:rPr>
              <a:t>("Olive", null, null);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var result = </a:t>
            </a:r>
            <a:r>
              <a:rPr lang="en-US" altLang="zh-CN" dirty="0" err="1">
                <a:solidFill>
                  <a:schemeClr val="bg1"/>
                </a:solidFill>
              </a:rPr>
              <a:t>myDelegate.EndInvoke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iResult</a:t>
            </a:r>
            <a:r>
              <a:rPr lang="en-US" altLang="zh-CN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0E0C1F-E19E-4B93-807E-B4FCE1E7CAB2}"/>
              </a:ext>
            </a:extLst>
          </p:cNvPr>
          <p:cNvSpPr txBox="1"/>
          <p:nvPr/>
        </p:nvSpPr>
        <p:spPr>
          <a:xfrm>
            <a:off x="1644192" y="4671122"/>
            <a:ext cx="9076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、可以通过循环判断状态、等待、回调的方式处理结果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、个人感觉这种实现方式已经比较老了，不推荐使用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E844E3-7F80-4523-AA00-3DDDBE10F9B0}"/>
              </a:ext>
            </a:extLst>
          </p:cNvPr>
          <p:cNvSpPr txBox="1"/>
          <p:nvPr/>
        </p:nvSpPr>
        <p:spPr>
          <a:xfrm>
            <a:off x="1321027" y="40101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9A8C92-697A-4B45-BEE5-B4D2E8A2FB38}"/>
              </a:ext>
            </a:extLst>
          </p:cNvPr>
          <p:cNvSpPr txBox="1"/>
          <p:nvPr/>
        </p:nvSpPr>
        <p:spPr>
          <a:xfrm>
            <a:off x="1321028" y="13847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4249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30DAB54F-E54E-4ABD-AF7E-B0984507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52" y="139185"/>
            <a:ext cx="10515600" cy="461666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线程方式如何选择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8EDE52-D086-48BB-A6D5-CE05366CB2B1}"/>
              </a:ext>
            </a:extLst>
          </p:cNvPr>
          <p:cNvSpPr txBox="1"/>
          <p:nvPr/>
        </p:nvSpPr>
        <p:spPr>
          <a:xfrm>
            <a:off x="1537367" y="3260623"/>
            <a:ext cx="9516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、如果不需要使用到</a:t>
            </a:r>
            <a:r>
              <a:rPr lang="en-US" altLang="zh-CN" dirty="0">
                <a:solidFill>
                  <a:schemeClr val="bg1"/>
                </a:solidFill>
              </a:rPr>
              <a:t>Task</a:t>
            </a:r>
            <a:r>
              <a:rPr lang="zh-CN" altLang="en-US" dirty="0">
                <a:solidFill>
                  <a:schemeClr val="bg1"/>
                </a:solidFill>
              </a:rPr>
              <a:t>的功能，如等待结果、延续任务、子任务等，则使用 </a:t>
            </a:r>
            <a:r>
              <a:rPr lang="en-US" altLang="zh-CN" dirty="0" err="1">
                <a:solidFill>
                  <a:schemeClr val="bg1"/>
                </a:solidFill>
              </a:rPr>
              <a:t>ThreadPool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会有更好的资源利用率。因为创建一个</a:t>
            </a:r>
            <a:r>
              <a:rPr lang="en-US" altLang="zh-CN" dirty="0">
                <a:solidFill>
                  <a:schemeClr val="bg1"/>
                </a:solidFill>
              </a:rPr>
              <a:t>Task</a:t>
            </a:r>
            <a:r>
              <a:rPr lang="zh-CN" altLang="en-US" dirty="0">
                <a:solidFill>
                  <a:schemeClr val="bg1"/>
                </a:solidFill>
              </a:rPr>
              <a:t>对象开销大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、需要并行处理多个数据项的，使用 </a:t>
            </a:r>
            <a:r>
              <a:rPr lang="en-US" altLang="zh-CN" dirty="0">
                <a:solidFill>
                  <a:schemeClr val="bg1"/>
                </a:solidFill>
              </a:rPr>
              <a:t>Parallel</a:t>
            </a:r>
            <a:r>
              <a:rPr lang="zh-CN" altLang="en-US" dirty="0">
                <a:solidFill>
                  <a:schemeClr val="bg1"/>
                </a:solidFill>
              </a:rPr>
              <a:t>，一般情况下，它会比我们自己创建 </a:t>
            </a:r>
            <a:r>
              <a:rPr lang="en-US" altLang="zh-CN" dirty="0">
                <a:solidFill>
                  <a:schemeClr val="bg1"/>
                </a:solidFill>
              </a:rPr>
              <a:t>Task[] </a:t>
            </a:r>
            <a:r>
              <a:rPr lang="zh-CN" altLang="en-US" dirty="0">
                <a:solidFill>
                  <a:schemeClr val="bg1"/>
                </a:solidFill>
              </a:rPr>
              <a:t>性能更加好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、需要并行计算一组数据的，使用 </a:t>
            </a:r>
            <a:r>
              <a:rPr lang="en-US" altLang="zh-CN" dirty="0">
                <a:solidFill>
                  <a:schemeClr val="bg1"/>
                </a:solidFill>
              </a:rPr>
              <a:t>PLINQ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7EED6B-956E-4CC5-A5AA-6A6B2EC2A1A4}"/>
              </a:ext>
            </a:extLst>
          </p:cNvPr>
          <p:cNvSpPr/>
          <p:nvPr/>
        </p:nvSpPr>
        <p:spPr>
          <a:xfrm>
            <a:off x="1537367" y="1700256"/>
            <a:ext cx="9183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需要前台线程、设置优先级、任务长时间运行的使用</a:t>
            </a:r>
            <a:r>
              <a:rPr lang="en-US" altLang="zh-CN" dirty="0">
                <a:solidFill>
                  <a:schemeClr val="bg1"/>
                </a:solidFill>
              </a:rPr>
              <a:t>Thread</a:t>
            </a:r>
            <a:r>
              <a:rPr lang="zh-CN" altLang="en-US" dirty="0">
                <a:solidFill>
                  <a:schemeClr val="bg1"/>
                </a:solidFill>
              </a:rPr>
              <a:t>，其它的推荐用线程池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17A65-6A70-4CFE-84FC-BAEB43BAE4A6}"/>
              </a:ext>
            </a:extLst>
          </p:cNvPr>
          <p:cNvSpPr txBox="1"/>
          <p:nvPr/>
        </p:nvSpPr>
        <p:spPr>
          <a:xfrm>
            <a:off x="923278" y="1012054"/>
            <a:ext cx="243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Thread </a:t>
            </a:r>
            <a:r>
              <a:rPr lang="zh-CN" altLang="en-US" sz="2400" dirty="0">
                <a:solidFill>
                  <a:schemeClr val="bg1"/>
                </a:solidFill>
              </a:rPr>
              <a:t>与 线程池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0B9BE7-79CA-4553-8A5B-76276933BEBF}"/>
              </a:ext>
            </a:extLst>
          </p:cNvPr>
          <p:cNvSpPr txBox="1"/>
          <p:nvPr/>
        </p:nvSpPr>
        <p:spPr>
          <a:xfrm>
            <a:off x="923278" y="23763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线程池</a:t>
            </a:r>
          </a:p>
        </p:txBody>
      </p:sp>
    </p:spTree>
    <p:extLst>
      <p:ext uri="{BB962C8B-B14F-4D97-AF65-F5344CB8AC3E}">
        <p14:creationId xmlns:p14="http://schemas.microsoft.com/office/powerpoint/2010/main" val="5910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_椭圆 19"/>
          <p:cNvSpPr/>
          <p:nvPr>
            <p:custDataLst>
              <p:tags r:id="rId1"/>
            </p:custDataLst>
          </p:nvPr>
        </p:nvSpPr>
        <p:spPr>
          <a:xfrm>
            <a:off x="4123359" y="619478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7" name="PA_椭圆 20"/>
          <p:cNvSpPr/>
          <p:nvPr>
            <p:custDataLst>
              <p:tags r:id="rId2"/>
            </p:custDataLst>
          </p:nvPr>
        </p:nvSpPr>
        <p:spPr>
          <a:xfrm>
            <a:off x="4848435" y="505530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5" name="PA_椭圆 17"/>
          <p:cNvSpPr/>
          <p:nvPr>
            <p:custDataLst>
              <p:tags r:id="rId3"/>
            </p:custDataLst>
          </p:nvPr>
        </p:nvSpPr>
        <p:spPr>
          <a:xfrm>
            <a:off x="4968509" y="1018148"/>
            <a:ext cx="2729422" cy="2729422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23" name="PA_椭圆 21"/>
          <p:cNvSpPr/>
          <p:nvPr>
            <p:custDataLst>
              <p:tags r:id="rId4"/>
            </p:custDataLst>
          </p:nvPr>
        </p:nvSpPr>
        <p:spPr>
          <a:xfrm>
            <a:off x="4398162" y="1193639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29192" y="2033919"/>
            <a:ext cx="2723823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813">
              <a:lnSpc>
                <a:spcPts val="2000"/>
              </a:lnSpc>
              <a:defRPr/>
            </a:pPr>
            <a:r>
              <a:rPr lang="zh-CN" altLang="en-US" b="1" kern="0" dirty="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线程池是如何管理线程的</a:t>
            </a:r>
          </a:p>
        </p:txBody>
      </p:sp>
      <p:sp>
        <p:nvSpPr>
          <p:cNvPr id="124" name="文本框 123"/>
          <p:cNvSpPr txBox="1"/>
          <p:nvPr/>
        </p:nvSpPr>
        <p:spPr>
          <a:xfrm>
            <a:off x="5611493" y="1357028"/>
            <a:ext cx="7111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>
                <a:solidFill>
                  <a:srgbClr val="132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印品黑体" panose="00000500000000000000" pitchFamily="2" charset="-122"/>
                <a:ea typeface="印品黑体" panose="00000500000000000000" pitchFamily="2" charset="-122"/>
              </a:rPr>
              <a:t>05</a:t>
            </a:r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71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30DAB54F-E54E-4ABD-AF7E-B0984507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8" y="148463"/>
            <a:ext cx="10515600" cy="461666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线程池如何管理线程与调度任务</a:t>
            </a:r>
          </a:p>
        </p:txBody>
      </p:sp>
      <p:sp>
        <p:nvSpPr>
          <p:cNvPr id="15" name="AutoShape 17">
            <a:extLst>
              <a:ext uri="{FF2B5EF4-FFF2-40B4-BE49-F238E27FC236}">
                <a16:creationId xmlns:a16="http://schemas.microsoft.com/office/drawing/2014/main" id="{EAC9F6C2-A885-4A3E-A344-FED0DE7837A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296437" y="1810714"/>
            <a:ext cx="5049368" cy="2704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90744AB2-C39D-4EEC-9B73-523C16C6F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240" y="2113859"/>
            <a:ext cx="720846" cy="676008"/>
          </a:xfrm>
          <a:prstGeom prst="rect">
            <a:avLst/>
          </a:prstGeom>
          <a:solidFill>
            <a:srgbClr val="3EB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26333B0D-5EBF-46AF-B768-0BC4FC3A5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240" y="1455096"/>
            <a:ext cx="720846" cy="658763"/>
          </a:xfrm>
          <a:prstGeom prst="rect">
            <a:avLst/>
          </a:prstGeom>
          <a:solidFill>
            <a:srgbClr val="52C3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id="{9D70D218-991A-4B49-9EC0-BA40EE2C1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240" y="2789867"/>
            <a:ext cx="720846" cy="693253"/>
          </a:xfrm>
          <a:prstGeom prst="rect">
            <a:avLst/>
          </a:prstGeom>
          <a:solidFill>
            <a:srgbClr val="299D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9" name="Rectangle 30">
            <a:extLst>
              <a:ext uri="{FF2B5EF4-FFF2-40B4-BE49-F238E27FC236}">
                <a16:creationId xmlns:a16="http://schemas.microsoft.com/office/drawing/2014/main" id="{3E8722D3-BD98-4EAC-ADDD-273C5F58E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240" y="3483121"/>
            <a:ext cx="720846" cy="676008"/>
          </a:xfrm>
          <a:prstGeom prst="rect">
            <a:avLst/>
          </a:prstGeom>
          <a:solidFill>
            <a:srgbClr val="1589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67C354D5-157F-40BA-A926-E437C21A4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337" y="2113859"/>
            <a:ext cx="720846" cy="676008"/>
          </a:xfrm>
          <a:prstGeom prst="rect">
            <a:avLst/>
          </a:prstGeom>
          <a:solidFill>
            <a:srgbClr val="3EB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614EFBFC-8647-4710-A591-40A4CB6B1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337" y="1455096"/>
            <a:ext cx="720846" cy="658763"/>
          </a:xfrm>
          <a:prstGeom prst="rect">
            <a:avLst/>
          </a:prstGeom>
          <a:solidFill>
            <a:srgbClr val="52C3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92028CCB-BF23-4398-81C7-197AA20F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337" y="2789867"/>
            <a:ext cx="720846" cy="693253"/>
          </a:xfrm>
          <a:prstGeom prst="rect">
            <a:avLst/>
          </a:prstGeom>
          <a:solidFill>
            <a:srgbClr val="299D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26A06D63-89FD-4419-8AD3-4CDF350B9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337" y="3483121"/>
            <a:ext cx="720846" cy="676008"/>
          </a:xfrm>
          <a:prstGeom prst="rect">
            <a:avLst/>
          </a:prstGeom>
          <a:solidFill>
            <a:srgbClr val="1589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D75682DA-E53E-472F-8518-A0548F16C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6434" y="2113859"/>
            <a:ext cx="720846" cy="676008"/>
          </a:xfrm>
          <a:prstGeom prst="rect">
            <a:avLst/>
          </a:prstGeom>
          <a:solidFill>
            <a:srgbClr val="3EB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5F030B95-8775-48C0-8637-C851A9C4B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6434" y="1455096"/>
            <a:ext cx="720846" cy="658763"/>
          </a:xfrm>
          <a:prstGeom prst="rect">
            <a:avLst/>
          </a:prstGeom>
          <a:solidFill>
            <a:srgbClr val="52C3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1DE264F-E866-404D-A354-1885564E1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6434" y="2789867"/>
            <a:ext cx="720846" cy="693253"/>
          </a:xfrm>
          <a:prstGeom prst="rect">
            <a:avLst/>
          </a:prstGeom>
          <a:solidFill>
            <a:srgbClr val="299D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13EFE514-825C-49C2-A607-3B47D1351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6434" y="3483121"/>
            <a:ext cx="720846" cy="676008"/>
          </a:xfrm>
          <a:prstGeom prst="rect">
            <a:avLst/>
          </a:prstGeom>
          <a:solidFill>
            <a:srgbClr val="1589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C48136A-D972-4496-8BDA-9942B2DF48F7}"/>
              </a:ext>
            </a:extLst>
          </p:cNvPr>
          <p:cNvSpPr/>
          <p:nvPr/>
        </p:nvSpPr>
        <p:spPr>
          <a:xfrm>
            <a:off x="4836298" y="5017350"/>
            <a:ext cx="1180730" cy="612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工作线程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3E59D9A-78D2-4DC8-A69A-CCA96A7FE276}"/>
              </a:ext>
            </a:extLst>
          </p:cNvPr>
          <p:cNvSpPr/>
          <p:nvPr/>
        </p:nvSpPr>
        <p:spPr>
          <a:xfrm>
            <a:off x="6421395" y="5017350"/>
            <a:ext cx="1180730" cy="612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工作线程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22A75FA-C67F-4FF4-8C6D-E6A5FD2F1C53}"/>
              </a:ext>
            </a:extLst>
          </p:cNvPr>
          <p:cNvSpPr/>
          <p:nvPr/>
        </p:nvSpPr>
        <p:spPr>
          <a:xfrm>
            <a:off x="8072957" y="5017350"/>
            <a:ext cx="1180730" cy="612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工作线程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401A524-3DFD-4738-915C-A2BFB3AF546C}"/>
              </a:ext>
            </a:extLst>
          </p:cNvPr>
          <p:cNvCxnSpPr/>
          <p:nvPr/>
        </p:nvCxnSpPr>
        <p:spPr>
          <a:xfrm>
            <a:off x="5514709" y="4252398"/>
            <a:ext cx="0" cy="648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CBBD87-8424-4EFE-A17F-880F54C4E722}"/>
              </a:ext>
            </a:extLst>
          </p:cNvPr>
          <p:cNvCxnSpPr>
            <a:cxnSpLocks/>
          </p:cNvCxnSpPr>
          <p:nvPr/>
        </p:nvCxnSpPr>
        <p:spPr>
          <a:xfrm flipV="1">
            <a:off x="5294247" y="4252398"/>
            <a:ext cx="0" cy="648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FFAE99B-188D-42E6-B8EF-BC06B156266D}"/>
              </a:ext>
            </a:extLst>
          </p:cNvPr>
          <p:cNvCxnSpPr/>
          <p:nvPr/>
        </p:nvCxnSpPr>
        <p:spPr>
          <a:xfrm>
            <a:off x="7149680" y="4276072"/>
            <a:ext cx="0" cy="648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F4945B4-29BD-4DEA-86FD-69C0E8645BD7}"/>
              </a:ext>
            </a:extLst>
          </p:cNvPr>
          <p:cNvCxnSpPr>
            <a:cxnSpLocks/>
          </p:cNvCxnSpPr>
          <p:nvPr/>
        </p:nvCxnSpPr>
        <p:spPr>
          <a:xfrm flipV="1">
            <a:off x="6929218" y="4276072"/>
            <a:ext cx="0" cy="648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EEF6876-477B-4156-ADDC-D6EFF9D3FF42}"/>
              </a:ext>
            </a:extLst>
          </p:cNvPr>
          <p:cNvCxnSpPr/>
          <p:nvPr/>
        </p:nvCxnSpPr>
        <p:spPr>
          <a:xfrm>
            <a:off x="8765416" y="4276072"/>
            <a:ext cx="0" cy="648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BE335BB-0C74-4660-A632-D2CFF0441D94}"/>
              </a:ext>
            </a:extLst>
          </p:cNvPr>
          <p:cNvCxnSpPr>
            <a:cxnSpLocks/>
          </p:cNvCxnSpPr>
          <p:nvPr/>
        </p:nvCxnSpPr>
        <p:spPr>
          <a:xfrm flipV="1">
            <a:off x="8544954" y="4276072"/>
            <a:ext cx="0" cy="648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ectangle 28">
            <a:extLst>
              <a:ext uri="{FF2B5EF4-FFF2-40B4-BE49-F238E27FC236}">
                <a16:creationId xmlns:a16="http://schemas.microsoft.com/office/drawing/2014/main" id="{FA7704B3-DE36-452C-93B8-0B9FBC6C3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98" y="2140095"/>
            <a:ext cx="720846" cy="676008"/>
          </a:xfrm>
          <a:prstGeom prst="rect">
            <a:avLst/>
          </a:prstGeom>
          <a:solidFill>
            <a:srgbClr val="3EB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6DA98C36-FED3-4A2A-A01C-879BED8B8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98" y="1481332"/>
            <a:ext cx="720846" cy="658763"/>
          </a:xfrm>
          <a:prstGeom prst="rect">
            <a:avLst/>
          </a:prstGeom>
          <a:solidFill>
            <a:srgbClr val="52C3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1821BF0A-66BE-4A32-A30E-FA158FA0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98" y="2816103"/>
            <a:ext cx="720846" cy="693253"/>
          </a:xfrm>
          <a:prstGeom prst="rect">
            <a:avLst/>
          </a:prstGeom>
          <a:solidFill>
            <a:srgbClr val="299D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D4A59689-EB1C-4282-968F-2E06AF3E1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98" y="3509357"/>
            <a:ext cx="720846" cy="676008"/>
          </a:xfrm>
          <a:prstGeom prst="rect">
            <a:avLst/>
          </a:prstGeom>
          <a:solidFill>
            <a:srgbClr val="1589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E0C7A35-4533-4A8A-993D-269236160EC6}"/>
              </a:ext>
            </a:extLst>
          </p:cNvPr>
          <p:cNvSpPr/>
          <p:nvPr/>
        </p:nvSpPr>
        <p:spPr>
          <a:xfrm>
            <a:off x="1712680" y="4973272"/>
            <a:ext cx="1368841" cy="806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非工作线程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023B86C-35A8-4291-ADE1-72B64541FE22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2711341" y="4185365"/>
            <a:ext cx="595580" cy="810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4FB9676-05B8-486A-877C-21B3A0FD0A81}"/>
              </a:ext>
            </a:extLst>
          </p:cNvPr>
          <p:cNvSpPr txBox="1"/>
          <p:nvPr/>
        </p:nvSpPr>
        <p:spPr>
          <a:xfrm>
            <a:off x="5986153" y="639458"/>
            <a:ext cx="312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工作线程本地队列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C55454B-FC9E-46F9-B2D8-FBCE0BDD7CC6}"/>
              </a:ext>
            </a:extLst>
          </p:cNvPr>
          <p:cNvSpPr txBox="1"/>
          <p:nvPr/>
        </p:nvSpPr>
        <p:spPr>
          <a:xfrm>
            <a:off x="2285141" y="1037292"/>
            <a:ext cx="17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全局队列</a:t>
            </a:r>
            <a:r>
              <a:rPr lang="en-US" altLang="zh-CN" dirty="0">
                <a:solidFill>
                  <a:schemeClr val="bg1"/>
                </a:solidFill>
              </a:rPr>
              <a:t>FIFO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D57E9E8-3DBC-49BF-A1BE-F493B0091C8D}"/>
              </a:ext>
            </a:extLst>
          </p:cNvPr>
          <p:cNvCxnSpPr>
            <a:cxnSpLocks/>
          </p:cNvCxnSpPr>
          <p:nvPr/>
        </p:nvCxnSpPr>
        <p:spPr>
          <a:xfrm flipH="1">
            <a:off x="3704882" y="1299684"/>
            <a:ext cx="572918" cy="152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348A632-C16D-42B0-AA7C-022BBD127534}"/>
              </a:ext>
            </a:extLst>
          </p:cNvPr>
          <p:cNvSpPr txBox="1"/>
          <p:nvPr/>
        </p:nvSpPr>
        <p:spPr>
          <a:xfrm>
            <a:off x="4073090" y="893379"/>
            <a:ext cx="82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入队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6498A27-C831-4781-9F2D-EB74F1817C25}"/>
              </a:ext>
            </a:extLst>
          </p:cNvPr>
          <p:cNvSpPr txBox="1"/>
          <p:nvPr/>
        </p:nvSpPr>
        <p:spPr>
          <a:xfrm>
            <a:off x="5101283" y="4446963"/>
            <a:ext cx="82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LIFO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7646F4F-7A4B-4C26-852D-2579B12ABA30}"/>
              </a:ext>
            </a:extLst>
          </p:cNvPr>
          <p:cNvSpPr txBox="1"/>
          <p:nvPr/>
        </p:nvSpPr>
        <p:spPr>
          <a:xfrm>
            <a:off x="6736254" y="4446963"/>
            <a:ext cx="82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LIFO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15A8A7-F1F3-45B6-B95F-36E709DA495C}"/>
              </a:ext>
            </a:extLst>
          </p:cNvPr>
          <p:cNvSpPr txBox="1"/>
          <p:nvPr/>
        </p:nvSpPr>
        <p:spPr>
          <a:xfrm>
            <a:off x="8343727" y="4446963"/>
            <a:ext cx="82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LIFO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70E7736-8974-4CD7-9AFB-0EAFAFA3AD3F}"/>
              </a:ext>
            </a:extLst>
          </p:cNvPr>
          <p:cNvSpPr txBox="1"/>
          <p:nvPr/>
        </p:nvSpPr>
        <p:spPr>
          <a:xfrm>
            <a:off x="7602125" y="509873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47C4818-514F-4A46-9D7E-0784AA1A39CE}"/>
              </a:ext>
            </a:extLst>
          </p:cNvPr>
          <p:cNvSpPr txBox="1"/>
          <p:nvPr/>
        </p:nvSpPr>
        <p:spPr>
          <a:xfrm>
            <a:off x="7553278" y="258491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A6CDBBC-2A4A-451A-B0D8-34C37F2F8C20}"/>
              </a:ext>
            </a:extLst>
          </p:cNvPr>
          <p:cNvCxnSpPr>
            <a:cxnSpLocks/>
            <a:stCxn id="43" idx="2"/>
            <a:endCxn id="29" idx="1"/>
          </p:cNvCxnSpPr>
          <p:nvPr/>
        </p:nvCxnSpPr>
        <p:spPr>
          <a:xfrm>
            <a:off x="3306921" y="4185365"/>
            <a:ext cx="1702291" cy="92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B36E6913-125E-4594-A239-A23F7C0451EE}"/>
              </a:ext>
            </a:extLst>
          </p:cNvPr>
          <p:cNvSpPr/>
          <p:nvPr/>
        </p:nvSpPr>
        <p:spPr>
          <a:xfrm>
            <a:off x="1402672" y="532660"/>
            <a:ext cx="8213536" cy="593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33EE9D7-1112-491D-A0F6-D1422901EB46}"/>
              </a:ext>
            </a:extLst>
          </p:cNvPr>
          <p:cNvSpPr txBox="1"/>
          <p:nvPr/>
        </p:nvSpPr>
        <p:spPr>
          <a:xfrm>
            <a:off x="5030054" y="6034949"/>
            <a:ext cx="17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CLR</a:t>
            </a:r>
            <a:r>
              <a:rPr lang="zh-CN" altLang="en-US" dirty="0">
                <a:solidFill>
                  <a:schemeClr val="bg1"/>
                </a:solidFill>
              </a:rPr>
              <a:t>线程池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BFA600D-5360-4DF2-A728-ED6D28276EF6}"/>
              </a:ext>
            </a:extLst>
          </p:cNvPr>
          <p:cNvSpPr/>
          <p:nvPr/>
        </p:nvSpPr>
        <p:spPr>
          <a:xfrm>
            <a:off x="3222936" y="5019775"/>
            <a:ext cx="1368841" cy="806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非工作线程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73C89DB-F3C4-4B40-8C9A-5D2F3536A127}"/>
              </a:ext>
            </a:extLst>
          </p:cNvPr>
          <p:cNvCxnSpPr>
            <a:cxnSpLocks/>
            <a:stCxn id="43" idx="2"/>
            <a:endCxn id="57" idx="0"/>
          </p:cNvCxnSpPr>
          <p:nvPr/>
        </p:nvCxnSpPr>
        <p:spPr>
          <a:xfrm>
            <a:off x="3306921" y="4185365"/>
            <a:ext cx="600436" cy="834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02872AB-42EB-4DEC-9DE3-5DA20921F82F}"/>
              </a:ext>
            </a:extLst>
          </p:cNvPr>
          <p:cNvSpPr txBox="1"/>
          <p:nvPr/>
        </p:nvSpPr>
        <p:spPr>
          <a:xfrm>
            <a:off x="3054861" y="4341636"/>
            <a:ext cx="82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出队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270B9603-20CE-4E27-9C67-8EC45A281BD0}"/>
              </a:ext>
            </a:extLst>
          </p:cNvPr>
          <p:cNvCxnSpPr>
            <a:stCxn id="29" idx="6"/>
            <a:endCxn id="22" idx="1"/>
          </p:cNvCxnSpPr>
          <p:nvPr/>
        </p:nvCxnSpPr>
        <p:spPr>
          <a:xfrm flipV="1">
            <a:off x="6017028" y="1784478"/>
            <a:ext cx="634309" cy="3539152"/>
          </a:xfrm>
          <a:prstGeom prst="bentConnector3">
            <a:avLst>
              <a:gd name="adj1" fmla="val 2760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8A335C1-1E63-4045-976C-8A270F82BC02}"/>
              </a:ext>
            </a:extLst>
          </p:cNvPr>
          <p:cNvCxnSpPr>
            <a:stCxn id="29" idx="6"/>
            <a:endCxn id="26" idx="0"/>
          </p:cNvCxnSpPr>
          <p:nvPr/>
        </p:nvCxnSpPr>
        <p:spPr>
          <a:xfrm flipV="1">
            <a:off x="6017028" y="1455096"/>
            <a:ext cx="2579829" cy="3868534"/>
          </a:xfrm>
          <a:prstGeom prst="bentConnector4">
            <a:avLst>
              <a:gd name="adj1" fmla="val -344"/>
              <a:gd name="adj2" fmla="val 10590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0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_椭圆 19"/>
          <p:cNvSpPr/>
          <p:nvPr>
            <p:custDataLst>
              <p:tags r:id="rId1"/>
            </p:custDataLst>
          </p:nvPr>
        </p:nvSpPr>
        <p:spPr>
          <a:xfrm>
            <a:off x="4123359" y="619478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7" name="PA_椭圆 20"/>
          <p:cNvSpPr/>
          <p:nvPr>
            <p:custDataLst>
              <p:tags r:id="rId2"/>
            </p:custDataLst>
          </p:nvPr>
        </p:nvSpPr>
        <p:spPr>
          <a:xfrm>
            <a:off x="4848435" y="505530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5" name="PA_椭圆 17"/>
          <p:cNvSpPr/>
          <p:nvPr>
            <p:custDataLst>
              <p:tags r:id="rId3"/>
            </p:custDataLst>
          </p:nvPr>
        </p:nvSpPr>
        <p:spPr>
          <a:xfrm>
            <a:off x="4968509" y="1018148"/>
            <a:ext cx="2729422" cy="2729422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23" name="PA_椭圆 21"/>
          <p:cNvSpPr/>
          <p:nvPr>
            <p:custDataLst>
              <p:tags r:id="rId4"/>
            </p:custDataLst>
          </p:nvPr>
        </p:nvSpPr>
        <p:spPr>
          <a:xfrm>
            <a:off x="4398162" y="1193639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67935" y="2033919"/>
            <a:ext cx="646332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813">
              <a:lnSpc>
                <a:spcPts val="2000"/>
              </a:lnSpc>
              <a:defRPr/>
            </a:pPr>
            <a:r>
              <a:rPr lang="zh-CN" altLang="en-US" b="1" kern="0" dirty="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异步</a:t>
            </a:r>
            <a:endParaRPr lang="en-US" altLang="zh-CN" b="1" kern="0" dirty="0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611493" y="1357028"/>
            <a:ext cx="7111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>
                <a:solidFill>
                  <a:srgbClr val="132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印品黑体" panose="00000500000000000000" pitchFamily="2" charset="-122"/>
                <a:ea typeface="印品黑体" panose="00000500000000000000" pitchFamily="2" charset="-122"/>
              </a:rPr>
              <a:t>06</a:t>
            </a:r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4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30DAB54F-E54E-4ABD-AF7E-B0984507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8" y="148463"/>
            <a:ext cx="10515600" cy="461666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windows</a:t>
            </a:r>
            <a:r>
              <a:rPr lang="zh-CN" altLang="en-US" sz="1400" dirty="0">
                <a:solidFill>
                  <a:schemeClr val="bg1"/>
                </a:solidFill>
              </a:rPr>
              <a:t>如何执行同步、异步</a:t>
            </a:r>
            <a:r>
              <a:rPr lang="en-US" altLang="zh-CN" sz="1400" dirty="0">
                <a:solidFill>
                  <a:schemeClr val="bg1"/>
                </a:solidFill>
              </a:rPr>
              <a:t>IO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67AAE1-DD55-4DCE-96B7-A5C19A1FB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08" y="1207132"/>
            <a:ext cx="5531472" cy="4162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B0FA1C-A697-461A-B42F-D5B3C92B5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671" y="1207132"/>
            <a:ext cx="54292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24319" y="797325"/>
            <a:ext cx="634435" cy="629380"/>
            <a:chOff x="4649942" y="1248701"/>
            <a:chExt cx="923589" cy="927022"/>
          </a:xfrm>
        </p:grpSpPr>
        <p:grpSp>
          <p:nvGrpSpPr>
            <p:cNvPr id="27" name="组合 26"/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23" name="任意多边形 9"/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cxnSp>
            <p:nvCxnSpPr>
              <p:cNvPr id="24" name="直接连接符 11"/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6" name="文本框 25"/>
            <p:cNvSpPr txBox="1"/>
            <p:nvPr/>
          </p:nvSpPr>
          <p:spPr>
            <a:xfrm>
              <a:off x="4775793" y="1400705"/>
              <a:ext cx="632238" cy="52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01</a:t>
              </a:r>
              <a:endPara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5181753" y="89455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多线程的优缺点</a:t>
            </a:r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8" name="PA_椭圆 17"/>
          <p:cNvSpPr/>
          <p:nvPr>
            <p:custDataLst>
              <p:tags r:id="rId1"/>
            </p:custDataLst>
          </p:nvPr>
        </p:nvSpPr>
        <p:spPr>
          <a:xfrm>
            <a:off x="-857773" y="-844846"/>
            <a:ext cx="3583709" cy="3583709"/>
          </a:xfrm>
          <a:prstGeom prst="ellipse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9" name="PA_椭圆 19"/>
          <p:cNvSpPr/>
          <p:nvPr>
            <p:custDataLst>
              <p:tags r:id="rId2"/>
            </p:custDataLst>
          </p:nvPr>
        </p:nvSpPr>
        <p:spPr>
          <a:xfrm>
            <a:off x="-1521223" y="-1079259"/>
            <a:ext cx="3583709" cy="3583709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0" name="PA_椭圆 20"/>
          <p:cNvSpPr/>
          <p:nvPr>
            <p:custDataLst>
              <p:tags r:id="rId3"/>
            </p:custDataLst>
          </p:nvPr>
        </p:nvSpPr>
        <p:spPr>
          <a:xfrm>
            <a:off x="-892314" y="-1855898"/>
            <a:ext cx="3583709" cy="358370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pic>
        <p:nvPicPr>
          <p:cNvPr id="13" name="文本框 2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6964" y="88171"/>
            <a:ext cx="1779587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文本框 23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461" y="947009"/>
            <a:ext cx="17922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PA_椭圆 24"/>
          <p:cNvSpPr/>
          <p:nvPr>
            <p:custDataLst>
              <p:tags r:id="rId4"/>
            </p:custDataLst>
          </p:nvPr>
        </p:nvSpPr>
        <p:spPr>
          <a:xfrm>
            <a:off x="10754181" y="4736710"/>
            <a:ext cx="989447" cy="989447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4" name="PA_椭圆 25"/>
          <p:cNvSpPr/>
          <p:nvPr>
            <p:custDataLst>
              <p:tags r:id="rId5"/>
            </p:custDataLst>
          </p:nvPr>
        </p:nvSpPr>
        <p:spPr>
          <a:xfrm>
            <a:off x="10910049" y="5923584"/>
            <a:ext cx="489526" cy="489526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5" name="PA_椭圆 26"/>
          <p:cNvSpPr/>
          <p:nvPr>
            <p:custDataLst>
              <p:tags r:id="rId6"/>
            </p:custDataLst>
          </p:nvPr>
        </p:nvSpPr>
        <p:spPr>
          <a:xfrm>
            <a:off x="10620254" y="5319757"/>
            <a:ext cx="406400" cy="406400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33E74F4-FCF1-4DF5-B605-2A9FD90F4477}"/>
              </a:ext>
            </a:extLst>
          </p:cNvPr>
          <p:cNvGrpSpPr/>
          <p:nvPr/>
        </p:nvGrpSpPr>
        <p:grpSpPr>
          <a:xfrm>
            <a:off x="3824318" y="1554509"/>
            <a:ext cx="634435" cy="629380"/>
            <a:chOff x="4649942" y="1248701"/>
            <a:chExt cx="923589" cy="927022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F960F69-709E-40B1-A182-B396E75B18BC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43" name="任意多边形 9">
                <a:extLst>
                  <a:ext uri="{FF2B5EF4-FFF2-40B4-BE49-F238E27FC236}">
                    <a16:creationId xmlns:a16="http://schemas.microsoft.com/office/drawing/2014/main" id="{147ECB25-6D16-4C48-AA34-FE98AB585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cxnSp>
            <p:nvCxnSpPr>
              <p:cNvPr id="51" name="直接连接符 11">
                <a:extLst>
                  <a:ext uri="{FF2B5EF4-FFF2-40B4-BE49-F238E27FC236}">
                    <a16:creationId xmlns:a16="http://schemas.microsoft.com/office/drawing/2014/main" id="{FE3B493B-16DF-4E1A-83D1-3149B61B49C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A201617-3B8D-45EE-855A-8518C3DDDEE1}"/>
                </a:ext>
              </a:extLst>
            </p:cNvPr>
            <p:cNvSpPr txBox="1"/>
            <p:nvPr/>
          </p:nvSpPr>
          <p:spPr>
            <a:xfrm>
              <a:off x="4775793" y="1400706"/>
              <a:ext cx="632238" cy="453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02</a:t>
              </a:r>
              <a:endPara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62328E79-B9F7-48BB-9829-1334FF63A198}"/>
              </a:ext>
            </a:extLst>
          </p:cNvPr>
          <p:cNvSpPr/>
          <p:nvPr/>
        </p:nvSpPr>
        <p:spPr>
          <a:xfrm>
            <a:off x="5181752" y="165174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使用多线程的方式</a:t>
            </a:r>
            <a:endParaRPr lang="zh-CN" altLang="en-US" dirty="0">
              <a:latin typeface="印品黑体" panose="00000500000000000000" pitchFamily="2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17115F3-FDB5-48DD-B44F-E07E3E192B01}"/>
              </a:ext>
            </a:extLst>
          </p:cNvPr>
          <p:cNvGrpSpPr/>
          <p:nvPr/>
        </p:nvGrpSpPr>
        <p:grpSpPr>
          <a:xfrm>
            <a:off x="3823050" y="2310769"/>
            <a:ext cx="634435" cy="629380"/>
            <a:chOff x="4649942" y="1248701"/>
            <a:chExt cx="923589" cy="927022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396322A-447B-4642-BFA7-E28DEAD4E2D7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59" name="任意多边形 9">
                <a:extLst>
                  <a:ext uri="{FF2B5EF4-FFF2-40B4-BE49-F238E27FC236}">
                    <a16:creationId xmlns:a16="http://schemas.microsoft.com/office/drawing/2014/main" id="{6A507B24-7B71-4414-B622-40B444E90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cxnSp>
            <p:nvCxnSpPr>
              <p:cNvPr id="60" name="直接连接符 11">
                <a:extLst>
                  <a:ext uri="{FF2B5EF4-FFF2-40B4-BE49-F238E27FC236}">
                    <a16:creationId xmlns:a16="http://schemas.microsoft.com/office/drawing/2014/main" id="{97239AB9-9219-4471-A979-21203C8A024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3887893-40E8-453E-B085-6BE7544ED6D4}"/>
                </a:ext>
              </a:extLst>
            </p:cNvPr>
            <p:cNvSpPr txBox="1"/>
            <p:nvPr/>
          </p:nvSpPr>
          <p:spPr>
            <a:xfrm>
              <a:off x="4775793" y="1400706"/>
              <a:ext cx="632238" cy="453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03</a:t>
              </a:r>
              <a:endPara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EF643419-E09B-4584-97EF-36E8BCA145F0}"/>
              </a:ext>
            </a:extLst>
          </p:cNvPr>
          <p:cNvSpPr/>
          <p:nvPr/>
        </p:nvSpPr>
        <p:spPr>
          <a:xfrm>
            <a:off x="5180484" y="240800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每种方式之间的异同</a:t>
            </a:r>
            <a:endParaRPr lang="zh-CN" altLang="en-US" dirty="0">
              <a:latin typeface="印品黑体" panose="00000500000000000000" pitchFamily="2" charset="-122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2A34895-C957-40F9-A5BD-035D80F3C650}"/>
              </a:ext>
            </a:extLst>
          </p:cNvPr>
          <p:cNvGrpSpPr/>
          <p:nvPr/>
        </p:nvGrpSpPr>
        <p:grpSpPr>
          <a:xfrm>
            <a:off x="3823050" y="3092628"/>
            <a:ext cx="634435" cy="629380"/>
            <a:chOff x="4649942" y="1248701"/>
            <a:chExt cx="923589" cy="927022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FC6D6AF-4D37-46A7-B334-1671EB6B4E12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65" name="任意多边形 9">
                <a:extLst>
                  <a:ext uri="{FF2B5EF4-FFF2-40B4-BE49-F238E27FC236}">
                    <a16:creationId xmlns:a16="http://schemas.microsoft.com/office/drawing/2014/main" id="{81198AA3-1482-441C-96EC-918C66CED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cxnSp>
            <p:nvCxnSpPr>
              <p:cNvPr id="66" name="直接连接符 11">
                <a:extLst>
                  <a:ext uri="{FF2B5EF4-FFF2-40B4-BE49-F238E27FC236}">
                    <a16:creationId xmlns:a16="http://schemas.microsoft.com/office/drawing/2014/main" id="{51D91A1A-0C3F-4374-92B7-15871B4417D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B20C29E-5952-495A-845C-CB521E88AB15}"/>
                </a:ext>
              </a:extLst>
            </p:cNvPr>
            <p:cNvSpPr txBox="1"/>
            <p:nvPr/>
          </p:nvSpPr>
          <p:spPr>
            <a:xfrm>
              <a:off x="4775793" y="1400706"/>
              <a:ext cx="632238" cy="453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04</a:t>
              </a:r>
              <a:endPara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F0961164-32C6-4B1D-B366-905D553F8222}"/>
              </a:ext>
            </a:extLst>
          </p:cNvPr>
          <p:cNvSpPr/>
          <p:nvPr/>
        </p:nvSpPr>
        <p:spPr>
          <a:xfrm>
            <a:off x="5180484" y="318986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线程使用与各自特点</a:t>
            </a:r>
            <a:endParaRPr lang="zh-CN" altLang="en-US" dirty="0">
              <a:latin typeface="印品黑体" panose="00000500000000000000" pitchFamily="2" charset="-122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CFAFBF4-6249-48B7-8B76-F52706F39CDF}"/>
              </a:ext>
            </a:extLst>
          </p:cNvPr>
          <p:cNvGrpSpPr/>
          <p:nvPr/>
        </p:nvGrpSpPr>
        <p:grpSpPr>
          <a:xfrm>
            <a:off x="3835690" y="3886178"/>
            <a:ext cx="634435" cy="629380"/>
            <a:chOff x="4649942" y="1248701"/>
            <a:chExt cx="923589" cy="927022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656850F5-D0D4-4A16-A019-2491CF76FC5B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71" name="任意多边形 9">
                <a:extLst>
                  <a:ext uri="{FF2B5EF4-FFF2-40B4-BE49-F238E27FC236}">
                    <a16:creationId xmlns:a16="http://schemas.microsoft.com/office/drawing/2014/main" id="{5A31CBD6-7F83-414F-863F-9D0E7CAB3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cxnSp>
            <p:nvCxnSpPr>
              <p:cNvPr id="72" name="直接连接符 11">
                <a:extLst>
                  <a:ext uri="{FF2B5EF4-FFF2-40B4-BE49-F238E27FC236}">
                    <a16:creationId xmlns:a16="http://schemas.microsoft.com/office/drawing/2014/main" id="{B15AE67F-32E0-41DF-B197-2C691A2EEE1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296FEB7-C1C2-4605-9B5A-F37171A6E1E2}"/>
                </a:ext>
              </a:extLst>
            </p:cNvPr>
            <p:cNvSpPr txBox="1"/>
            <p:nvPr/>
          </p:nvSpPr>
          <p:spPr>
            <a:xfrm>
              <a:off x="4775793" y="1400706"/>
              <a:ext cx="632238" cy="453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05</a:t>
              </a:r>
              <a:endPara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3D7EB4FC-001E-4095-8E6B-781126F9383F}"/>
              </a:ext>
            </a:extLst>
          </p:cNvPr>
          <p:cNvSpPr/>
          <p:nvPr/>
        </p:nvSpPr>
        <p:spPr>
          <a:xfrm>
            <a:off x="5193124" y="398341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线程池是如何管理线程的</a:t>
            </a:r>
            <a:endParaRPr lang="zh-CN" altLang="en-US" dirty="0">
              <a:latin typeface="印品黑体" panose="00000500000000000000" pitchFamily="2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045F0E2-BF13-4EFF-ABF1-A17154E531A1}"/>
              </a:ext>
            </a:extLst>
          </p:cNvPr>
          <p:cNvGrpSpPr/>
          <p:nvPr/>
        </p:nvGrpSpPr>
        <p:grpSpPr>
          <a:xfrm>
            <a:off x="3823050" y="4691690"/>
            <a:ext cx="634435" cy="629380"/>
            <a:chOff x="4649942" y="1248701"/>
            <a:chExt cx="923589" cy="927022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AC96B13-BA41-4309-8E5B-0C333D629605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77" name="任意多边形 9">
                <a:extLst>
                  <a:ext uri="{FF2B5EF4-FFF2-40B4-BE49-F238E27FC236}">
                    <a16:creationId xmlns:a16="http://schemas.microsoft.com/office/drawing/2014/main" id="{AE9F4AE6-1962-4118-B581-6B9FEDFA1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cxnSp>
            <p:nvCxnSpPr>
              <p:cNvPr id="78" name="直接连接符 11">
                <a:extLst>
                  <a:ext uri="{FF2B5EF4-FFF2-40B4-BE49-F238E27FC236}">
                    <a16:creationId xmlns:a16="http://schemas.microsoft.com/office/drawing/2014/main" id="{0BA0EE54-2DD4-4B7B-8D71-4436BE41627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960497E-5DD9-4990-A6EB-B031CEAC0B2E}"/>
                </a:ext>
              </a:extLst>
            </p:cNvPr>
            <p:cNvSpPr txBox="1"/>
            <p:nvPr/>
          </p:nvSpPr>
          <p:spPr>
            <a:xfrm>
              <a:off x="4775793" y="1400706"/>
              <a:ext cx="632238" cy="453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06</a:t>
              </a:r>
              <a:endPara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DD6A1FB5-B6F0-4591-BE87-E54ACE56CD93}"/>
              </a:ext>
            </a:extLst>
          </p:cNvPr>
          <p:cNvSpPr/>
          <p:nvPr/>
        </p:nvSpPr>
        <p:spPr>
          <a:xfrm>
            <a:off x="5180484" y="47889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异步</a:t>
            </a:r>
            <a:endParaRPr lang="zh-CN" altLang="en-US" dirty="0">
              <a:latin typeface="印品黑体" panose="00000500000000000000" pitchFamily="2" charset="-122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082DB5C-1036-4C7C-9BE9-C4D966D5A150}"/>
              </a:ext>
            </a:extLst>
          </p:cNvPr>
          <p:cNvGrpSpPr/>
          <p:nvPr/>
        </p:nvGrpSpPr>
        <p:grpSpPr>
          <a:xfrm>
            <a:off x="3834422" y="5473549"/>
            <a:ext cx="634435" cy="629380"/>
            <a:chOff x="4649942" y="1248701"/>
            <a:chExt cx="923589" cy="927022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102D324E-8D5E-4322-AE60-B69DB8FC7795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83" name="任意多边形 9">
                <a:extLst>
                  <a:ext uri="{FF2B5EF4-FFF2-40B4-BE49-F238E27FC236}">
                    <a16:creationId xmlns:a16="http://schemas.microsoft.com/office/drawing/2014/main" id="{97E12554-BD9C-4E74-98DC-47B91880C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cxnSp>
            <p:nvCxnSpPr>
              <p:cNvPr id="84" name="直接连接符 11">
                <a:extLst>
                  <a:ext uri="{FF2B5EF4-FFF2-40B4-BE49-F238E27FC236}">
                    <a16:creationId xmlns:a16="http://schemas.microsoft.com/office/drawing/2014/main" id="{C21A9470-8DD1-459E-8A14-893299C164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D9910E5-8445-463D-9B3C-81F9D3AEFA6D}"/>
                </a:ext>
              </a:extLst>
            </p:cNvPr>
            <p:cNvSpPr txBox="1"/>
            <p:nvPr/>
          </p:nvSpPr>
          <p:spPr>
            <a:xfrm>
              <a:off x="4775793" y="1400706"/>
              <a:ext cx="632238" cy="453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07</a:t>
              </a:r>
              <a:endPara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B18964A5-6C6B-43BC-8F11-C8C0793C26F5}"/>
              </a:ext>
            </a:extLst>
          </p:cNvPr>
          <p:cNvSpPr/>
          <p:nvPr/>
        </p:nvSpPr>
        <p:spPr>
          <a:xfrm>
            <a:off x="5191856" y="5570781"/>
            <a:ext cx="242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FCL</a:t>
            </a:r>
            <a:r>
              <a:rPr lang="zh-CN" altLang="en-US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中线程安全的对象</a:t>
            </a:r>
          </a:p>
        </p:txBody>
      </p:sp>
    </p:spTree>
    <p:extLst>
      <p:ext uri="{BB962C8B-B14F-4D97-AF65-F5344CB8AC3E}">
        <p14:creationId xmlns:p14="http://schemas.microsoft.com/office/powerpoint/2010/main" val="2627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30DAB54F-E54E-4ABD-AF7E-B0984507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8" y="148463"/>
            <a:ext cx="10515600" cy="461666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异步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80D490-D49B-427C-BC72-357B8C10C448}"/>
              </a:ext>
            </a:extLst>
          </p:cNvPr>
          <p:cNvSpPr txBox="1"/>
          <p:nvPr/>
        </p:nvSpPr>
        <p:spPr>
          <a:xfrm>
            <a:off x="958788" y="692458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async &amp; await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AB89E8-1401-4519-BBB7-79FCAB475582}"/>
              </a:ext>
            </a:extLst>
          </p:cNvPr>
          <p:cNvSpPr txBox="1"/>
          <p:nvPr/>
        </p:nvSpPr>
        <p:spPr>
          <a:xfrm>
            <a:off x="1944210" y="1633491"/>
            <a:ext cx="5149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、语法糖，本质上是一个状态机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、让开发者以调用同步方法的方式调用异步方法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、使用了 </a:t>
            </a:r>
            <a:r>
              <a:rPr lang="en-US" altLang="zh-CN" dirty="0" err="1">
                <a:solidFill>
                  <a:schemeClr val="bg1"/>
                </a:solidFill>
              </a:rPr>
              <a:t>Task.ContinueWith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0A3B31-6EA8-4F98-8C64-D170D3069E64}"/>
              </a:ext>
            </a:extLst>
          </p:cNvPr>
          <p:cNvSpPr txBox="1"/>
          <p:nvPr/>
        </p:nvSpPr>
        <p:spPr>
          <a:xfrm>
            <a:off x="1553592" y="12641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特点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CAF35A-55C1-4935-A7C3-398618E3C021}"/>
              </a:ext>
            </a:extLst>
          </p:cNvPr>
          <p:cNvSpPr txBox="1"/>
          <p:nvPr/>
        </p:nvSpPr>
        <p:spPr>
          <a:xfrm>
            <a:off x="1553591" y="2656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优点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26B7BA-D83B-4AA6-BC6A-5A802AF20C26}"/>
              </a:ext>
            </a:extLst>
          </p:cNvPr>
          <p:cNvSpPr txBox="1"/>
          <p:nvPr/>
        </p:nvSpPr>
        <p:spPr>
          <a:xfrm>
            <a:off x="1944209" y="3068756"/>
            <a:ext cx="3302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、使用最少的资源做更多的事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、减少上下文切换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、提高垃圾回收速度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129C5E-47AA-4423-97BE-FE2001DC0FEE}"/>
              </a:ext>
            </a:extLst>
          </p:cNvPr>
          <p:cNvSpPr txBox="1"/>
          <p:nvPr/>
        </p:nvSpPr>
        <p:spPr>
          <a:xfrm>
            <a:off x="1553591" y="41518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注意事项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5FEA78-8769-4FDF-BB13-6FAB992216CB}"/>
              </a:ext>
            </a:extLst>
          </p:cNvPr>
          <p:cNvSpPr txBox="1"/>
          <p:nvPr/>
        </p:nvSpPr>
        <p:spPr>
          <a:xfrm>
            <a:off x="1944209" y="4591697"/>
            <a:ext cx="85506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、不要在异步方法里调用同步方法</a:t>
            </a:r>
            <a:r>
              <a:rPr lang="en-US" altLang="zh-CN" dirty="0">
                <a:solidFill>
                  <a:schemeClr val="bg1"/>
                </a:solidFill>
              </a:rPr>
              <a:t>(Wait)</a:t>
            </a:r>
            <a:r>
              <a:rPr lang="zh-CN" altLang="en-US" dirty="0">
                <a:solidFill>
                  <a:schemeClr val="bg1"/>
                </a:solidFill>
              </a:rPr>
              <a:t>，可能造成死锁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Main</a:t>
            </a:r>
            <a:r>
              <a:rPr lang="zh-CN" altLang="en-US" dirty="0">
                <a:solidFill>
                  <a:schemeClr val="bg1"/>
                </a:solidFill>
              </a:rPr>
              <a:t>方法，构造器，属性访问器，事件访问器不能转为异步函数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、不能使用 </a:t>
            </a:r>
            <a:r>
              <a:rPr lang="en-US" altLang="zh-CN" dirty="0">
                <a:solidFill>
                  <a:schemeClr val="bg1"/>
                </a:solidFill>
              </a:rPr>
              <a:t>ref/out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、不能在 </a:t>
            </a:r>
            <a:r>
              <a:rPr lang="en-US" altLang="zh-CN" dirty="0">
                <a:solidFill>
                  <a:schemeClr val="bg1"/>
                </a:solidFill>
              </a:rPr>
              <a:t>catch finally unsafe </a:t>
            </a:r>
            <a:r>
              <a:rPr lang="zh-CN" altLang="en-US" dirty="0">
                <a:solidFill>
                  <a:schemeClr val="bg1"/>
                </a:solidFill>
              </a:rPr>
              <a:t>块中使用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、不能在 </a:t>
            </a:r>
            <a:r>
              <a:rPr lang="en-US" altLang="zh-CN" dirty="0">
                <a:solidFill>
                  <a:schemeClr val="bg1"/>
                </a:solidFill>
              </a:rPr>
              <a:t>await </a:t>
            </a:r>
            <a:r>
              <a:rPr lang="zh-CN" altLang="en-US" dirty="0">
                <a:solidFill>
                  <a:schemeClr val="bg1"/>
                </a:solidFill>
              </a:rPr>
              <a:t>之前获得一个支持线程所有权或递归的锁并在 </a:t>
            </a:r>
            <a:r>
              <a:rPr lang="en-US" altLang="zh-CN" dirty="0">
                <a:solidFill>
                  <a:schemeClr val="bg1"/>
                </a:solidFill>
              </a:rPr>
              <a:t>await </a:t>
            </a:r>
            <a:r>
              <a:rPr lang="zh-CN" altLang="en-US" dirty="0">
                <a:solidFill>
                  <a:schemeClr val="bg1"/>
                </a:solidFill>
              </a:rPr>
              <a:t>后释放它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zh-CN" altLang="en-US" b="1" u="sng" dirty="0">
                <a:solidFill>
                  <a:schemeClr val="bg1"/>
                </a:solidFill>
              </a:rPr>
              <a:t>使用 </a:t>
            </a:r>
            <a:r>
              <a:rPr lang="en-US" altLang="zh-CN" b="1" u="sng" dirty="0" err="1">
                <a:solidFill>
                  <a:schemeClr val="bg1"/>
                </a:solidFill>
              </a:rPr>
              <a:t>ConfigureAwait</a:t>
            </a:r>
            <a:r>
              <a:rPr lang="en-US" altLang="zh-CN" b="1" u="sng" dirty="0">
                <a:solidFill>
                  <a:schemeClr val="bg1"/>
                </a:solidFill>
              </a:rPr>
              <a:t>(false) </a:t>
            </a:r>
            <a:r>
              <a:rPr lang="zh-CN" altLang="en-US" b="1" u="sng" dirty="0">
                <a:solidFill>
                  <a:schemeClr val="bg1"/>
                </a:solidFill>
              </a:rPr>
              <a:t>可以让异步操作忽略线程同步上下文，减少死锁发生</a:t>
            </a:r>
            <a:endParaRPr lang="en-US" altLang="zh-CN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71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_椭圆 19"/>
          <p:cNvSpPr/>
          <p:nvPr>
            <p:custDataLst>
              <p:tags r:id="rId1"/>
            </p:custDataLst>
          </p:nvPr>
        </p:nvSpPr>
        <p:spPr>
          <a:xfrm>
            <a:off x="4123359" y="619478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7" name="PA_椭圆 20"/>
          <p:cNvSpPr/>
          <p:nvPr>
            <p:custDataLst>
              <p:tags r:id="rId2"/>
            </p:custDataLst>
          </p:nvPr>
        </p:nvSpPr>
        <p:spPr>
          <a:xfrm>
            <a:off x="4848435" y="505530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5" name="PA_椭圆 17"/>
          <p:cNvSpPr/>
          <p:nvPr>
            <p:custDataLst>
              <p:tags r:id="rId3"/>
            </p:custDataLst>
          </p:nvPr>
        </p:nvSpPr>
        <p:spPr>
          <a:xfrm>
            <a:off x="4968509" y="1018148"/>
            <a:ext cx="2729422" cy="2729422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23" name="PA_椭圆 21"/>
          <p:cNvSpPr/>
          <p:nvPr>
            <p:custDataLst>
              <p:tags r:id="rId4"/>
            </p:custDataLst>
          </p:nvPr>
        </p:nvSpPr>
        <p:spPr>
          <a:xfrm>
            <a:off x="4398162" y="1193639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70256" y="2033919"/>
            <a:ext cx="2441695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813">
              <a:lnSpc>
                <a:spcPts val="2000"/>
              </a:lnSpc>
              <a:defRPr/>
            </a:pPr>
            <a:r>
              <a:rPr lang="en-US" altLang="zh-CN" b="1" kern="0" dirty="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FCL</a:t>
            </a:r>
            <a:r>
              <a:rPr lang="zh-CN" altLang="en-US" b="1" kern="0" dirty="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中的线程安全对象</a:t>
            </a:r>
            <a:endParaRPr lang="en-US" altLang="zh-CN" b="1" kern="0" dirty="0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611493" y="1357028"/>
            <a:ext cx="7111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>
                <a:solidFill>
                  <a:srgbClr val="132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印品黑体" panose="00000500000000000000" pitchFamily="2" charset="-122"/>
                <a:ea typeface="印品黑体" panose="00000500000000000000" pitchFamily="2" charset="-122"/>
              </a:rPr>
              <a:t>07</a:t>
            </a:r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296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30DAB54F-E54E-4ABD-AF7E-B0984507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8" y="148463"/>
            <a:ext cx="10515600" cy="461666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FCL</a:t>
            </a:r>
            <a:r>
              <a:rPr lang="zh-CN" altLang="en-US" sz="1400" dirty="0">
                <a:solidFill>
                  <a:schemeClr val="bg1"/>
                </a:solidFill>
              </a:rPr>
              <a:t>中的线程安全对象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909026-1E1D-4565-9E92-D535ADE7BEF7}"/>
              </a:ext>
            </a:extLst>
          </p:cNvPr>
          <p:cNvSpPr txBox="1"/>
          <p:nvPr/>
        </p:nvSpPr>
        <p:spPr>
          <a:xfrm>
            <a:off x="958788" y="949911"/>
            <a:ext cx="95790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、命名空间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System.Collections.Concurrent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ConcurrentBag</a:t>
            </a:r>
            <a:r>
              <a:rPr lang="en-US" altLang="zh-CN" dirty="0">
                <a:solidFill>
                  <a:schemeClr val="bg1"/>
                </a:solidFill>
              </a:rPr>
              <a:t>&lt;T&gt;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线程安全的无序集合，内部使得了链表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ConcurrentDictionary</a:t>
            </a:r>
            <a:r>
              <a:rPr lang="en-US" altLang="zh-CN" dirty="0">
                <a:solidFill>
                  <a:schemeClr val="bg1"/>
                </a:solidFill>
              </a:rPr>
              <a:t>&lt;T&gt;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线程安全的字典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ConcurrentQueue</a:t>
            </a:r>
            <a:r>
              <a:rPr lang="en-US" altLang="zh-CN" dirty="0">
                <a:solidFill>
                  <a:schemeClr val="bg1"/>
                </a:solidFill>
              </a:rPr>
              <a:t>&lt;T&gt;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线程安全的队列，先进先出</a:t>
            </a:r>
            <a:r>
              <a:rPr lang="en-US" altLang="zh-CN" dirty="0">
                <a:solidFill>
                  <a:schemeClr val="bg1"/>
                </a:solidFill>
              </a:rPr>
              <a:t>(FIFO)</a:t>
            </a:r>
            <a:r>
              <a:rPr lang="zh-CN" altLang="en-US" dirty="0">
                <a:solidFill>
                  <a:schemeClr val="bg1"/>
                </a:solidFill>
              </a:rPr>
              <a:t>集合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ConcurrentStack</a:t>
            </a:r>
            <a:r>
              <a:rPr lang="en-US" altLang="zh-CN" dirty="0">
                <a:solidFill>
                  <a:schemeClr val="bg1"/>
                </a:solidFill>
              </a:rPr>
              <a:t>&lt;T&gt;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线程安全的栈，后进先出</a:t>
            </a:r>
            <a:r>
              <a:rPr lang="en-US" altLang="zh-CN" dirty="0">
                <a:solidFill>
                  <a:schemeClr val="bg1"/>
                </a:solidFill>
              </a:rPr>
              <a:t>(LIFO)</a:t>
            </a:r>
            <a:r>
              <a:rPr lang="zh-CN" altLang="en-US" dirty="0">
                <a:solidFill>
                  <a:schemeClr val="bg1"/>
                </a:solidFill>
              </a:rPr>
              <a:t>集合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BlockingCollection</a:t>
            </a:r>
            <a:r>
              <a:rPr lang="en-US" altLang="zh-CN" dirty="0">
                <a:solidFill>
                  <a:schemeClr val="bg1"/>
                </a:solidFill>
              </a:rPr>
              <a:t>&lt;T&gt;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线程安全的提供阻塞和限制功能集合（制造者与使用者模式）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909026-1E1D-4565-9E92-D535ADE7BEF7}"/>
              </a:ext>
            </a:extLst>
          </p:cNvPr>
          <p:cNvSpPr txBox="1"/>
          <p:nvPr/>
        </p:nvSpPr>
        <p:spPr>
          <a:xfrm>
            <a:off x="5176063" y="3030959"/>
            <a:ext cx="3246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谢 谢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_椭圆 19"/>
          <p:cNvSpPr/>
          <p:nvPr>
            <p:custDataLst>
              <p:tags r:id="rId1"/>
            </p:custDataLst>
          </p:nvPr>
        </p:nvSpPr>
        <p:spPr>
          <a:xfrm>
            <a:off x="4123359" y="619478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7" name="PA_椭圆 20"/>
          <p:cNvSpPr/>
          <p:nvPr>
            <p:custDataLst>
              <p:tags r:id="rId2"/>
            </p:custDataLst>
          </p:nvPr>
        </p:nvSpPr>
        <p:spPr>
          <a:xfrm>
            <a:off x="4848435" y="505530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5" name="PA_椭圆 17"/>
          <p:cNvSpPr/>
          <p:nvPr>
            <p:custDataLst>
              <p:tags r:id="rId3"/>
            </p:custDataLst>
          </p:nvPr>
        </p:nvSpPr>
        <p:spPr>
          <a:xfrm>
            <a:off x="4968509" y="1018148"/>
            <a:ext cx="2729422" cy="2729422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23" name="PA_椭圆 21"/>
          <p:cNvSpPr/>
          <p:nvPr>
            <p:custDataLst>
              <p:tags r:id="rId4"/>
            </p:custDataLst>
          </p:nvPr>
        </p:nvSpPr>
        <p:spPr>
          <a:xfrm>
            <a:off x="4398162" y="1193639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60022" y="2033919"/>
            <a:ext cx="2262159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813">
              <a:lnSpc>
                <a:spcPts val="2000"/>
              </a:lnSpc>
              <a:defRPr/>
            </a:pPr>
            <a:r>
              <a:rPr lang="zh-CN" altLang="en-US" b="1" kern="0" dirty="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使用多线程的优缺点</a:t>
            </a:r>
            <a:endParaRPr lang="en-US" altLang="zh-CN" b="1" kern="0" dirty="0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611493" y="1357028"/>
            <a:ext cx="7111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>
                <a:solidFill>
                  <a:srgbClr val="132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印品黑体" panose="00000500000000000000" pitchFamily="2" charset="-122"/>
                <a:ea typeface="印品黑体" panose="00000500000000000000" pitchFamily="2" charset="-122"/>
              </a:rPr>
              <a:t>01</a:t>
            </a:r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102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30DAB54F-E54E-4ABD-AF7E-B0984507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8" y="148463"/>
            <a:ext cx="10515600" cy="461666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使用多线程的优缺点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3D0663F-D164-404A-932B-9DFA8479B33A}"/>
              </a:ext>
            </a:extLst>
          </p:cNvPr>
          <p:cNvGrpSpPr/>
          <p:nvPr/>
        </p:nvGrpSpPr>
        <p:grpSpPr>
          <a:xfrm>
            <a:off x="1781330" y="1447060"/>
            <a:ext cx="3687312" cy="4039340"/>
            <a:chOff x="1048785" y="2116050"/>
            <a:chExt cx="3135360" cy="3235123"/>
          </a:xfrm>
        </p:grpSpPr>
        <p:sp>
          <p:nvSpPr>
            <p:cNvPr id="27" name="圆角矩形 107">
              <a:extLst>
                <a:ext uri="{FF2B5EF4-FFF2-40B4-BE49-F238E27FC236}">
                  <a16:creationId xmlns:a16="http://schemas.microsoft.com/office/drawing/2014/main" id="{845A3748-9DA7-41A3-A096-5EEBAB8FC196}"/>
                </a:ext>
              </a:extLst>
            </p:cNvPr>
            <p:cNvSpPr/>
            <p:nvPr/>
          </p:nvSpPr>
          <p:spPr>
            <a:xfrm rot="10800000" flipH="1" flipV="1">
              <a:off x="1048785" y="2116050"/>
              <a:ext cx="3129937" cy="515312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 dirty="0">
                <a:solidFill>
                  <a:srgbClr val="326A82"/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28" name="矩形 32">
              <a:extLst>
                <a:ext uri="{FF2B5EF4-FFF2-40B4-BE49-F238E27FC236}">
                  <a16:creationId xmlns:a16="http://schemas.microsoft.com/office/drawing/2014/main" id="{64FE6D46-6A70-42E6-A728-1F98235F65E4}"/>
                </a:ext>
              </a:extLst>
            </p:cNvPr>
            <p:cNvSpPr/>
            <p:nvPr/>
          </p:nvSpPr>
          <p:spPr>
            <a:xfrm>
              <a:off x="1055406" y="2637912"/>
              <a:ext cx="3128739" cy="2713261"/>
            </a:xfrm>
            <a:prstGeom prst="rect">
              <a:avLst/>
            </a:prstGeom>
            <a:solidFill>
              <a:srgbClr val="244A58">
                <a:alpha val="2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i="1" dirty="0">
                <a:solidFill>
                  <a:srgbClr val="326A82"/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29" name="矩形 36">
              <a:extLst>
                <a:ext uri="{FF2B5EF4-FFF2-40B4-BE49-F238E27FC236}">
                  <a16:creationId xmlns:a16="http://schemas.microsoft.com/office/drawing/2014/main" id="{999AA04C-CDB2-4279-9BA8-168951A63AAB}"/>
                </a:ext>
              </a:extLst>
            </p:cNvPr>
            <p:cNvSpPr/>
            <p:nvPr/>
          </p:nvSpPr>
          <p:spPr>
            <a:xfrm>
              <a:off x="1204240" y="2207753"/>
              <a:ext cx="2583844" cy="333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zh-CN" altLang="en-US" sz="1600" b="1" kern="0" dirty="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优点</a:t>
              </a:r>
              <a:endParaRPr lang="en-US" altLang="zh-CN" sz="1600" b="1" kern="0" dirty="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D0FC54B-E1CF-4BD5-830B-421955C7B4C2}"/>
              </a:ext>
            </a:extLst>
          </p:cNvPr>
          <p:cNvGrpSpPr/>
          <p:nvPr/>
        </p:nvGrpSpPr>
        <p:grpSpPr>
          <a:xfrm>
            <a:off x="6552757" y="1447059"/>
            <a:ext cx="3887379" cy="4039340"/>
            <a:chOff x="4342403" y="2116051"/>
            <a:chExt cx="3129937" cy="3205624"/>
          </a:xfrm>
        </p:grpSpPr>
        <p:sp>
          <p:nvSpPr>
            <p:cNvPr id="44" name="圆角矩形 125">
              <a:extLst>
                <a:ext uri="{FF2B5EF4-FFF2-40B4-BE49-F238E27FC236}">
                  <a16:creationId xmlns:a16="http://schemas.microsoft.com/office/drawing/2014/main" id="{4CF218D0-2A1B-4AC8-A712-ED0E13D5DF2C}"/>
                </a:ext>
              </a:extLst>
            </p:cNvPr>
            <p:cNvSpPr/>
            <p:nvPr/>
          </p:nvSpPr>
          <p:spPr>
            <a:xfrm rot="10800000" flipH="1" flipV="1">
              <a:off x="4342403" y="2116051"/>
              <a:ext cx="3129937" cy="515312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 dirty="0">
                <a:solidFill>
                  <a:srgbClr val="326A82"/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45" name="矩形 92">
              <a:extLst>
                <a:ext uri="{FF2B5EF4-FFF2-40B4-BE49-F238E27FC236}">
                  <a16:creationId xmlns:a16="http://schemas.microsoft.com/office/drawing/2014/main" id="{AB8EAB4E-A8E4-4782-8959-AFF2019AEBAA}"/>
                </a:ext>
              </a:extLst>
            </p:cNvPr>
            <p:cNvSpPr/>
            <p:nvPr/>
          </p:nvSpPr>
          <p:spPr>
            <a:xfrm>
              <a:off x="4615449" y="2226307"/>
              <a:ext cx="2583844" cy="333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zh-CN" altLang="en-US" sz="1600" b="1" kern="0" dirty="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缺点</a:t>
              </a:r>
              <a:endParaRPr lang="en-US" altLang="zh-CN" sz="1600" b="1" kern="0" dirty="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46" name="矩形 93">
              <a:extLst>
                <a:ext uri="{FF2B5EF4-FFF2-40B4-BE49-F238E27FC236}">
                  <a16:creationId xmlns:a16="http://schemas.microsoft.com/office/drawing/2014/main" id="{41B8E5C8-FD21-4BD8-BA2C-2B48B8926140}"/>
                </a:ext>
              </a:extLst>
            </p:cNvPr>
            <p:cNvSpPr/>
            <p:nvPr/>
          </p:nvSpPr>
          <p:spPr>
            <a:xfrm>
              <a:off x="4355657" y="2624388"/>
              <a:ext cx="3113078" cy="2697287"/>
            </a:xfrm>
            <a:prstGeom prst="rect">
              <a:avLst/>
            </a:prstGeom>
            <a:solidFill>
              <a:srgbClr val="0598BC">
                <a:alpha val="2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>
                <a:solidFill>
                  <a:srgbClr val="326A82"/>
                </a:solidFill>
                <a:latin typeface="印品黑体" panose="00000500000000000000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FFDDFEE-9B88-4FC6-B8E0-91E054C9DDAE}"/>
              </a:ext>
            </a:extLst>
          </p:cNvPr>
          <p:cNvSpPr txBox="1"/>
          <p:nvPr/>
        </p:nvSpPr>
        <p:spPr>
          <a:xfrm>
            <a:off x="1787951" y="2204974"/>
            <a:ext cx="3123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、并发处理，提高程序性能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、提高程序响应性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、一个线程卡死不会影响到其它线程，提高程序可靠性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C8C1A7A-49FF-46F8-850B-777576DD67A3}"/>
              </a:ext>
            </a:extLst>
          </p:cNvPr>
          <p:cNvSpPr txBox="1"/>
          <p:nvPr/>
        </p:nvSpPr>
        <p:spPr>
          <a:xfrm>
            <a:off x="6663665" y="2235326"/>
            <a:ext cx="3652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、创建和销毁线程需要非常大的开销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  内存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    线程内核对象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en-US" dirty="0">
                <a:solidFill>
                  <a:schemeClr val="bg1"/>
                </a:solidFill>
              </a:rPr>
              <a:t>线程环境块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      用户模式栈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      内核模式栈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  执行进程里每个</a:t>
            </a:r>
            <a:r>
              <a:rPr lang="en-US" altLang="zh-CN" dirty="0">
                <a:solidFill>
                  <a:schemeClr val="bg1"/>
                </a:solidFill>
              </a:rPr>
              <a:t>DLL</a:t>
            </a:r>
            <a:r>
              <a:rPr lang="zh-CN" altLang="en-US" dirty="0">
                <a:solidFill>
                  <a:schemeClr val="bg1"/>
                </a:solidFill>
              </a:rPr>
              <a:t>的方法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、上下文切换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、影响垃圾回收的速度</a:t>
            </a:r>
          </a:p>
        </p:txBody>
      </p:sp>
    </p:spTree>
    <p:extLst>
      <p:ext uri="{BB962C8B-B14F-4D97-AF65-F5344CB8AC3E}">
        <p14:creationId xmlns:p14="http://schemas.microsoft.com/office/powerpoint/2010/main" val="327891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_椭圆 19"/>
          <p:cNvSpPr/>
          <p:nvPr>
            <p:custDataLst>
              <p:tags r:id="rId1"/>
            </p:custDataLst>
          </p:nvPr>
        </p:nvSpPr>
        <p:spPr>
          <a:xfrm>
            <a:off x="4123359" y="619478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7" name="PA_椭圆 20"/>
          <p:cNvSpPr/>
          <p:nvPr>
            <p:custDataLst>
              <p:tags r:id="rId2"/>
            </p:custDataLst>
          </p:nvPr>
        </p:nvSpPr>
        <p:spPr>
          <a:xfrm>
            <a:off x="4848435" y="505530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5" name="PA_椭圆 17"/>
          <p:cNvSpPr/>
          <p:nvPr>
            <p:custDataLst>
              <p:tags r:id="rId3"/>
            </p:custDataLst>
          </p:nvPr>
        </p:nvSpPr>
        <p:spPr>
          <a:xfrm>
            <a:off x="4968509" y="1018148"/>
            <a:ext cx="2729422" cy="2729422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23" name="PA_椭圆 21"/>
          <p:cNvSpPr/>
          <p:nvPr>
            <p:custDataLst>
              <p:tags r:id="rId4"/>
            </p:custDataLst>
          </p:nvPr>
        </p:nvSpPr>
        <p:spPr>
          <a:xfrm>
            <a:off x="4398162" y="1193639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75439" y="2033919"/>
            <a:ext cx="203132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813">
              <a:lnSpc>
                <a:spcPts val="2000"/>
              </a:lnSpc>
              <a:defRPr/>
            </a:pPr>
            <a:r>
              <a:rPr lang="zh-CN" altLang="en-US" b="1" kern="0" dirty="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使用多线程的方式</a:t>
            </a:r>
            <a:endParaRPr lang="en-US" altLang="zh-CN" b="1" kern="0" dirty="0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611493" y="1357028"/>
            <a:ext cx="7111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>
                <a:solidFill>
                  <a:srgbClr val="132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印品黑体" panose="00000500000000000000" pitchFamily="2" charset="-122"/>
                <a:ea typeface="印品黑体" panose="00000500000000000000" pitchFamily="2" charset="-122"/>
              </a:rPr>
              <a:t>02</a:t>
            </a:r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90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30DAB54F-E54E-4ABD-AF7E-B0984507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8" y="148463"/>
            <a:ext cx="10515600" cy="461666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使用多线程的方式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D5E2F9-6D32-47D5-8003-F1FB96656A0A}"/>
              </a:ext>
            </a:extLst>
          </p:cNvPr>
          <p:cNvSpPr txBox="1"/>
          <p:nvPr/>
        </p:nvSpPr>
        <p:spPr>
          <a:xfrm>
            <a:off x="1589102" y="1376040"/>
            <a:ext cx="5749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专用线程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72DAC0-CC18-4DC5-9775-45B71931A972}"/>
              </a:ext>
            </a:extLst>
          </p:cNvPr>
          <p:cNvSpPr txBox="1"/>
          <p:nvPr/>
        </p:nvSpPr>
        <p:spPr>
          <a:xfrm>
            <a:off x="1589102" y="3235324"/>
            <a:ext cx="338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线程池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B47C70-D08C-45CD-8D69-394E24151A3C}"/>
              </a:ext>
            </a:extLst>
          </p:cNvPr>
          <p:cNvSpPr txBox="1"/>
          <p:nvPr/>
        </p:nvSpPr>
        <p:spPr>
          <a:xfrm>
            <a:off x="2530366" y="2160082"/>
            <a:ext cx="323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Thread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BackgroundWorker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64FBAB-97CF-4D46-88E7-728681C15B87}"/>
              </a:ext>
            </a:extLst>
          </p:cNvPr>
          <p:cNvSpPr txBox="1"/>
          <p:nvPr/>
        </p:nvSpPr>
        <p:spPr>
          <a:xfrm>
            <a:off x="2530365" y="4051588"/>
            <a:ext cx="3231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ThreadPool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Task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Parallel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PLINQ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异步</a:t>
            </a:r>
            <a:r>
              <a:rPr lang="en-US" altLang="zh-CN" dirty="0" err="1">
                <a:solidFill>
                  <a:schemeClr val="bg1"/>
                </a:solidFill>
              </a:rPr>
              <a:t>async&amp;await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异步委托</a:t>
            </a:r>
          </a:p>
        </p:txBody>
      </p:sp>
    </p:spTree>
    <p:extLst>
      <p:ext uri="{BB962C8B-B14F-4D97-AF65-F5344CB8AC3E}">
        <p14:creationId xmlns:p14="http://schemas.microsoft.com/office/powerpoint/2010/main" val="5042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_椭圆 19"/>
          <p:cNvSpPr/>
          <p:nvPr>
            <p:custDataLst>
              <p:tags r:id="rId1"/>
            </p:custDataLst>
          </p:nvPr>
        </p:nvSpPr>
        <p:spPr>
          <a:xfrm>
            <a:off x="4123359" y="619478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7" name="PA_椭圆 20"/>
          <p:cNvSpPr/>
          <p:nvPr>
            <p:custDataLst>
              <p:tags r:id="rId2"/>
            </p:custDataLst>
          </p:nvPr>
        </p:nvSpPr>
        <p:spPr>
          <a:xfrm>
            <a:off x="4848435" y="505530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5" name="PA_椭圆 17"/>
          <p:cNvSpPr/>
          <p:nvPr>
            <p:custDataLst>
              <p:tags r:id="rId3"/>
            </p:custDataLst>
          </p:nvPr>
        </p:nvSpPr>
        <p:spPr>
          <a:xfrm>
            <a:off x="4968509" y="1018148"/>
            <a:ext cx="2729422" cy="2729422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23" name="PA_椭圆 21"/>
          <p:cNvSpPr/>
          <p:nvPr>
            <p:custDataLst>
              <p:tags r:id="rId4"/>
            </p:custDataLst>
          </p:nvPr>
        </p:nvSpPr>
        <p:spPr>
          <a:xfrm>
            <a:off x="4398162" y="1193639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60023" y="2033919"/>
            <a:ext cx="2262158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813">
              <a:lnSpc>
                <a:spcPts val="2000"/>
              </a:lnSpc>
              <a:defRPr/>
            </a:pPr>
            <a:r>
              <a:rPr lang="zh-CN" altLang="en-US" b="1" kern="0" dirty="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每种方式之间的异同</a:t>
            </a:r>
          </a:p>
        </p:txBody>
      </p:sp>
      <p:sp>
        <p:nvSpPr>
          <p:cNvPr id="124" name="文本框 123"/>
          <p:cNvSpPr txBox="1"/>
          <p:nvPr/>
        </p:nvSpPr>
        <p:spPr>
          <a:xfrm>
            <a:off x="5611493" y="1357028"/>
            <a:ext cx="7111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>
                <a:solidFill>
                  <a:srgbClr val="132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印品黑体" panose="00000500000000000000" pitchFamily="2" charset="-122"/>
                <a:ea typeface="印品黑体" panose="00000500000000000000" pitchFamily="2" charset="-122"/>
              </a:rPr>
              <a:t>03</a:t>
            </a:r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371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30DAB54F-E54E-4ABD-AF7E-B0984507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8" y="148463"/>
            <a:ext cx="10515600" cy="461666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Thread</a:t>
            </a:r>
            <a:r>
              <a:rPr lang="zh-CN" altLang="en-US" sz="1400" dirty="0">
                <a:solidFill>
                  <a:schemeClr val="bg1"/>
                </a:solidFill>
              </a:rPr>
              <a:t>与线程池方式之间的异同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D5E2F9-6D32-47D5-8003-F1FB96656A0A}"/>
              </a:ext>
            </a:extLst>
          </p:cNvPr>
          <p:cNvSpPr txBox="1"/>
          <p:nvPr/>
        </p:nvSpPr>
        <p:spPr>
          <a:xfrm>
            <a:off x="577048" y="754603"/>
            <a:ext cx="338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共同点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AD94E1-E0A8-480C-9C36-1EF258D1FB71}"/>
              </a:ext>
            </a:extLst>
          </p:cNvPr>
          <p:cNvSpPr txBox="1"/>
          <p:nvPr/>
        </p:nvSpPr>
        <p:spPr>
          <a:xfrm>
            <a:off x="577048" y="1972323"/>
            <a:ext cx="338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不同点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AD4242-6BCB-4175-9480-24BC67EB4F15}"/>
              </a:ext>
            </a:extLst>
          </p:cNvPr>
          <p:cNvSpPr txBox="1"/>
          <p:nvPr/>
        </p:nvSpPr>
        <p:spPr>
          <a:xfrm>
            <a:off x="1287262" y="1372907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）、都是使用操作系统线程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14371D-6E44-4D9C-979A-84A12681E142}"/>
              </a:ext>
            </a:extLst>
          </p:cNvPr>
          <p:cNvSpPr txBox="1"/>
          <p:nvPr/>
        </p:nvSpPr>
        <p:spPr>
          <a:xfrm>
            <a:off x="1251750" y="2602517"/>
            <a:ext cx="8682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）、前者支持创建前台线程，后者都是后台线程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）、前者可以设置线程优先级，后者也可以通过修改线程池属性来设置线程优先级，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en-US" dirty="0">
                <a:solidFill>
                  <a:schemeClr val="bg1"/>
                </a:solidFill>
              </a:rPr>
              <a:t>但一般不推荐这么做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）、前者需要开发者自己管理，后者由线程池管理</a:t>
            </a:r>
          </a:p>
        </p:txBody>
      </p:sp>
    </p:spTree>
    <p:extLst>
      <p:ext uri="{BB962C8B-B14F-4D97-AF65-F5344CB8AC3E}">
        <p14:creationId xmlns:p14="http://schemas.microsoft.com/office/powerpoint/2010/main" val="32107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_椭圆 19"/>
          <p:cNvSpPr/>
          <p:nvPr>
            <p:custDataLst>
              <p:tags r:id="rId1"/>
            </p:custDataLst>
          </p:nvPr>
        </p:nvSpPr>
        <p:spPr>
          <a:xfrm>
            <a:off x="4123359" y="619478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7" name="PA_椭圆 20"/>
          <p:cNvSpPr/>
          <p:nvPr>
            <p:custDataLst>
              <p:tags r:id="rId2"/>
            </p:custDataLst>
          </p:nvPr>
        </p:nvSpPr>
        <p:spPr>
          <a:xfrm>
            <a:off x="4848435" y="505530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15" name="PA_椭圆 17"/>
          <p:cNvSpPr/>
          <p:nvPr>
            <p:custDataLst>
              <p:tags r:id="rId3"/>
            </p:custDataLst>
          </p:nvPr>
        </p:nvSpPr>
        <p:spPr>
          <a:xfrm>
            <a:off x="4968509" y="1018148"/>
            <a:ext cx="2729422" cy="2729422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23" name="PA_椭圆 21"/>
          <p:cNvSpPr/>
          <p:nvPr>
            <p:custDataLst>
              <p:tags r:id="rId4"/>
            </p:custDataLst>
          </p:nvPr>
        </p:nvSpPr>
        <p:spPr>
          <a:xfrm>
            <a:off x="4398162" y="1193639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60023" y="2033919"/>
            <a:ext cx="2262158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813">
              <a:lnSpc>
                <a:spcPts val="2000"/>
              </a:lnSpc>
              <a:defRPr/>
            </a:pPr>
            <a:r>
              <a:rPr lang="zh-CN" altLang="en-US" b="1" kern="0" dirty="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线程使用与各自特点</a:t>
            </a:r>
          </a:p>
        </p:txBody>
      </p:sp>
      <p:sp>
        <p:nvSpPr>
          <p:cNvPr id="124" name="文本框 123"/>
          <p:cNvSpPr txBox="1"/>
          <p:nvPr/>
        </p:nvSpPr>
        <p:spPr>
          <a:xfrm>
            <a:off x="5611493" y="1357028"/>
            <a:ext cx="7111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>
                <a:solidFill>
                  <a:srgbClr val="132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印品黑体" panose="00000500000000000000" pitchFamily="2" charset="-122"/>
                <a:ea typeface="印品黑体" panose="00000500000000000000" pitchFamily="2" charset="-122"/>
              </a:rPr>
              <a:t>04</a:t>
            </a:r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012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30"/>
  <p:tag name="ISPRING_PRESENTATION_TITLE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16544</TotalTime>
  <Words>956</Words>
  <Application>Microsoft Office PowerPoint</Application>
  <PresentationFormat>宽屏</PresentationFormat>
  <Paragraphs>207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时尚中黑简体</vt:lpstr>
      <vt:lpstr>微软雅黑</vt:lpstr>
      <vt:lpstr>印品黑体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使用多线程的优缺点</vt:lpstr>
      <vt:lpstr>PowerPoint 演示文稿</vt:lpstr>
      <vt:lpstr>使用多线程的方式</vt:lpstr>
      <vt:lpstr>PowerPoint 演示文稿</vt:lpstr>
      <vt:lpstr>Thread与线程池方式之间的异同</vt:lpstr>
      <vt:lpstr>PowerPoint 演示文稿</vt:lpstr>
      <vt:lpstr>线程使用与各自特点</vt:lpstr>
      <vt:lpstr>线程使用与各自特点</vt:lpstr>
      <vt:lpstr>线程使用与各自特点</vt:lpstr>
      <vt:lpstr>线程使用与各自特点</vt:lpstr>
      <vt:lpstr>线程使用与各自特点</vt:lpstr>
      <vt:lpstr>线程方式如何选择</vt:lpstr>
      <vt:lpstr>PowerPoint 演示文稿</vt:lpstr>
      <vt:lpstr>线程池如何管理线程与调度任务</vt:lpstr>
      <vt:lpstr>PowerPoint 演示文稿</vt:lpstr>
      <vt:lpstr>windows如何执行同步、异步IO</vt:lpstr>
      <vt:lpstr>异步</vt:lpstr>
      <vt:lpstr>PowerPoint 演示文稿</vt:lpstr>
      <vt:lpstr>FCL中的线程安全对象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</dc:title>
  <dc:creator>第一PPT</dc:creator>
  <cp:keywords>www.1ppt.com</cp:keywords>
  <dc:description>www.1ppt.com</dc:description>
  <cp:lastModifiedBy> </cp:lastModifiedBy>
  <cp:revision>1354</cp:revision>
  <dcterms:created xsi:type="dcterms:W3CDTF">2014-05-17T07:04:40Z</dcterms:created>
  <dcterms:modified xsi:type="dcterms:W3CDTF">2019-08-24T14:54:29Z</dcterms:modified>
</cp:coreProperties>
</file>