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1" r:id="rId7"/>
    <p:sldId id="313" r:id="rId8"/>
    <p:sldId id="277" r:id="rId9"/>
    <p:sldId id="261" r:id="rId10"/>
    <p:sldId id="279" r:id="rId11"/>
    <p:sldId id="262" r:id="rId12"/>
    <p:sldId id="282" r:id="rId13"/>
    <p:sldId id="283" r:id="rId14"/>
    <p:sldId id="284" r:id="rId15"/>
    <p:sldId id="265" r:id="rId16"/>
    <p:sldId id="285" r:id="rId17"/>
    <p:sldId id="288" r:id="rId18"/>
    <p:sldId id="287" r:id="rId19"/>
    <p:sldId id="286" r:id="rId20"/>
    <p:sldId id="311" r:id="rId21"/>
    <p:sldId id="266" r:id="rId22"/>
    <p:sldId id="301" r:id="rId23"/>
    <p:sldId id="302" r:id="rId24"/>
    <p:sldId id="303" r:id="rId25"/>
    <p:sldId id="308" r:id="rId26"/>
    <p:sldId id="309" r:id="rId27"/>
    <p:sldId id="310" r:id="rId28"/>
    <p:sldId id="305" r:id="rId29"/>
    <p:sldId id="304" r:id="rId30"/>
    <p:sldId id="306" r:id="rId31"/>
    <p:sldId id="312" r:id="rId32"/>
    <p:sldId id="349" r:id="rId33"/>
    <p:sldId id="276" r:id="rId34"/>
    <p:sldId id="296" r:id="rId35"/>
    <p:sldId id="294" r:id="rId36"/>
    <p:sldId id="293" r:id="rId37"/>
    <p:sldId id="290" r:id="rId38"/>
    <p:sldId id="291" r:id="rId39"/>
    <p:sldId id="295" r:id="rId40"/>
    <p:sldId id="292" r:id="rId41"/>
    <p:sldId id="28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E83045-5AE1-40A9-B470-DA75385CF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黄泽鹏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9039" y="2132983"/>
            <a:ext cx="8825659" cy="3416300"/>
          </a:xfrm>
        </p:spPr>
        <p:txBody>
          <a:bodyPr/>
          <a:lstStyle/>
          <a:p>
            <a:r>
              <a:rPr lang="zh-CN" altLang="en-US" dirty="0"/>
              <a:t>事务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由一系列操作组成，并且要么全完全，要么全失败</a:t>
            </a:r>
            <a:endParaRPr lang="en-US" altLang="zh-CN" sz="2000" dirty="0"/>
          </a:p>
          <a:p>
            <a:r>
              <a:rPr lang="zh-CN" altLang="en-US" dirty="0"/>
              <a:t>四大特性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原子性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一致性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隔离性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持久性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541541"/>
            <a:ext cx="10364451" cy="1113863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77343"/>
            <a:ext cx="10515600" cy="48560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隔离级别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读未提交</a:t>
            </a:r>
            <a:r>
              <a:rPr lang="en-US" altLang="zh-CN" sz="2000" dirty="0"/>
              <a:t> </a:t>
            </a:r>
            <a:r>
              <a:rPr lang="zh-CN" altLang="en-US" sz="2000" dirty="0"/>
              <a:t>（脏读）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读提交</a:t>
            </a:r>
            <a:r>
              <a:rPr lang="en-US" altLang="zh-CN" sz="2000" dirty="0"/>
              <a:t>RC</a:t>
            </a:r>
            <a:r>
              <a:rPr lang="zh-CN" altLang="en-US" sz="2000" dirty="0"/>
              <a:t> （不可重复读）  </a:t>
            </a:r>
            <a:r>
              <a:rPr lang="en-US" altLang="zh-CN" sz="2000" dirty="0"/>
              <a:t>——MSSQL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可重复读</a:t>
            </a:r>
            <a:r>
              <a:rPr lang="en-US" altLang="zh-CN" sz="2000" dirty="0"/>
              <a:t>RR</a:t>
            </a:r>
            <a:r>
              <a:rPr lang="zh-CN" altLang="en-US" sz="2000" dirty="0"/>
              <a:t> （幻读）          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串行化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MVCC</a:t>
            </a:r>
            <a:r>
              <a:rPr lang="zh-CN" altLang="en-US" dirty="0"/>
              <a:t>数据多版本（快照）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使用回滚段存储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与</a:t>
            </a:r>
            <a:r>
              <a:rPr lang="en-US" altLang="zh-CN" sz="2000" dirty="0"/>
              <a:t>RR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MSSQL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tempdb</a:t>
            </a:r>
            <a:r>
              <a:rPr lang="en-US" altLang="zh-CN" sz="2000" dirty="0"/>
              <a:t> </a:t>
            </a:r>
            <a:r>
              <a:rPr lang="zh-CN" altLang="en-US" sz="2000" dirty="0"/>
              <a:t>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可提高数据库并发读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16753"/>
            <a:ext cx="10058400" cy="947247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共享锁</a:t>
            </a:r>
            <a:endParaRPr lang="en-US" altLang="zh-CN" dirty="0"/>
          </a:p>
          <a:p>
            <a:r>
              <a:rPr lang="zh-CN" altLang="en-US" dirty="0"/>
              <a:t>排他锁</a:t>
            </a:r>
            <a:endParaRPr lang="en-US" altLang="zh-CN" dirty="0"/>
          </a:p>
          <a:p>
            <a:r>
              <a:rPr lang="zh-CN" altLang="en-US" dirty="0"/>
              <a:t>自增锁</a:t>
            </a:r>
            <a:endParaRPr lang="en-US" altLang="zh-CN" dirty="0"/>
          </a:p>
          <a:p>
            <a:r>
              <a:rPr lang="zh-CN" altLang="en-US" u="sng" dirty="0"/>
              <a:t>临键锁、间隙锁</a:t>
            </a:r>
            <a:r>
              <a:rPr lang="zh-CN" altLang="en-US" dirty="0"/>
              <a:t>（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，</a:t>
            </a:r>
            <a:r>
              <a:rPr lang="en-US" altLang="zh-CN" dirty="0" err="1"/>
              <a:t>mssql</a:t>
            </a:r>
            <a:r>
              <a:rPr lang="zh-CN" altLang="en-US" dirty="0"/>
              <a:t>的串行化）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 t where id&lt;10 lock in share mode;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700" dirty="0"/>
              <a:t>          </a:t>
            </a:r>
            <a:r>
              <a:rPr lang="zh-CN" altLang="en-US" sz="1700" dirty="0"/>
              <a:t>注意：删除一条不存在的数据时，会获取数据所在区间的共享间隙锁；删除的数据存在则会加排他锁</a:t>
            </a:r>
            <a:endParaRPr lang="en-US" altLang="zh-CN" sz="1700" dirty="0"/>
          </a:p>
          <a:p>
            <a:r>
              <a:rPr lang="zh-CN" altLang="en-US" sz="2000" dirty="0"/>
              <a:t>意向共享锁</a:t>
            </a:r>
            <a:endParaRPr lang="en-US" altLang="zh-CN" sz="2000" dirty="0"/>
          </a:p>
          <a:p>
            <a:r>
              <a:rPr lang="zh-CN" altLang="en-US" sz="2000" dirty="0"/>
              <a:t>意向排他锁</a:t>
            </a:r>
            <a:endParaRPr lang="en-US" altLang="zh-CN" sz="2000" dirty="0"/>
          </a:p>
          <a:p>
            <a:r>
              <a:rPr lang="zh-CN" altLang="en-US" sz="2000" dirty="0"/>
              <a:t>更新锁</a:t>
            </a:r>
            <a:endParaRPr lang="en-US" altLang="zh-CN" sz="2000" dirty="0"/>
          </a:p>
          <a:p>
            <a:r>
              <a:rPr lang="zh-CN" altLang="en-US" sz="2000" dirty="0"/>
              <a:t>表锁、行锁</a:t>
            </a:r>
            <a:endParaRPr lang="en-US" altLang="zh-CN" sz="2000" dirty="0"/>
          </a:p>
          <a:p>
            <a:r>
              <a:rPr lang="zh-CN" altLang="en-US" sz="2000" dirty="0"/>
              <a:t>其它</a:t>
            </a:r>
            <a:r>
              <a:rPr lang="en-US" altLang="zh-CN" sz="2000" dirty="0"/>
              <a:t>……</a:t>
            </a:r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隔离级别与</a:t>
            </a:r>
            <a:r>
              <a:rPr lang="zh-CN" altLang="en-US" dirty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读未提交：从不加锁，除非开发人员指定加锁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读提交：快照读不加锁，其它读都加锁，且执行完释放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可重复读：快照读不加锁，其它读加共享锁，事务结束才释放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串行化：所有读都加共享锁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select * from 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lock in share mode;     ——</a:t>
            </a:r>
            <a:r>
              <a:rPr lang="en-US" altLang="zh-CN" sz="1800" dirty="0" err="1"/>
              <a:t>mysql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lock in for update; ;     ——</a:t>
            </a:r>
            <a:r>
              <a:rPr lang="en-US" altLang="zh-CN" sz="1800" dirty="0" err="1"/>
              <a:t>mysql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with(TABLOCK); ;         ——</a:t>
            </a:r>
            <a:r>
              <a:rPr lang="en-US" altLang="zh-CN" sz="1800" dirty="0" err="1"/>
              <a:t>mssql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with(TABLOCKX); ;       ——</a:t>
            </a:r>
            <a:r>
              <a:rPr lang="en-US" altLang="zh-CN" sz="1800" dirty="0" err="1"/>
              <a:t>mssql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基础规范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表存储引擎必须使用</a:t>
            </a:r>
            <a:r>
              <a:rPr lang="en-US" altLang="zh-CN" sz="2400" dirty="0" err="1"/>
              <a:t>InnoDB</a:t>
            </a:r>
            <a:endParaRPr lang="en-US" altLang="zh-CN" sz="2400" dirty="0"/>
          </a:p>
          <a:p>
            <a:r>
              <a:rPr lang="zh-CN" altLang="en-US" sz="2400" dirty="0"/>
              <a:t>数据表、数据字段必须加入中文注释</a:t>
            </a:r>
            <a:endParaRPr lang="zh-CN" altLang="en-US" sz="2400" dirty="0"/>
          </a:p>
          <a:p>
            <a:r>
              <a:rPr lang="zh-CN" altLang="en-US" sz="2400" dirty="0"/>
              <a:t>表字符集默认使用</a:t>
            </a:r>
            <a:r>
              <a:rPr lang="en-US" altLang="zh-CN" sz="2400" dirty="0"/>
              <a:t>utf8</a:t>
            </a:r>
            <a:r>
              <a:rPr lang="zh-CN" altLang="en-US" sz="2400" dirty="0"/>
              <a:t>，必要时候使用</a:t>
            </a:r>
            <a:r>
              <a:rPr lang="en-US" altLang="zh-CN" sz="2400" dirty="0"/>
              <a:t>utf8mb4</a:t>
            </a:r>
            <a:endParaRPr lang="en-US" altLang="zh-CN" sz="2400" dirty="0"/>
          </a:p>
          <a:p>
            <a:r>
              <a:rPr lang="zh-CN" altLang="en-US" sz="2400" dirty="0"/>
              <a:t>避免使用存储过程，视图，触发器，</a:t>
            </a:r>
            <a:r>
              <a:rPr lang="en-US" altLang="zh-CN" sz="2400" dirty="0"/>
              <a:t>Event</a:t>
            </a:r>
            <a:endParaRPr lang="en-US" altLang="zh-CN" sz="2400" dirty="0"/>
          </a:p>
          <a:p>
            <a:r>
              <a:rPr lang="zh-CN" altLang="en-US" sz="2400" dirty="0"/>
              <a:t>禁止在数据库中存储大文件</a:t>
            </a:r>
            <a:endParaRPr lang="zh-CN" altLang="en-US" sz="2400" dirty="0"/>
          </a:p>
          <a:p>
            <a:r>
              <a:rPr lang="zh-CN" altLang="en-US" sz="2400" dirty="0"/>
              <a:t>不在数据库做计算，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计算移到业务层</a:t>
            </a:r>
            <a:endParaRPr lang="zh-CN" altLang="en-US" sz="2400" dirty="0"/>
          </a:p>
          <a:p>
            <a:r>
              <a:rPr lang="zh-CN" altLang="en-US" sz="2400" dirty="0"/>
              <a:t>拒绝</a:t>
            </a:r>
            <a:r>
              <a:rPr lang="en-US" altLang="zh-CN" sz="2400" dirty="0"/>
              <a:t>3B(big)</a:t>
            </a:r>
            <a:r>
              <a:rPr lang="zh-CN" altLang="en-US" sz="2400" dirty="0"/>
              <a:t>，大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，大事务，大批量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表设计规范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单实例表个数必须控制在</a:t>
            </a:r>
            <a:r>
              <a:rPr lang="en-US" altLang="zh-CN" sz="2400" dirty="0"/>
              <a:t>2000</a:t>
            </a:r>
            <a:r>
              <a:rPr lang="zh-CN" altLang="en-US" sz="2400" dirty="0"/>
              <a:t>个以内</a:t>
            </a:r>
            <a:endParaRPr lang="zh-CN" altLang="en-US" sz="2400" dirty="0"/>
          </a:p>
          <a:p>
            <a:r>
              <a:rPr lang="zh-CN" altLang="en-US" sz="2400" dirty="0"/>
              <a:t>单表分表个数必须控制在</a:t>
            </a:r>
            <a:r>
              <a:rPr lang="en-US" altLang="zh-CN" sz="2400" dirty="0"/>
              <a:t>1024</a:t>
            </a:r>
            <a:r>
              <a:rPr lang="zh-CN" altLang="en-US" sz="2400" dirty="0"/>
              <a:t>个以内，单表记录控制在千万级</a:t>
            </a:r>
            <a:endParaRPr lang="zh-CN" altLang="en-US" sz="2400" dirty="0"/>
          </a:p>
          <a:p>
            <a:r>
              <a:rPr lang="zh-CN" altLang="en-US" sz="2400" dirty="0"/>
              <a:t>表必须有主键，推荐使用</a:t>
            </a:r>
            <a:r>
              <a:rPr lang="en-US" altLang="zh-CN" sz="2400" dirty="0"/>
              <a:t>UNSIGNED</a:t>
            </a:r>
            <a:r>
              <a:rPr lang="zh-CN" altLang="en-US" sz="2400" dirty="0"/>
              <a:t>整数为主键，并自增</a:t>
            </a:r>
            <a:endParaRPr lang="zh-CN" altLang="en-US" sz="2400" dirty="0"/>
          </a:p>
          <a:p>
            <a:r>
              <a:rPr lang="zh-CN" altLang="en-US" sz="2400" dirty="0"/>
              <a:t>禁止使用外键，如果要保证完整性，应由应用程式实现</a:t>
            </a:r>
            <a:endParaRPr lang="zh-CN" altLang="en-US" sz="2400" dirty="0"/>
          </a:p>
          <a:p>
            <a:r>
              <a:rPr lang="zh-CN" altLang="en-US" sz="2400" dirty="0"/>
              <a:t>建议将大字段，访问频度低的字段拆分到单独的表中存储，分离冷热数据</a:t>
            </a:r>
            <a:endParaRPr lang="zh-CN" altLang="en-US" sz="2400" dirty="0"/>
          </a:p>
          <a:p>
            <a:r>
              <a:rPr lang="zh-CN" altLang="en-US" sz="2400" dirty="0"/>
              <a:t>控制列数量，字段数控制在</a:t>
            </a:r>
            <a:r>
              <a:rPr lang="en-US" altLang="zh-CN" sz="2400" dirty="0"/>
              <a:t>20</a:t>
            </a:r>
            <a:r>
              <a:rPr lang="zh-CN" altLang="en-US" sz="2400" dirty="0"/>
              <a:t>以内</a:t>
            </a:r>
            <a:endParaRPr lang="zh-CN" altLang="en-US" sz="2400" dirty="0"/>
          </a:p>
          <a:p>
            <a:r>
              <a:rPr lang="zh-CN" altLang="en-US" sz="2400" dirty="0"/>
              <a:t>平衡范式与冗余，为提高效率可以牺牲范式设计，冗余数据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列设计规范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根据业务区分使用</a:t>
            </a:r>
            <a:r>
              <a:rPr lang="en-US" altLang="zh-CN" sz="2400" dirty="0" err="1"/>
              <a:t>tinyint</a:t>
            </a:r>
            <a:r>
              <a:rPr lang="en-US" altLang="zh-CN" sz="2400" dirty="0"/>
              <a:t>/int/</a:t>
            </a:r>
            <a:r>
              <a:rPr lang="en-US" altLang="zh-CN" sz="2400" dirty="0" err="1"/>
              <a:t>bigint</a:t>
            </a:r>
            <a:r>
              <a:rPr lang="zh-CN" altLang="en-US" sz="2400" dirty="0"/>
              <a:t>，分别会占用</a:t>
            </a:r>
            <a:r>
              <a:rPr lang="en-US" altLang="zh-CN" sz="2400" dirty="0"/>
              <a:t>1/4/8</a:t>
            </a:r>
            <a:r>
              <a:rPr lang="zh-CN" altLang="en-US" sz="2400" dirty="0"/>
              <a:t>字节</a:t>
            </a:r>
            <a:endParaRPr lang="zh-CN" altLang="en-US" sz="2400" dirty="0"/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char/varchar</a:t>
            </a:r>
            <a:endParaRPr lang="en-US" altLang="zh-CN" sz="2400" dirty="0"/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datetime/timestamp</a:t>
            </a:r>
            <a:endParaRPr lang="en-US" altLang="zh-CN" sz="2400" dirty="0"/>
          </a:p>
          <a:p>
            <a:r>
              <a:rPr lang="zh-CN" altLang="en-US" sz="2400" dirty="0"/>
              <a:t>必须把字段定义为</a:t>
            </a:r>
            <a:r>
              <a:rPr lang="en-US" altLang="zh-CN" sz="2400" dirty="0"/>
              <a:t>NOT NULL</a:t>
            </a:r>
            <a:r>
              <a:rPr lang="zh-CN" altLang="en-US" sz="2400" dirty="0"/>
              <a:t>并设默认值</a:t>
            </a:r>
            <a:endParaRPr lang="zh-CN" altLang="en-US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INT UNSIGNED</a:t>
            </a:r>
            <a:r>
              <a:rPr lang="zh-CN" altLang="en-US" sz="2400" dirty="0"/>
              <a:t>存储</a:t>
            </a:r>
            <a:r>
              <a:rPr lang="en-US" altLang="zh-CN" sz="2400" dirty="0"/>
              <a:t>IPv4</a:t>
            </a:r>
            <a:r>
              <a:rPr lang="zh-CN" altLang="en-US" sz="2400" dirty="0"/>
              <a:t>，不要用</a:t>
            </a:r>
            <a:r>
              <a:rPr lang="en-US" altLang="zh-CN" sz="2400" dirty="0"/>
              <a:t>char(15)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varchar(20)</a:t>
            </a:r>
            <a:r>
              <a:rPr lang="zh-CN" altLang="en-US" sz="2400" dirty="0"/>
              <a:t>存储手机号，不要使用整数</a:t>
            </a:r>
            <a:endParaRPr lang="zh-CN" altLang="en-US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TINYINT</a:t>
            </a:r>
            <a:r>
              <a:rPr lang="zh-CN" altLang="en-US" sz="2400" dirty="0"/>
              <a:t>来代替</a:t>
            </a:r>
            <a:r>
              <a:rPr lang="en-US" altLang="zh-CN" sz="2400" dirty="0"/>
              <a:t>ENUM</a:t>
            </a:r>
            <a:endParaRPr lang="en-US" altLang="zh-CN" sz="2400" dirty="0"/>
          </a:p>
          <a:p>
            <a:r>
              <a:rPr lang="zh-CN" altLang="en-US" sz="2400" dirty="0"/>
              <a:t>尽量不使用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/>
              <a:t>BLOB</a:t>
            </a:r>
            <a:r>
              <a:rPr lang="zh-CN" altLang="en-US" sz="2400" dirty="0"/>
              <a:t>类型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索引规范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唯一索引使用</a:t>
            </a:r>
            <a:r>
              <a:rPr lang="en-US" altLang="zh-CN" sz="2400" dirty="0" err="1"/>
              <a:t>uniq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  <a:endParaRPr lang="zh-CN" altLang="en-US" sz="2400" dirty="0"/>
          </a:p>
          <a:p>
            <a:r>
              <a:rPr lang="zh-CN" altLang="en-US" sz="2400" dirty="0"/>
              <a:t>非唯一索引使用</a:t>
            </a:r>
            <a:r>
              <a:rPr lang="en-US" altLang="zh-CN" sz="2400" dirty="0" err="1"/>
              <a:t>idx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  <a:endParaRPr lang="zh-CN" altLang="en-US" sz="2400" dirty="0"/>
          </a:p>
          <a:p>
            <a:r>
              <a:rPr lang="zh-CN" altLang="en-US" sz="2400" dirty="0"/>
              <a:t>单张表索引数量建议控制在</a:t>
            </a:r>
            <a:r>
              <a:rPr lang="en-US" altLang="zh-CN" sz="2400" dirty="0"/>
              <a:t>5</a:t>
            </a:r>
            <a:r>
              <a:rPr lang="zh-CN" altLang="en-US" sz="2400" dirty="0"/>
              <a:t>个以内</a:t>
            </a:r>
            <a:endParaRPr lang="zh-CN" altLang="en-US" sz="2400" dirty="0"/>
          </a:p>
          <a:p>
            <a:r>
              <a:rPr lang="zh-CN" altLang="en-US" sz="2400" dirty="0"/>
              <a:t>组合索引字段数不建议超过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endParaRPr lang="zh-CN" altLang="en-US" sz="2400" dirty="0"/>
          </a:p>
          <a:p>
            <a:r>
              <a:rPr lang="zh-CN" altLang="en-US" sz="2400" dirty="0"/>
              <a:t>不建议在频繁更新的字段上建立索引</a:t>
            </a:r>
            <a:endParaRPr lang="zh-CN" altLang="en-US" sz="2400" dirty="0"/>
          </a:p>
          <a:p>
            <a:r>
              <a:rPr lang="zh-CN" altLang="en-US" sz="2400" dirty="0"/>
              <a:t>非必要不要进行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查询，如果要进行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查询，被</a:t>
            </a:r>
            <a:r>
              <a:rPr lang="en-US" altLang="zh-CN" sz="2400" dirty="0"/>
              <a:t>JOIN</a:t>
            </a:r>
            <a:r>
              <a:rPr lang="zh-CN" altLang="en-US" sz="2400" dirty="0"/>
              <a:t>的字段必须类型相同，并建立索引</a:t>
            </a:r>
            <a:endParaRPr lang="zh-CN" altLang="en-US" sz="2400" dirty="0"/>
          </a:p>
          <a:p>
            <a:r>
              <a:rPr lang="zh-CN" altLang="en-US" sz="2400" dirty="0"/>
              <a:t>理解组合索引最左前缀原则，避免重复建设索引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——SQL</a:t>
            </a:r>
            <a:r>
              <a:rPr lang="zh-CN" altLang="en-US" dirty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禁止使用</a:t>
            </a:r>
            <a:r>
              <a:rPr lang="en-US" altLang="zh-CN" sz="2400" dirty="0"/>
              <a:t>select *</a:t>
            </a:r>
            <a:r>
              <a:rPr lang="zh-CN" altLang="en-US" sz="2400" dirty="0"/>
              <a:t>，只获取必要字段</a:t>
            </a:r>
            <a:endParaRPr lang="zh-CN" altLang="en-US" sz="2400" dirty="0"/>
          </a:p>
          <a:p>
            <a:r>
              <a:rPr lang="en-US" altLang="zh-CN" sz="2400" dirty="0"/>
              <a:t>insert</a:t>
            </a:r>
            <a:r>
              <a:rPr lang="zh-CN" altLang="en-US" sz="2400" dirty="0"/>
              <a:t>必须指定字段，禁止使用</a:t>
            </a:r>
            <a:r>
              <a:rPr lang="en-US" altLang="zh-CN" sz="2400" dirty="0"/>
              <a:t>insert into T values()</a:t>
            </a:r>
            <a:endParaRPr lang="en-US" altLang="zh-CN" sz="2400" dirty="0"/>
          </a:p>
          <a:p>
            <a:r>
              <a:rPr lang="zh-CN" altLang="en-US" sz="2400" dirty="0"/>
              <a:t>隐式类型转换会使索引失效，导致全表扫描</a:t>
            </a:r>
            <a:endParaRPr lang="zh-CN" altLang="en-US" sz="2400" dirty="0"/>
          </a:p>
          <a:p>
            <a:r>
              <a:rPr lang="zh-CN" altLang="en-US" sz="2400" dirty="0"/>
              <a:t>禁止在</a:t>
            </a:r>
            <a:r>
              <a:rPr lang="en-US" altLang="zh-CN" sz="2400" dirty="0"/>
              <a:t>where</a:t>
            </a:r>
            <a:r>
              <a:rPr lang="zh-CN" altLang="en-US" sz="2400" dirty="0"/>
              <a:t>条件列使用函数或者表达式</a:t>
            </a:r>
            <a:endParaRPr lang="zh-CN" altLang="en-US" sz="2400" dirty="0"/>
          </a:p>
          <a:p>
            <a:r>
              <a:rPr lang="zh-CN" altLang="en-US" sz="2400" dirty="0"/>
              <a:t>禁止负向查询以及</a:t>
            </a:r>
            <a:r>
              <a:rPr lang="en-US" altLang="zh-CN" sz="2400" dirty="0"/>
              <a:t>%</a:t>
            </a:r>
            <a:r>
              <a:rPr lang="zh-CN" altLang="en-US" sz="2400" dirty="0"/>
              <a:t>开头的模糊查询</a:t>
            </a:r>
            <a:endParaRPr lang="zh-CN" altLang="en-US" sz="2400" dirty="0"/>
          </a:p>
          <a:p>
            <a:r>
              <a:rPr lang="zh-CN" altLang="en-US" sz="2400" dirty="0"/>
              <a:t>禁止大表</a:t>
            </a:r>
            <a:r>
              <a:rPr lang="en-US" altLang="zh-CN" sz="2400" dirty="0"/>
              <a:t>JOIN</a:t>
            </a:r>
            <a:r>
              <a:rPr lang="zh-CN" altLang="en-US" sz="2400" dirty="0"/>
              <a:t>和子查询</a:t>
            </a:r>
            <a:endParaRPr lang="zh-CN" altLang="en-US" sz="2400" dirty="0"/>
          </a:p>
          <a:p>
            <a:r>
              <a:rPr lang="zh-CN" altLang="en-US" sz="2400" dirty="0"/>
              <a:t>同一个字段上的</a:t>
            </a:r>
            <a:r>
              <a:rPr lang="en-US" altLang="zh-CN" sz="2400" dirty="0"/>
              <a:t>OR</a:t>
            </a:r>
            <a:r>
              <a:rPr lang="zh-CN" altLang="en-US" sz="2400" dirty="0"/>
              <a:t>改写问</a:t>
            </a:r>
            <a:r>
              <a:rPr lang="en-US" altLang="zh-CN" sz="2400" dirty="0"/>
              <a:t>IN</a:t>
            </a:r>
            <a:r>
              <a:rPr lang="zh-CN" altLang="en-US" sz="2400" dirty="0"/>
              <a:t>，</a:t>
            </a:r>
            <a:r>
              <a:rPr lang="en-US" altLang="zh-CN" sz="2400" dirty="0"/>
              <a:t>IN</a:t>
            </a:r>
            <a:r>
              <a:rPr lang="zh-CN" altLang="en-US" sz="2400" dirty="0"/>
              <a:t>的值必须少于</a:t>
            </a:r>
            <a:r>
              <a:rPr lang="en-US" altLang="zh-CN" sz="2400" dirty="0"/>
              <a:t>50</a:t>
            </a:r>
            <a:r>
              <a:rPr lang="zh-CN" altLang="en-US" sz="2400" dirty="0"/>
              <a:t>个</a:t>
            </a:r>
            <a:endParaRPr lang="zh-CN" altLang="en-US" sz="2400" dirty="0"/>
          </a:p>
          <a:p>
            <a:r>
              <a:rPr lang="zh-CN" altLang="en-US" sz="2400" dirty="0"/>
              <a:t>应用程序必须捕获</a:t>
            </a:r>
            <a:r>
              <a:rPr lang="en-US" altLang="zh-CN" sz="2400" dirty="0"/>
              <a:t>SQL</a:t>
            </a:r>
            <a:r>
              <a:rPr lang="zh-CN" altLang="en-US" sz="2400" dirty="0"/>
              <a:t>异常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——explain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用来分析</a:t>
            </a:r>
            <a:r>
              <a:rPr lang="en-US" altLang="zh-CN" sz="2400" dirty="0"/>
              <a:t>SQL</a:t>
            </a:r>
            <a:r>
              <a:rPr lang="zh-CN" altLang="en-US" sz="2400" dirty="0"/>
              <a:t>，比如使用了什么索引、哪个字段，数据过滤的类型等等</a:t>
            </a:r>
            <a:endParaRPr lang="en-US" altLang="zh-CN" sz="2400" dirty="0"/>
          </a:p>
          <a:p>
            <a:r>
              <a:rPr lang="en-US" altLang="zh-CN" sz="2400" dirty="0"/>
              <a:t>explain select </a:t>
            </a:r>
            <a:r>
              <a:rPr lang="en-US" altLang="zh-CN" sz="2400" dirty="0" err="1"/>
              <a:t>id,name</a:t>
            </a:r>
            <a:r>
              <a:rPr lang="en-US" altLang="zh-CN" sz="2400" dirty="0"/>
              <a:t> from 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zh-CN" altLang="en-US" dirty="0"/>
              <a:t>设计规范与优化</a:t>
            </a:r>
            <a:endParaRPr lang="en-US" altLang="zh-CN" dirty="0"/>
          </a:p>
          <a:p>
            <a:r>
              <a:rPr lang="zh-CN" altLang="en-US" dirty="0"/>
              <a:t>常见问题与剖析</a:t>
            </a:r>
            <a:endParaRPr lang="en-US" altLang="zh-CN" dirty="0"/>
          </a:p>
          <a:p>
            <a:r>
              <a:rPr lang="zh-CN" altLang="en-US" dirty="0"/>
              <a:t>架构设计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6306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初始值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27969" y="154847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create table t1(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   id int not null 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auto_increment</a:t>
            </a:r>
            <a:r>
              <a:rPr lang="en-US" altLang="zh-CN" dirty="0">
                <a:latin typeface="+mn-ea"/>
              </a:rPr>
              <a:t>,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   name varchar(10)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unique</a:t>
            </a:r>
            <a:r>
              <a:rPr lang="en-US" altLang="zh-CN" dirty="0">
                <a:latin typeface="+mn-ea"/>
              </a:rPr>
              <a:t>)engine=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;</a:t>
            </a:r>
            <a:br>
              <a:rPr lang="en-US" altLang="zh-CN" dirty="0">
                <a:latin typeface="+mn-ea"/>
              </a:rPr>
            </a:b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t1(name) values("</a:t>
            </a:r>
            <a:r>
              <a:rPr lang="en-US" altLang="zh-CN" dirty="0" err="1">
                <a:latin typeface="+mn-ea"/>
              </a:rPr>
              <a:t>zhangsan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lisi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wangwu</a:t>
            </a:r>
            <a:r>
              <a:rPr lang="en-US" altLang="zh-CN" dirty="0">
                <a:latin typeface="+mn-ea"/>
              </a:rPr>
              <a:t>");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select * from t1;</a:t>
            </a:r>
            <a:endParaRPr lang="en-US" altLang="zh-CN" dirty="0">
              <a:latin typeface="+mn-ea"/>
            </a:endParaRPr>
          </a:p>
          <a:p>
            <a:endParaRPr lang="en-US" altLang="zh-CN" dirty="0">
              <a:effectLst/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请问最后查询语句的结果是什么？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 0,1,2     B 1,2,3      C </a:t>
            </a:r>
            <a:r>
              <a:rPr lang="zh-CN" altLang="en-US" dirty="0">
                <a:latin typeface="+mn-ea"/>
              </a:rPr>
              <a:t>以上都不对</a:t>
            </a:r>
            <a:endParaRPr lang="en-US" altLang="zh-CN" dirty="0">
              <a:effectLst/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81" y="4111420"/>
            <a:ext cx="6016934" cy="2052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22741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942975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27969" y="1520049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drop table t1;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create table t1(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   id int not null 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auto_increment</a:t>
            </a:r>
            <a:r>
              <a:rPr lang="en-US" altLang="zh-CN" dirty="0">
                <a:latin typeface="+mn-ea"/>
              </a:rPr>
              <a:t>,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   name varchar(10) 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unique</a:t>
            </a:r>
            <a:r>
              <a:rPr lang="en-US" altLang="zh-CN" dirty="0">
                <a:latin typeface="+mn-ea"/>
              </a:rPr>
              <a:t>,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   primary key(id))engine=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;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t1(id, name) values(1, "</a:t>
            </a:r>
            <a:r>
              <a:rPr lang="en-US" altLang="zh-CN" dirty="0" err="1">
                <a:latin typeface="+mn-ea"/>
              </a:rPr>
              <a:t>shenjian</a:t>
            </a:r>
            <a:r>
              <a:rPr lang="en-US" altLang="zh-CN" dirty="0">
                <a:latin typeface="+mn-ea"/>
              </a:rPr>
              <a:t>");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t1(id, name) values (111, "111"),(NULL, "</a:t>
            </a:r>
            <a:r>
              <a:rPr lang="en-US" altLang="zh-CN" dirty="0" err="1">
                <a:latin typeface="+mn-ea"/>
              </a:rPr>
              <a:t>abc</a:t>
            </a:r>
            <a:r>
              <a:rPr lang="en-US" altLang="zh-CN" dirty="0">
                <a:latin typeface="+mn-ea"/>
              </a:rPr>
              <a:t>"),(222, "222"),(NULL,"</a:t>
            </a:r>
            <a:r>
              <a:rPr lang="en-US" altLang="zh-CN" dirty="0" err="1">
                <a:latin typeface="+mn-ea"/>
              </a:rPr>
              <a:t>xyz</a:t>
            </a:r>
            <a:r>
              <a:rPr lang="en-US" altLang="zh-CN" dirty="0">
                <a:latin typeface="+mn-ea"/>
              </a:rPr>
              <a:t>");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select * from t1;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请问，最后的查询结果是什么：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 1,2,3,111,222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B 1,111,112,222,223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 </a:t>
            </a:r>
            <a:r>
              <a:rPr lang="zh-CN" altLang="en-US" dirty="0">
                <a:latin typeface="+mn-ea"/>
              </a:rPr>
              <a:t>插入失败，自增键报错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D </a:t>
            </a:r>
            <a:r>
              <a:rPr lang="zh-CN" altLang="en-US" dirty="0">
                <a:latin typeface="+mn-ea"/>
              </a:rPr>
              <a:t>以上都不对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76" y="3915145"/>
            <a:ext cx="6722555" cy="2361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79899" y="275208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27969" y="1289231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接着上一道题的数据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 into t1(name)values("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shenjian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aaa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bbb</a:t>
            </a:r>
            <a:r>
              <a:rPr lang="en-US" altLang="zh-CN" dirty="0">
                <a:latin typeface="+mn-ea"/>
              </a:rPr>
              <a:t>")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on duplicate key update count=100;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select * from t1;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请问最后查询结果是：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 1,2,3,111,222,223,224,225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B 1,111,112,222,223,224,225,226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 1,111,112,222,223,224,225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D 1,111,112,222,223,225,226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以上都不对</a:t>
            </a:r>
            <a:endParaRPr lang="zh-CN" altLang="en-US" dirty="0">
              <a:effectLst/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157274"/>
            <a:ext cx="7412854" cy="415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73241" y="241355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703274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自增锁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90111" y="1154087"/>
            <a:ext cx="4341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  <a:endParaRPr lang="en-US" altLang="zh-CN" dirty="0"/>
          </a:p>
          <a:p>
            <a:r>
              <a:rPr lang="zh-CN" altLang="en-US" dirty="0"/>
              <a:t>假设有数据表：</a:t>
            </a:r>
            <a:endParaRPr lang="zh-CN" altLang="en-US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AUTO_INCREMENT</a:t>
            </a:r>
            <a:r>
              <a:rPr lang="en-US" altLang="zh-CN" dirty="0"/>
              <a:t>, name);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数据表中有数据：</a:t>
            </a:r>
            <a:endParaRPr lang="zh-CN" altLang="en-US" dirty="0"/>
          </a:p>
          <a:p>
            <a:r>
              <a:rPr lang="en-US" altLang="zh-CN" dirty="0"/>
              <a:t>1,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insert into t(name) values(xxx);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执行：</a:t>
            </a:r>
            <a:endParaRPr lang="zh-CN" altLang="en-US" dirty="0"/>
          </a:p>
          <a:p>
            <a:r>
              <a:rPr lang="en-US" altLang="zh-CN" dirty="0"/>
              <a:t>insert into t(name) values(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问：事务</a:t>
            </a:r>
            <a:r>
              <a:rPr lang="en-US" altLang="zh-CN" dirty="0"/>
              <a:t>B</a:t>
            </a:r>
            <a:r>
              <a:rPr lang="zh-CN" altLang="en-US" dirty="0"/>
              <a:t>会不会被阻塞？</a:t>
            </a:r>
            <a:endParaRPr lang="zh-CN" altLang="en-US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00" y="570326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自增模式为</a:t>
            </a:r>
            <a:r>
              <a:rPr lang="en-US" altLang="zh-CN" dirty="0"/>
              <a:t>0</a:t>
            </a:r>
            <a:r>
              <a:rPr lang="zh-CN" altLang="en-US" dirty="0"/>
              <a:t>，会阻塞</a:t>
            </a:r>
            <a:endParaRPr lang="en-US" altLang="zh-CN" dirty="0"/>
          </a:p>
          <a:p>
            <a:r>
              <a:rPr lang="zh-CN" altLang="en-US" dirty="0"/>
              <a:t>自增模式为</a:t>
            </a:r>
            <a:r>
              <a:rPr lang="en-US" altLang="zh-CN" dirty="0"/>
              <a:t>1</a:t>
            </a:r>
            <a:r>
              <a:rPr lang="zh-CN" altLang="en-US" dirty="0"/>
              <a:t>，不会阻塞，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46199" y="1100824"/>
            <a:ext cx="63594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假设不是自增列</a:t>
            </a:r>
            <a:endParaRPr lang="en-US" altLang="zh-CN" b="1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  <a:endParaRPr lang="en-US" altLang="zh-CN" dirty="0"/>
          </a:p>
          <a:p>
            <a:r>
              <a:rPr lang="zh-CN" altLang="en-US" dirty="0"/>
              <a:t>数据表中有数据：</a:t>
            </a:r>
            <a:endParaRPr lang="zh-CN" altLang="en-US" dirty="0"/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insert into t values(11, xxx);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执行，也在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  <a:endParaRPr lang="zh-CN" altLang="en-US" dirty="0"/>
          </a:p>
          <a:p>
            <a:r>
              <a:rPr lang="en-US" altLang="zh-CN" dirty="0"/>
              <a:t>insert into t values(12, 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这里，便不再使用自增锁，那：</a:t>
            </a:r>
            <a:endParaRPr lang="zh-CN" altLang="en-US" dirty="0"/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46199" y="5369720"/>
            <a:ext cx="63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使用插入意向锁</a:t>
            </a:r>
            <a:endParaRPr lang="en-US" altLang="zh-CN" dirty="0"/>
          </a:p>
          <a:p>
            <a:r>
              <a:rPr lang="zh-CN" altLang="en-US" dirty="0"/>
              <a:t>只要插入位置不冲突，不会阻塞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05861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3379" y="1455938"/>
            <a:ext cx="4341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隔离级别下</a:t>
            </a:r>
            <a:endParaRPr lang="en-US" altLang="zh-CN" dirty="0"/>
          </a:p>
          <a:p>
            <a:r>
              <a:rPr lang="en-US" altLang="zh-CN" dirty="0"/>
              <a:t>create table t (</a:t>
            </a:r>
            <a:endParaRPr lang="en-US" altLang="zh-CN" dirty="0"/>
          </a:p>
          <a:p>
            <a:r>
              <a:rPr lang="en-US" altLang="zh-CN" dirty="0"/>
              <a:t>id int(10) 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)engine=</a:t>
            </a:r>
            <a:r>
              <a:rPr lang="en-US" altLang="zh-CN" dirty="0" err="1"/>
              <a:t>innodb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>
                <a:effectLst/>
              </a:rPr>
              <a:t>有初始数据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10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delete from t where id=5;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insert into t values(0);</a:t>
            </a:r>
            <a:endParaRPr lang="en-US" altLang="zh-CN" dirty="0"/>
          </a:p>
          <a:p>
            <a:r>
              <a:rPr lang="en-US" altLang="zh-CN" dirty="0"/>
              <a:t>insert into t values(2);</a:t>
            </a:r>
            <a:endParaRPr lang="en-US" altLang="zh-CN" dirty="0"/>
          </a:p>
          <a:p>
            <a:r>
              <a:rPr lang="en-US" altLang="zh-CN" dirty="0"/>
              <a:t>insert into t values(12);</a:t>
            </a:r>
            <a:endParaRPr lang="en-US" altLang="zh-CN" dirty="0"/>
          </a:p>
          <a:p>
            <a:r>
              <a:rPr lang="en-US" altLang="zh-CN" dirty="0"/>
              <a:t>insert into t values(7);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6513" y="2352582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</a:t>
            </a:r>
            <a:r>
              <a:rPr lang="zh-CN" altLang="en-US" dirty="0"/>
              <a:t>能成功插入吗？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29779" y="3737499"/>
            <a:ext cx="501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可以成功插入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插入失败，因为在</a:t>
            </a:r>
            <a:r>
              <a:rPr lang="en-US" altLang="zh-CN" dirty="0"/>
              <a:t>(3,10)</a:t>
            </a:r>
            <a:r>
              <a:rPr lang="zh-CN" altLang="en-US" dirty="0"/>
              <a:t>上存在共享间隙锁，而插入需要获取区间上的共享锁再升级为排他锁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44175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27969" y="1455938"/>
            <a:ext cx="4341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先执行：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insert into t values(7);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insert into t values(7);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session C</a:t>
            </a:r>
            <a:r>
              <a:rPr lang="zh-CN" altLang="en-US" b="1" dirty="0"/>
              <a:t>最后执行：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insert into t values(7);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2519" y="1566074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BC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BC</a:t>
            </a:r>
            <a:r>
              <a:rPr lang="zh-CN" altLang="en-US" dirty="0"/>
              <a:t>能成功吗？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42011" y="2383148"/>
            <a:ext cx="44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不成功，因为主键</a:t>
            </a:r>
            <a:r>
              <a:rPr lang="en-US" altLang="zh-CN" dirty="0"/>
              <a:t>7</a:t>
            </a:r>
            <a:r>
              <a:rPr lang="zh-CN" altLang="en-US" dirty="0"/>
              <a:t>上有排他锁，无法再添加共享锁，故会等待锁超时事务失败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32519" y="3200222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、如果事务</a:t>
            </a:r>
            <a:r>
              <a:rPr lang="en-US" altLang="zh-CN" dirty="0"/>
              <a:t>A</a:t>
            </a:r>
            <a:r>
              <a:rPr lang="zh-CN" altLang="en-US" dirty="0"/>
              <a:t>回滚，请问事务</a:t>
            </a:r>
            <a:r>
              <a:rPr lang="en-US" altLang="zh-CN" dirty="0"/>
              <a:t>BC</a:t>
            </a:r>
            <a:r>
              <a:rPr lang="zh-CN" altLang="en-US" dirty="0"/>
              <a:t>会成功吗？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42011" y="3740297"/>
            <a:ext cx="582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一个成功一个失败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快速地获取到共享锁然后升级为排他锁，则另一个事务等待</a:t>
            </a:r>
            <a:endParaRPr lang="en-US" altLang="zh-CN" dirty="0"/>
          </a:p>
          <a:p>
            <a:r>
              <a:rPr lang="en-US" altLang="zh-CN" dirty="0"/>
              <a:t>2)B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都失败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BC</a:t>
            </a:r>
            <a:r>
              <a:rPr lang="zh-CN" altLang="en-US" dirty="0"/>
              <a:t>同时获得共享锁</a:t>
            </a:r>
            <a:r>
              <a:rPr lang="en-US" altLang="zh-CN" dirty="0"/>
              <a:t>(</a:t>
            </a:r>
            <a:r>
              <a:rPr lang="zh-CN" altLang="en-US" dirty="0"/>
              <a:t>因为共享锁不互斥</a:t>
            </a:r>
            <a:r>
              <a:rPr lang="en-US" altLang="zh-CN" dirty="0"/>
              <a:t>)</a:t>
            </a:r>
            <a:r>
              <a:rPr lang="zh-CN" altLang="en-US" dirty="0"/>
              <a:t>，这时不管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想升级共享锁为排他锁都将失败，因为主键</a:t>
            </a:r>
            <a:r>
              <a:rPr lang="en-US" altLang="zh-CN" dirty="0"/>
              <a:t>7</a:t>
            </a:r>
            <a:r>
              <a:rPr lang="zh-CN" altLang="en-US" dirty="0"/>
              <a:t>上有另一个事务的共享锁，而共享锁与排他锁不兼容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12759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27969" y="1455938"/>
            <a:ext cx="434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delete from t where id=6;</a:t>
            </a:r>
            <a:endParaRPr lang="en-US" altLang="zh-CN" dirty="0"/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  <a:endParaRPr lang="en-US" altLang="zh-CN" dirty="0"/>
          </a:p>
          <a:p>
            <a:r>
              <a:rPr lang="en-US" altLang="zh-CN" dirty="0"/>
              <a:t>         B</a:t>
            </a:r>
            <a:r>
              <a:rPr lang="zh-CN" altLang="en-US" dirty="0"/>
              <a:t>：</a:t>
            </a:r>
            <a:r>
              <a:rPr lang="en-US" altLang="zh-CN" dirty="0"/>
              <a:t>delete from t where id=7;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insert into t values(5);</a:t>
            </a:r>
            <a:endParaRPr lang="en-US" altLang="zh-CN" dirty="0"/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insert into t values(8);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665" y="4151243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能成功插入数据</a:t>
            </a:r>
            <a:r>
              <a:rPr lang="en-US" altLang="zh-CN" dirty="0"/>
              <a:t>5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、事务</a:t>
            </a:r>
            <a:r>
              <a:rPr lang="en-US" altLang="zh-CN" dirty="0"/>
              <a:t>B</a:t>
            </a:r>
            <a:r>
              <a:rPr lang="zh-CN" altLang="en-US" dirty="0"/>
              <a:t>能成功插入数据</a:t>
            </a:r>
            <a:r>
              <a:rPr lang="en-US" altLang="zh-CN" dirty="0"/>
              <a:t>8</a:t>
            </a:r>
            <a:r>
              <a:rPr lang="zh-CN" altLang="en-US" dirty="0"/>
              <a:t>吗？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80879" y="4041261"/>
            <a:ext cx="624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都不能。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  <a:endParaRPr lang="zh-CN" altLang="en-US" dirty="0"/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后，也会获得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的排他间隙锁，于是会阻塞。</a:t>
            </a:r>
            <a:endParaRPr lang="zh-CN" altLang="en-US" dirty="0"/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后，也希望获得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的排他间隙锁，于是死锁出现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39387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3379" y="1455938"/>
            <a:ext cx="7741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仍然是并发的事务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  <a:endParaRPr lang="zh-CN" altLang="en-US" dirty="0"/>
          </a:p>
          <a:p>
            <a:r>
              <a:rPr lang="en-US" altLang="zh-CN" dirty="0"/>
              <a:t>A1: start transaction;</a:t>
            </a:r>
            <a:endParaRPr lang="en-US" altLang="zh-CN" dirty="0"/>
          </a:p>
          <a:p>
            <a:r>
              <a:rPr lang="en-US" altLang="zh-CN" dirty="0"/>
              <a:t>         B1: start transaction;</a:t>
            </a:r>
            <a:endParaRPr lang="en-US" altLang="zh-CN" dirty="0"/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         B3: commit;</a:t>
            </a:r>
            <a:endParaRPr lang="en-US" altLang="zh-CN" dirty="0"/>
          </a:p>
          <a:p>
            <a:r>
              <a:rPr lang="en-US" altLang="zh-CN" dirty="0"/>
              <a:t>A2: select * from t;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  <a:endParaRPr lang="zh-CN" altLang="en-US" dirty="0"/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9482" y="4619010"/>
            <a:ext cx="48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  <a:endParaRPr lang="zh-CN" altLang="en-US" dirty="0"/>
          </a:p>
          <a:p>
            <a:r>
              <a:rPr lang="en-US" altLang="zh-CN" dirty="0"/>
              <a:t>{1, 2, 3, 4}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8073" y="4619010"/>
            <a:ext cx="158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  <a:endParaRPr lang="zh-CN" altLang="en-US" dirty="0"/>
          </a:p>
          <a:p>
            <a:r>
              <a:rPr lang="en-US" altLang="zh-CN" dirty="0"/>
              <a:t>{1, 2, 3, 4}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96122" y="3970005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5391" y="5069144"/>
            <a:ext cx="5458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事务的开始时间不一样，不会影响“快照读”的结果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下，事务在第一个</a:t>
            </a:r>
            <a:r>
              <a:rPr lang="en-US" altLang="zh-CN" dirty="0"/>
              <a:t>Read</a:t>
            </a:r>
            <a:r>
              <a:rPr lang="zh-CN" altLang="en-US" dirty="0"/>
              <a:t>操作时，会建立</a:t>
            </a:r>
            <a:r>
              <a:rPr lang="en-US" altLang="zh-CN" dirty="0"/>
              <a:t>Read View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下，事务在每次</a:t>
            </a:r>
            <a:r>
              <a:rPr lang="en-US" altLang="zh-CN" dirty="0"/>
              <a:t>Read</a:t>
            </a:r>
            <a:r>
              <a:rPr lang="zh-CN" altLang="en-US" dirty="0"/>
              <a:t>操作时，都会建立</a:t>
            </a:r>
            <a:r>
              <a:rPr lang="en-US" altLang="zh-CN" dirty="0"/>
              <a:t>Read View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8353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3379" y="1455938"/>
            <a:ext cx="7741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两个并发事务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执行的时间序列如下（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  <a:endParaRPr lang="zh-CN" altLang="en-US" dirty="0"/>
          </a:p>
          <a:p>
            <a:r>
              <a:rPr lang="en-US" altLang="zh-CN" dirty="0"/>
              <a:t>A1: start transaction;</a:t>
            </a:r>
            <a:endParaRPr lang="en-US" altLang="zh-CN" dirty="0"/>
          </a:p>
          <a:p>
            <a:r>
              <a:rPr lang="en-US" altLang="zh-CN" dirty="0"/>
              <a:t>         B1: start transaction;</a:t>
            </a:r>
            <a:endParaRPr lang="en-US" altLang="zh-CN" dirty="0"/>
          </a:p>
          <a:p>
            <a:r>
              <a:rPr lang="en-US" altLang="zh-CN" dirty="0"/>
              <a:t>A2: select * from t;</a:t>
            </a:r>
            <a:endParaRPr lang="en-US" altLang="zh-CN" dirty="0"/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A3: select * from t;</a:t>
            </a:r>
            <a:endParaRPr lang="en-US" altLang="zh-CN" dirty="0"/>
          </a:p>
          <a:p>
            <a:r>
              <a:rPr lang="en-US" altLang="zh-CN" dirty="0"/>
              <a:t>         B3: commit;</a:t>
            </a:r>
            <a:endParaRPr lang="en-US" altLang="zh-CN" dirty="0"/>
          </a:p>
          <a:p>
            <a:r>
              <a:rPr lang="en-US" altLang="zh-CN" dirty="0"/>
              <a:t>A4: select * from t;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问：</a:t>
            </a:r>
            <a:r>
              <a:rPr lang="zh-CN" altLang="en-US" dirty="0"/>
              <a:t>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  <a:endParaRPr lang="zh-CN" altLang="en-US" dirty="0"/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379" y="461900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  <a:endParaRPr lang="zh-CN" altLang="en-US" dirty="0"/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读到的结果集肯定是</a:t>
            </a:r>
            <a:r>
              <a:rPr lang="en-US" altLang="zh-CN" dirty="0"/>
              <a:t>{1, 2, 3}</a:t>
            </a:r>
            <a:r>
              <a:rPr lang="zh-CN" altLang="en-US" dirty="0"/>
              <a:t>，快照时间</a:t>
            </a:r>
            <a:r>
              <a:rPr lang="en-US" altLang="zh-CN" dirty="0"/>
              <a:t>T</a:t>
            </a:r>
            <a:endParaRPr lang="zh-CN" altLang="en-US" dirty="0"/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 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  <a:endParaRPr lang="zh-CN" altLang="en-US" dirty="0"/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是在时间</a:t>
            </a:r>
            <a:r>
              <a:rPr lang="en-US" altLang="zh-CN" dirty="0"/>
              <a:t>T</a:t>
            </a:r>
            <a:r>
              <a:rPr lang="zh-CN" altLang="en-US" dirty="0"/>
              <a:t>之后提交的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5999" y="4627886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  <a:endParaRPr lang="zh-CN" altLang="en-US" dirty="0"/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读到的结果集是</a:t>
            </a:r>
            <a:r>
              <a:rPr lang="en-US" altLang="zh-CN" dirty="0"/>
              <a:t>{1, 2, 3}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  <a:endParaRPr lang="zh-CN" altLang="en-US" dirty="0"/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3, 4}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已经提交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46033" y="2195129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2571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3379" y="1313890"/>
            <a:ext cx="7741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  <a:endParaRPr lang="en-US" altLang="zh-CN" dirty="0"/>
          </a:p>
          <a:p>
            <a:r>
              <a:rPr lang="zh-CN" altLang="en-US" dirty="0"/>
              <a:t>数据表中有数据：</a:t>
            </a:r>
            <a:endParaRPr lang="zh-CN" altLang="en-US" dirty="0"/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先执行，查询了一些记录，还未提交：</a:t>
            </a:r>
            <a:endParaRPr lang="zh-CN" altLang="en-US" dirty="0"/>
          </a:p>
          <a:p>
            <a:r>
              <a:rPr lang="en-US" altLang="zh-CN" dirty="0"/>
              <a:t>select * from t where id&gt;10;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后执行，在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  <a:endParaRPr lang="zh-CN" altLang="en-US" dirty="0"/>
          </a:p>
          <a:p>
            <a:r>
              <a:rPr lang="en-US" altLang="zh-CN" dirty="0"/>
              <a:t>insert into t values(11, xxx);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zh-CN" altLang="en-US" dirty="0"/>
              <a:t>这里：</a:t>
            </a:r>
            <a:endParaRPr lang="zh-CN" altLang="en-US" dirty="0"/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如果事务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select * from t where id&gt;10 lock in share mode; 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(1)(2)</a:t>
            </a:r>
            <a:r>
              <a:rPr lang="zh-CN" altLang="en-US" dirty="0"/>
              <a:t>会是什么结果</a:t>
            </a:r>
            <a:endParaRPr lang="zh-CN" altLang="en-US" dirty="0"/>
          </a:p>
          <a:p>
            <a:endParaRPr lang="en-US" altLang="zh-CN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4707" y="5140169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快照读，不加锁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共享间隙锁</a:t>
            </a:r>
            <a:endParaRPr lang="en-US" altLang="zh-CN" dirty="0"/>
          </a:p>
          <a:p>
            <a:r>
              <a:rPr lang="zh-CN" altLang="en-US" dirty="0"/>
              <a:t>     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三范式与冗余</a:t>
            </a:r>
            <a:endParaRPr lang="en-US" altLang="zh-CN" dirty="0"/>
          </a:p>
          <a:p>
            <a:r>
              <a:rPr lang="zh-CN" altLang="en-US" dirty="0"/>
              <a:t>查询的过程</a:t>
            </a:r>
            <a:endParaRPr lang="en-US" altLang="zh-CN" dirty="0"/>
          </a:p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事务与隔离级别</a:t>
            </a:r>
            <a:endParaRPr lang="en-US" altLang="zh-CN" dirty="0"/>
          </a:p>
          <a:p>
            <a:r>
              <a:rPr lang="zh-CN" altLang="en-US" dirty="0"/>
              <a:t>锁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08214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并发查询更新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3379" y="1455938"/>
            <a:ext cx="774132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（扣款）：</a:t>
            </a:r>
            <a:endParaRPr lang="en-US" altLang="zh-CN" dirty="0"/>
          </a:p>
          <a:p>
            <a:r>
              <a:rPr lang="en-US" altLang="zh-CN" dirty="0"/>
              <a:t>A1: select </a:t>
            </a:r>
            <a:r>
              <a:rPr lang="en-US" altLang="zh-CN" dirty="0" err="1"/>
              <a:t>fundId,amount</a:t>
            </a:r>
            <a:r>
              <a:rPr lang="en-US" altLang="zh-CN" dirty="0"/>
              <a:t> from </a:t>
            </a:r>
            <a:r>
              <a:rPr lang="en-US" altLang="zh-CN" dirty="0" err="1"/>
              <a:t>fundAccount</a:t>
            </a:r>
            <a:r>
              <a:rPr lang="en-US" altLang="zh-CN" dirty="0"/>
              <a:t>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  <a:endParaRPr lang="en-US" altLang="zh-CN" dirty="0"/>
          </a:p>
          <a:p>
            <a:r>
              <a:rPr lang="en-US" altLang="zh-CN" dirty="0"/>
              <a:t>A2:</a:t>
            </a:r>
            <a:r>
              <a:rPr lang="zh-CN" altLang="en-US" dirty="0"/>
              <a:t> </a:t>
            </a:r>
            <a:r>
              <a:rPr lang="en-US" altLang="zh-CN" dirty="0"/>
              <a:t>var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amount – 5; 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扣</a:t>
            </a:r>
            <a:r>
              <a:rPr lang="en-US" altLang="zh-CN" dirty="0"/>
              <a:t>5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en-US" altLang="zh-CN" dirty="0"/>
              <a:t>A3: 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 money where </a:t>
            </a:r>
            <a:r>
              <a:rPr lang="en-US" altLang="zh-CN" dirty="0" err="1"/>
              <a:t>fundId</a:t>
            </a:r>
            <a:r>
              <a:rPr lang="en-US" altLang="zh-CN" dirty="0"/>
              <a:t> = 1;</a:t>
            </a:r>
            <a:endParaRPr lang="en-US" altLang="zh-CN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A4:</a:t>
            </a:r>
            <a:r>
              <a:rPr lang="zh-CN" altLang="en-US" dirty="0"/>
              <a:t> </a:t>
            </a:r>
            <a:r>
              <a:rPr lang="en-US" altLang="zh-CN" dirty="0"/>
              <a:t>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amount=amount-5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  <a:endParaRPr lang="en-US" altLang="zh-CN" dirty="0"/>
          </a:p>
          <a:p>
            <a:r>
              <a:rPr lang="zh-CN" altLang="en-US" dirty="0"/>
              <a:t>请问，在隔离级别</a:t>
            </a:r>
            <a:r>
              <a:rPr lang="en-US" altLang="zh-CN" dirty="0"/>
              <a:t>RC</a:t>
            </a:r>
            <a:r>
              <a:rPr lang="zh-CN" altLang="en-US" dirty="0"/>
              <a:t>和</a:t>
            </a:r>
            <a:r>
              <a:rPr lang="en-US" altLang="zh-CN" dirty="0"/>
              <a:t>RR</a:t>
            </a:r>
            <a:r>
              <a:rPr lang="zh-CN" altLang="en-US" dirty="0"/>
              <a:t>下，并发时，会不会出现数据不一致？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3379" y="3522597"/>
            <a:ext cx="40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57800" y="352259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MSSQL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3379" y="5707268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加共享锁可以防止</a:t>
            </a:r>
            <a:r>
              <a:rPr lang="en-US" altLang="zh-CN" dirty="0"/>
              <a:t>A1</a:t>
            </a:r>
            <a:r>
              <a:rPr lang="zh-CN" altLang="en-US" dirty="0"/>
              <a:t>的数据被其它事务</a:t>
            </a:r>
            <a:endParaRPr lang="en-US" altLang="zh-CN" dirty="0"/>
          </a:p>
          <a:p>
            <a:r>
              <a:rPr lang="zh-CN" altLang="en-US" dirty="0"/>
              <a:t>修改，但可能会导致死锁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3379" y="3866859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RC/RR</a:t>
            </a:r>
            <a:r>
              <a:rPr lang="zh-CN" altLang="en-US" dirty="0"/>
              <a:t>会，默认使用快照读</a:t>
            </a:r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r>
              <a:rPr lang="en-US" altLang="zh-CN" dirty="0"/>
              <a:t>(</a:t>
            </a:r>
            <a:r>
              <a:rPr lang="zh-CN" altLang="en-US" dirty="0"/>
              <a:t>版本号，时间戳等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加排他锁 </a:t>
            </a:r>
            <a:r>
              <a:rPr lang="en-US" altLang="zh-CN" dirty="0"/>
              <a:t>select…for update;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</a:t>
            </a:r>
            <a:endParaRPr lang="en-US" altLang="zh-CN" dirty="0"/>
          </a:p>
          <a:p>
            <a:r>
              <a:rPr lang="zh-CN" altLang="en-US" dirty="0"/>
              <a:t>可以吗？为什么？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257800" y="3838415"/>
            <a:ext cx="7083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会，</a:t>
            </a:r>
            <a:r>
              <a:rPr lang="en-US" altLang="zh-CN" dirty="0"/>
              <a:t>RR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、加排他锁 </a:t>
            </a:r>
            <a:r>
              <a:rPr lang="en-US" altLang="zh-CN" dirty="0"/>
              <a:t>with(</a:t>
            </a:r>
            <a:r>
              <a:rPr lang="en-US" altLang="zh-CN" dirty="0" err="1"/>
              <a:t>tablockx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RC</a:t>
            </a:r>
            <a:r>
              <a:rPr lang="zh-CN" altLang="en-US" dirty="0"/>
              <a:t>下，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如果不加排他锁，而是共享锁，可以吗？为什么？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下呢？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57800" y="5707268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、不可以，因为</a:t>
            </a:r>
            <a:r>
              <a:rPr lang="en-US" altLang="zh-CN" dirty="0"/>
              <a:t>RC</a:t>
            </a:r>
            <a:r>
              <a:rPr lang="zh-CN" altLang="en-US" dirty="0"/>
              <a:t>下共享锁在语句结束之后就释放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同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08214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5709" y="845346"/>
            <a:ext cx="58059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事务提交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0299" y="1437523"/>
            <a:ext cx="77413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zh-CN" altLang="en-US" dirty="0"/>
              <a:t>事务提交成功之后，数据一定会正确写入数据库文件（磁盘）吗？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825" y="1955800"/>
            <a:ext cx="9280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不是，可能会丢失。</a:t>
            </a:r>
            <a:endParaRPr lang="zh-CN" altLang="en-US" dirty="0"/>
          </a:p>
          <a:p>
            <a:r>
              <a:rPr lang="zh-CN" altLang="en-US" dirty="0"/>
              <a:t>innodb_flush_log_at_trx_commit</a:t>
            </a:r>
            <a:endParaRPr lang="zh-CN" altLang="en-US" dirty="0"/>
          </a:p>
        </p:txBody>
      </p:sp>
      <p:pic>
        <p:nvPicPr>
          <p:cNvPr id="12" name="图片 11" descr="1_meitu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5155" y="1955800"/>
            <a:ext cx="7337425" cy="37592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考虑的问题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如何保证高可用</a:t>
            </a:r>
            <a:endParaRPr lang="en-US" altLang="zh-CN" dirty="0"/>
          </a:p>
          <a:p>
            <a:pPr lvl="1"/>
            <a:r>
              <a:rPr lang="zh-CN" altLang="en-US" sz="2000" dirty="0"/>
              <a:t>冗余</a:t>
            </a:r>
            <a:endParaRPr lang="en-US" altLang="zh-CN" sz="2000" dirty="0"/>
          </a:p>
          <a:p>
            <a:r>
              <a:rPr lang="zh-CN" altLang="en-US" dirty="0"/>
              <a:t>如何保证写高可用</a:t>
            </a:r>
            <a:endParaRPr lang="en-US" altLang="zh-CN" dirty="0"/>
          </a:p>
          <a:p>
            <a:pPr lvl="1"/>
            <a:r>
              <a:rPr lang="zh-CN" altLang="en-US" sz="2000" dirty="0"/>
              <a:t>冗余写库、双主互备</a:t>
            </a:r>
            <a:endParaRPr lang="en-US" altLang="zh-CN" sz="2000" dirty="0"/>
          </a:p>
          <a:p>
            <a:r>
              <a:rPr lang="zh-CN" altLang="en-US" dirty="0"/>
              <a:t>如何保证数据一致性</a:t>
            </a:r>
            <a:endParaRPr lang="en-US" altLang="zh-CN" dirty="0"/>
          </a:p>
          <a:p>
            <a:pPr lvl="1"/>
            <a:r>
              <a:rPr lang="zh-CN" altLang="en-US" sz="2000" dirty="0"/>
              <a:t>忽略、选择性读主、中间件</a:t>
            </a:r>
            <a:endParaRPr lang="en-US" altLang="zh-CN" sz="2000" dirty="0"/>
          </a:p>
          <a:p>
            <a:r>
              <a:rPr lang="zh-CN" altLang="en-US" dirty="0"/>
              <a:t>如何提高读性能</a:t>
            </a:r>
            <a:endParaRPr lang="en-US" altLang="zh-CN" dirty="0"/>
          </a:p>
          <a:p>
            <a:pPr lvl="1"/>
            <a:r>
              <a:rPr lang="zh-CN" altLang="en-US" sz="2000" dirty="0"/>
              <a:t>增加有效索引、增加从库、增加缓存</a:t>
            </a:r>
            <a:endParaRPr lang="en-US" altLang="zh-CN" sz="2000" dirty="0"/>
          </a:p>
          <a:p>
            <a:r>
              <a:rPr lang="zh-CN" altLang="en-US" dirty="0"/>
              <a:t>如何提高扩展性</a:t>
            </a:r>
            <a:endParaRPr lang="en-US" altLang="zh-CN" dirty="0"/>
          </a:p>
          <a:p>
            <a:pPr lvl="1"/>
            <a:r>
              <a:rPr lang="zh-CN" altLang="en-US" sz="2000" dirty="0"/>
              <a:t>双倍扩容等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单库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0850" y="3162300"/>
            <a:ext cx="1190625" cy="1390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0344" y="2030091"/>
            <a:ext cx="648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单实例数据库，使用简单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业务初期最常见的数据库架构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70" y="2905088"/>
            <a:ext cx="2354784" cy="1836579"/>
          </a:xfrm>
        </p:spPr>
      </p:pic>
      <p:sp>
        <p:nvSpPr>
          <p:cNvPr id="6" name="文本框 5"/>
          <p:cNvSpPr txBox="1"/>
          <p:nvPr/>
        </p:nvSpPr>
        <p:spPr>
          <a:xfrm>
            <a:off x="900344" y="2030091"/>
            <a:ext cx="648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一主从多，主从同步，读写分享的架构设计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多个实例数据库结构、数据完全相同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解决的是“数据库读写高并发量高”问题，常实施的架构设计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线性提升读性能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通过消除锁冲突提升写性能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通过冗余从库实现“高可用”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29869"/>
            <a:ext cx="10364788" cy="990208"/>
          </a:xfrm>
        </p:spPr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8199" y="1171403"/>
            <a:ext cx="74841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常见方案是分库分表、同库分表（建议分库）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解决互联网数据量大，单表容量成为瓶颈的问题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范围法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哈希法（取模）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多个实例之间不直接联系，不像主从同步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多个实例数据库结构完全相同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多个实例存储的数据没有交集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线性提高写性能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分片后连接数会变多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扩展麻烦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59" y="3333394"/>
            <a:ext cx="2088061" cy="10287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18" y="1737296"/>
            <a:ext cx="2103302" cy="10135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20" y="4762457"/>
            <a:ext cx="2042337" cy="99068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6553" y="5362524"/>
            <a:ext cx="379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、如何分页查询？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、使用自增</a:t>
            </a:r>
            <a:r>
              <a:rPr lang="en-US" altLang="zh-CN" dirty="0"/>
              <a:t>ID</a:t>
            </a:r>
            <a:r>
              <a:rPr lang="zh-CN" altLang="en-US" dirty="0"/>
              <a:t>，后期怎么分片？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分片分组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8604" y="2352131"/>
            <a:ext cx="71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解决业务读写并发量很高，数据量也很大的问题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4" y="2689796"/>
            <a:ext cx="3353091" cy="147840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垂直拆分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81" y="3335469"/>
            <a:ext cx="2164268" cy="1059272"/>
          </a:xfrm>
        </p:spPr>
      </p:pic>
      <p:sp>
        <p:nvSpPr>
          <p:cNvPr id="6" name="文本框 5"/>
          <p:cNvSpPr txBox="1"/>
          <p:nvPr/>
        </p:nvSpPr>
        <p:spPr>
          <a:xfrm>
            <a:off x="838200" y="2088974"/>
            <a:ext cx="7196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垂直切分即可以降低单库的数据量，还可以降低磁盘</a:t>
            </a:r>
            <a:r>
              <a:rPr lang="en-US" altLang="zh-CN" sz="2400" dirty="0"/>
              <a:t>IO</a:t>
            </a:r>
            <a:r>
              <a:rPr lang="zh-CN" altLang="en-US" sz="2400" dirty="0"/>
              <a:t>从而提升吞吐量，但它与业务结合比较紧密，并不是所有业务都能够进行垂直切分的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长度短、访问频繁的适合放主表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例子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User_Base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</a:t>
            </a:r>
            <a:r>
              <a:rPr lang="en-US" altLang="zh-CN" dirty="0" err="1"/>
              <a:t>uname</a:t>
            </a:r>
            <a:r>
              <a:rPr lang="en-US" altLang="zh-CN" dirty="0"/>
              <a:t>, passwd, sex, age, …)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User_EX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intro, sign, …)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单主冗余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17" y="3086254"/>
            <a:ext cx="2543175" cy="1314450"/>
          </a:xfrm>
        </p:spPr>
      </p:pic>
      <p:sp>
        <p:nvSpPr>
          <p:cNvPr id="5" name="文本框 4"/>
          <p:cNvSpPr txBox="1"/>
          <p:nvPr/>
        </p:nvSpPr>
        <p:spPr>
          <a:xfrm>
            <a:off x="932155" y="2166152"/>
            <a:ext cx="630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双主同步</a:t>
            </a:r>
            <a:r>
              <a:rPr lang="en-US" altLang="zh-CN" sz="2400" dirty="0"/>
              <a:t>+</a:t>
            </a:r>
            <a:r>
              <a:rPr lang="en-US" altLang="zh-CN" sz="2400" dirty="0" err="1"/>
              <a:t>keepalived</a:t>
            </a:r>
            <a:r>
              <a:rPr lang="en-US" altLang="zh-CN" sz="2400" dirty="0"/>
              <a:t>+</a:t>
            </a:r>
            <a:r>
              <a:rPr lang="zh-CN" altLang="en-US" sz="2400" dirty="0"/>
              <a:t>虚</a:t>
            </a:r>
            <a:r>
              <a:rPr lang="en-US" altLang="zh-CN" sz="2400" dirty="0" err="1"/>
              <a:t>ip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读写没有延时，无一致性问题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不能通过加从库扩展读性能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资源利用率为</a:t>
            </a:r>
            <a:r>
              <a:rPr lang="en-US" altLang="zh-CN" sz="2400" dirty="0"/>
              <a:t>50%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双主互备</a:t>
            </a:r>
            <a:r>
              <a:rPr lang="en-US" altLang="zh-CN" dirty="0"/>
              <a:t>+</a:t>
            </a:r>
            <a:r>
              <a:rPr lang="zh-CN" altLang="en-US" dirty="0"/>
              <a:t>冗余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52" y="2653067"/>
            <a:ext cx="2446232" cy="140982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2088974"/>
            <a:ext cx="7196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提高写性能、写高可用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多个数据库实例结构相同，数据相同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多库使用自增</a:t>
            </a:r>
            <a:r>
              <a:rPr lang="en-US" altLang="zh-CN" sz="2400" dirty="0"/>
              <a:t>ID</a:t>
            </a:r>
            <a:r>
              <a:rPr lang="zh-CN" altLang="en-US" sz="2400" dirty="0"/>
              <a:t>可能会冲突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使用不同种子，相同步长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使用分布式</a:t>
            </a:r>
            <a:r>
              <a:rPr lang="en-US" altLang="zh-CN" sz="2400" dirty="0"/>
              <a:t>ID</a:t>
            </a:r>
            <a:r>
              <a:rPr lang="zh-CN" altLang="en-US" sz="2400" dirty="0"/>
              <a:t>，如雪花算法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三范式与冗余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1NF:</a:t>
            </a:r>
            <a:r>
              <a:rPr lang="zh-CN" altLang="en-US" dirty="0"/>
              <a:t>原子性，字段不可分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2NF:</a:t>
            </a:r>
            <a:r>
              <a:rPr lang="zh-CN" altLang="en-US" dirty="0"/>
              <a:t>有主键，非主键字段依赖主键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3NF:</a:t>
            </a:r>
            <a:r>
              <a:rPr lang="zh-CN" altLang="en-US" dirty="0"/>
              <a:t>非主键字段不能相互依赖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实际项目中，会根据业务情况，对某些字段进行冗余（用空间换时间），以达到高效开发，且性能较好的目标。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查询的过程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588350"/>
            <a:ext cx="3360938" cy="32959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客户端 （发起请求）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接收响应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067669" y="2585646"/>
            <a:ext cx="6544322" cy="3298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服务端 （接收请求）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查询缓存</a:t>
            </a:r>
            <a:r>
              <a:rPr lang="en-US" altLang="zh-CN" sz="2000" dirty="0"/>
              <a:t> </a:t>
            </a:r>
            <a:r>
              <a:rPr lang="zh-CN" altLang="en-US" sz="2000" dirty="0"/>
              <a:t>（验证权限）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解析器 （生成解析树）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预处理器 （检验语法、字段是否存在等）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查询优化器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执行计划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执行引擎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调用</a:t>
            </a:r>
            <a:r>
              <a:rPr lang="en-US" altLang="zh-CN" sz="2000" dirty="0"/>
              <a:t>)</a:t>
            </a:r>
            <a:r>
              <a:rPr lang="zh-CN" altLang="en-US" sz="2000" dirty="0"/>
              <a:t>存储引擎、数据文件</a:t>
            </a:r>
            <a:endParaRPr lang="en-US" altLang="zh-CN" sz="2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84864" y="2901518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84864" y="5184559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2" y="2392632"/>
            <a:ext cx="5419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9344"/>
            <a:ext cx="5943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707689" y="567875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B-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5096" y="58634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3080"/>
            <a:ext cx="10515600" cy="2429730"/>
          </a:xfrm>
        </p:spPr>
        <p:txBody>
          <a:bodyPr/>
          <a:lstStyle/>
          <a:p>
            <a:r>
              <a:rPr lang="zh-CN" altLang="en-US" dirty="0"/>
              <a:t>提高查询性能</a:t>
            </a:r>
            <a:endParaRPr lang="en-US" altLang="zh-CN" dirty="0"/>
          </a:p>
          <a:p>
            <a:r>
              <a:rPr lang="zh-CN" altLang="en-US" dirty="0"/>
              <a:t>数据结构：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占用空间</a:t>
            </a:r>
            <a:endParaRPr lang="en-US" altLang="zh-CN" dirty="0"/>
          </a:p>
          <a:p>
            <a:r>
              <a:rPr lang="zh-CN" altLang="en-US" dirty="0"/>
              <a:t>需要维护（增删改）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572000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问：为什么不用哈希结构做索引？</a:t>
            </a:r>
            <a:r>
              <a:rPr lang="en-US" altLang="zh-CN" dirty="0"/>
              <a:t>( </a:t>
            </a:r>
            <a:r>
              <a:rPr lang="zh-CN" altLang="en-US" dirty="0"/>
              <a:t>时间复杂度</a:t>
            </a:r>
            <a:r>
              <a:rPr lang="en-US" altLang="zh-CN" dirty="0"/>
              <a:t>O(1) 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50681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单条数据查询效率确实高，但无法应对分组、排序等查询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聚集索引与非聚集索引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6" y="2456248"/>
            <a:ext cx="4442281" cy="27194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78858" y="2456248"/>
            <a:ext cx="517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聚集索引叶子节点存储的是数据；</a:t>
            </a:r>
            <a:endParaRPr lang="en-US" altLang="zh-CN" dirty="0"/>
          </a:p>
          <a:p>
            <a:r>
              <a:rPr lang="zh-CN" altLang="en-US" dirty="0"/>
              <a:t>非聚集索引叶子节点存储的是主键值；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一定会有聚集索引，如果没创建，那默认会使用第一个唯一索引，如果没也没有，会创建一个内部</a:t>
            </a:r>
            <a:r>
              <a:rPr lang="en-US" altLang="zh-CN" dirty="0"/>
              <a:t>ID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MSSQL</a:t>
            </a:r>
            <a:r>
              <a:rPr lang="zh-CN" altLang="en-US" dirty="0"/>
              <a:t>可以没有聚集索引，这时非聚集索引叶子节点存储的是行对应的地址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283896"/>
            <a:ext cx="8825659" cy="3416300"/>
          </a:xfrm>
        </p:spPr>
        <p:txBody>
          <a:bodyPr/>
          <a:lstStyle/>
          <a:p>
            <a:r>
              <a:rPr lang="zh-CN" altLang="en-US" dirty="0"/>
              <a:t>索引覆盖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要查询的字段都包含在索引里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比如建立索引</a:t>
            </a:r>
            <a:r>
              <a:rPr lang="en-US" altLang="zh-CN" dirty="0"/>
              <a:t>(</a:t>
            </a:r>
            <a:r>
              <a:rPr lang="en-US" altLang="zh-CN" dirty="0" err="1"/>
              <a:t>Id,Name</a:t>
            </a:r>
            <a:r>
              <a:rPr lang="en-US" altLang="zh-CN" dirty="0"/>
              <a:t>)</a:t>
            </a:r>
            <a:r>
              <a:rPr lang="zh-CN" altLang="en-US" dirty="0"/>
              <a:t>，使用下以语句查询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t;</a:t>
            </a:r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索引只能前置匹配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 where name=‘</a:t>
            </a:r>
            <a:r>
              <a:rPr lang="zh-CN" altLang="en-US" dirty="0"/>
              <a:t>张三</a:t>
            </a:r>
            <a:r>
              <a:rPr lang="en-US" altLang="zh-CN" dirty="0"/>
              <a:t>’;</a:t>
            </a: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7354</Words>
  <Application>WPS 演示</Application>
  <PresentationFormat>宽屏</PresentationFormat>
  <Paragraphs>596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回顾</vt:lpstr>
      <vt:lpstr>Mysql</vt:lpstr>
      <vt:lpstr>内容</vt:lpstr>
      <vt:lpstr>基础概念</vt:lpstr>
      <vt:lpstr>基础概念——三范式与冗余</vt:lpstr>
      <vt:lpstr>基础概念——查询的过程</vt:lpstr>
      <vt:lpstr>基础概念——索引</vt:lpstr>
      <vt:lpstr>基础概念——索引</vt:lpstr>
      <vt:lpstr>基础概念——索引</vt:lpstr>
      <vt:lpstr>基础概念——索引</vt:lpstr>
      <vt:lpstr>基础概念——事务与隔离级别</vt:lpstr>
      <vt:lpstr>基础概念——事务与隔离级别</vt:lpstr>
      <vt:lpstr>基础概念——锁</vt:lpstr>
      <vt:lpstr>基础概念——锁</vt:lpstr>
      <vt:lpstr>设计规范与优化——基础规范</vt:lpstr>
      <vt:lpstr>设计规范与优化——表设计规范</vt:lpstr>
      <vt:lpstr>设计规范与优化——列设计规范</vt:lpstr>
      <vt:lpstr>设计规范与优化——索引规范</vt:lpstr>
      <vt:lpstr>设计规范与优化——SQL规范</vt:lpstr>
      <vt:lpstr>设计规范与优化——explain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架构设计——考虑的问题</vt:lpstr>
      <vt:lpstr>架构设计——单库</vt:lpstr>
      <vt:lpstr>架构设计——分组</vt:lpstr>
      <vt:lpstr>架构设计——分片</vt:lpstr>
      <vt:lpstr>架构设计——分片分组</vt:lpstr>
      <vt:lpstr>架构设计——垂直拆分</vt:lpstr>
      <vt:lpstr>架构设计——单主冗余</vt:lpstr>
      <vt:lpstr>架构设计——双主互备+冗余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Administrator</cp:lastModifiedBy>
  <cp:revision>175</cp:revision>
  <dcterms:created xsi:type="dcterms:W3CDTF">2020-03-08T06:49:00Z</dcterms:created>
  <dcterms:modified xsi:type="dcterms:W3CDTF">2020-03-26T16:03:16Z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