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d251e4fc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d251e4fc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d251e4fc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d251e4fc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d251e4fc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d251e4f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d251e4fc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d251e4fc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d251e4fc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d251e4fc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d251e4fc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d251e4fc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d251e4fc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d251e4fc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d251e4fc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d251e4fc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d251e4fc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d251e4fc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d251e4fc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d251e4fc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1d251e4f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1d251e4f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d251e4fc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d251e4fc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d251e4fc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d251e4fc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d251e4fc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d251e4fc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d251e4fc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d251e4fc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d251e4fc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d251e4fc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d251e4fc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d251e4fc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d251e4fc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d251e4fc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d251e4fc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d251e4fc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d251e4fc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d251e4fc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d251e4fc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d251e4fc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d251e4fc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d251e4fc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d251e4fc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d251e4fc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d251e4fc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d251e4fc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d251e4fc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d251e4fc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d251e4fc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d251e4fc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d251e4fc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d251e4fc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d251e4fc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d251e4fc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d251e4fc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d251e4fc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d251e4fc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d251e4fc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migrationpolicy.org" TargetMode="External"/><Relationship Id="rId4" Type="http://schemas.openxmlformats.org/officeDocument/2006/relationships/hyperlink" Target="https://www.migrationpolicy.org" TargetMode="External"/><Relationship Id="rId5" Type="http://schemas.openxmlformats.org/officeDocument/2006/relationships/hyperlink" Target="https://www.washingtonpost.com/" TargetMode="External"/><Relationship Id="rId6" Type="http://schemas.openxmlformats.org/officeDocument/2006/relationships/hyperlink" Target="https://www.washingtonpos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36550"/>
            <a:ext cx="8520600" cy="2271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Understanding Migrant Deaths and Survivors: A Decade of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2"/>
          <p:cNvPicPr preferRelativeResize="0"/>
          <p:nvPr/>
        </p:nvPicPr>
        <p:blipFill>
          <a:blip r:embed="rId3">
            <a:alphaModFix/>
          </a:blip>
          <a:stretch>
            <a:fillRect/>
          </a:stretch>
        </p:blipFill>
        <p:spPr>
          <a:xfrm>
            <a:off x="152400" y="697275"/>
            <a:ext cx="8839203" cy="37489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Chart 3: Breakdown by Cause of Death Over Time</a:t>
            </a:r>
            <a:endParaRPr b="1"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Stacked area chart categorizing deaths by cause.</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Key Insight:</a:t>
            </a:r>
            <a:r>
              <a:rPr lang="en" sz="2000">
                <a:solidFill>
                  <a:schemeClr val="dk1"/>
                </a:solidFill>
              </a:rPr>
              <a:t> Drowning consistently accounts for the majority of deaths, particularly in 2015 and 2023. Harsh environmental conditions also show a marked increase in recent years.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4"/>
          <p:cNvPicPr preferRelativeResize="0"/>
          <p:nvPr/>
        </p:nvPicPr>
        <p:blipFill>
          <a:blip r:embed="rId3">
            <a:alphaModFix/>
          </a:blip>
          <a:stretch>
            <a:fillRect/>
          </a:stretch>
        </p:blipFill>
        <p:spPr>
          <a:xfrm>
            <a:off x="152400" y="265275"/>
            <a:ext cx="8839200" cy="46129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Chart 4: Total Deaths and Missing by Cause Over Time</a:t>
            </a:r>
            <a:endParaRPr b="1"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Faceted area charts focus on each cause of death.</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Key Insight:</a:t>
            </a:r>
            <a:r>
              <a:rPr lang="en" sz="2000">
                <a:solidFill>
                  <a:schemeClr val="dk1"/>
                </a:solidFill>
              </a:rPr>
              <a:t> Violence and vehicle-related deaths peaked in 2022, reflecting changing migration routes and dangers.</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type="title"/>
          </p:nvPr>
        </p:nvSpPr>
        <p:spPr>
          <a:xfrm>
            <a:off x="311700" y="195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Section 3: Comparing Deaths vs Survivors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7"/>
          <p:cNvPicPr preferRelativeResize="0"/>
          <p:nvPr/>
        </p:nvPicPr>
        <p:blipFill>
          <a:blip r:embed="rId3">
            <a:alphaModFix/>
          </a:blip>
          <a:stretch>
            <a:fillRect/>
          </a:stretch>
        </p:blipFill>
        <p:spPr>
          <a:xfrm>
            <a:off x="564588" y="152400"/>
            <a:ext cx="8014833"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8"/>
          <p:cNvSpPr txBox="1"/>
          <p:nvPr>
            <p:ph idx="1" type="body"/>
          </p:nvPr>
        </p:nvSpPr>
        <p:spPr>
          <a:xfrm>
            <a:off x="311700" y="327500"/>
            <a:ext cx="8520600" cy="4241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Chart 5: Comparison of Deaths vs Survivors Over Time (Percentages)</a:t>
            </a:r>
            <a:endParaRPr b="1"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Survivors have consistently outnumbered deaths, but the gap narrowed significantly in 2015, 2017, and 2019.</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Key Insight:</a:t>
            </a:r>
            <a:r>
              <a:rPr lang="en" sz="2000">
                <a:solidFill>
                  <a:schemeClr val="dk1"/>
                </a:solidFill>
              </a:rPr>
              <a:t> The narrowing in 2015 highlights the high fatality rate during the U.S.-Mexico migration crisis.</a:t>
            </a:r>
            <a:endParaRPr sz="2000">
              <a:solidFill>
                <a:schemeClr val="dk1"/>
              </a:solidFill>
            </a:endParaRPr>
          </a:p>
          <a:p>
            <a:pPr indent="0" lvl="0" marL="0" rtl="0" algn="l">
              <a:spcBef>
                <a:spcPts val="1200"/>
              </a:spcBef>
              <a:spcAft>
                <a:spcPts val="0"/>
              </a:spcAft>
              <a:buNone/>
            </a:pPr>
            <a:r>
              <a:t/>
            </a:r>
            <a:endParaRPr sz="2000">
              <a:solidFill>
                <a:schemeClr val="dk1"/>
              </a:solidFill>
            </a:endParaRPr>
          </a:p>
          <a:p>
            <a:pPr indent="0" lvl="0" marL="0" rtl="0" algn="l">
              <a:spcBef>
                <a:spcPts val="1200"/>
              </a:spcBef>
              <a:spcAft>
                <a:spcPts val="1200"/>
              </a:spcAft>
              <a:buNone/>
            </a:pPr>
            <a:r>
              <a:rPr b="1" lang="en" sz="1600">
                <a:solidFill>
                  <a:schemeClr val="dk1"/>
                </a:solidFill>
              </a:rPr>
              <a:t>Historical Context:</a:t>
            </a:r>
            <a:r>
              <a:rPr lang="en" sz="1600">
                <a:solidFill>
                  <a:schemeClr val="dk1"/>
                </a:solidFill>
              </a:rPr>
              <a:t> Research shows a correlation between these years and restrictive migration policies, such as the "Remain in Mexico" program.</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dk1"/>
                </a:solidFill>
              </a:rPr>
              <a:t>The years 2015, 2017, and 2019 witnessed significant migration events and policy changes in the Americas and the Caribbean, which likely influenced the observed spikes in migrant deaths and disappearances during these periods.</a:t>
            </a:r>
            <a:endParaRPr sz="1500">
              <a:solidFill>
                <a:schemeClr val="dk1"/>
              </a:solidFill>
            </a:endParaRPr>
          </a:p>
          <a:p>
            <a:pPr indent="0" lvl="0" marL="0" rtl="0" algn="l">
              <a:spcBef>
                <a:spcPts val="1200"/>
              </a:spcBef>
              <a:spcAft>
                <a:spcPts val="0"/>
              </a:spcAft>
              <a:buNone/>
            </a:pPr>
            <a:r>
              <a:t/>
            </a:r>
            <a:endParaRPr b="1"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2015: Escalation of Migration from Central America</a:t>
            </a:r>
            <a:endParaRPr b="1"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In 2015, there was a notable increase in migration from Central American countries, particularly from the Northern Triangle—El Salvador, Guatemala, and Honduras—toward the United States. This surge was driven by escalating violence, political instability, and economic hardship in these countries. Migrants faced perilous journeys, often encountering dangerous terrain and exploitation by smugglers, leading to increased fatalities.</a:t>
            </a:r>
            <a:endParaRPr sz="1500">
              <a:solidFill>
                <a:schemeClr val="dk1"/>
              </a:solidFill>
            </a:endParaRPr>
          </a:p>
          <a:p>
            <a:pPr indent="0" lvl="0" marL="0" rtl="0" algn="l">
              <a:spcBef>
                <a:spcPts val="1200"/>
              </a:spcBef>
              <a:spcAft>
                <a:spcPts val="0"/>
              </a:spcAft>
              <a:buClr>
                <a:schemeClr val="dk1"/>
              </a:buClr>
              <a:buSzPts val="1100"/>
              <a:buFont typeface="Arial"/>
              <a:buNone/>
            </a:pPr>
            <a:r>
              <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body"/>
          </p:nvPr>
        </p:nvSpPr>
        <p:spPr>
          <a:xfrm>
            <a:off x="311700" y="0"/>
            <a:ext cx="8520600" cy="5143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2017: Venezuelan Migration Crisis</a:t>
            </a:r>
            <a:endParaRPr b="1"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The political and economic crisis in Venezuela intensified around 2017, resulting in a mass exodus of Venezuelans seeking refuge in neighboring countries such as Colombia, Brazil, and others in the Caribbean. The sudden influx strained resources and infrastructure in host countries, leading to precarious living conditions for migrants. Many undertook hazardous routes, including treacherous sea crossings, contributing to a rise in deaths and disappearances.</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2019: Stricter U.S. Immigration Policies and Increased Migration</a:t>
            </a:r>
            <a:endParaRPr b="1"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In 2019, the United States implemented stricter immigration policies, including the "Remain in Mexico" program, which required asylum seekers to wait in Mexico while their claims were processed. This policy led to overcrowded and unsafe conditions in border areas, prompting some migrants to attempt more dangerous crossings. Additionally, the ongoing crises in countries like Venezuela and Nicaragua continued to drive people toward perilous migration routes, resulting in higher mortality rates.</a:t>
            </a:r>
            <a:endParaRPr sz="1500">
              <a:solidFill>
                <a:schemeClr val="dk1"/>
              </a:solidFill>
            </a:endParaRPr>
          </a:p>
          <a:p>
            <a:pPr indent="0" lvl="0" marL="0" rtl="0" algn="l">
              <a:spcBef>
                <a:spcPts val="1200"/>
              </a:spcBef>
              <a:spcAft>
                <a:spcPts val="1200"/>
              </a:spcAft>
              <a:buClr>
                <a:schemeClr val="dk1"/>
              </a:buClr>
              <a:buSzPts val="1100"/>
              <a:buFont typeface="Arial"/>
              <a:buNone/>
            </a:pPr>
            <a:r>
              <a:rPr lang="en" sz="1500">
                <a:solidFill>
                  <a:schemeClr val="dk1"/>
                </a:solidFill>
              </a:rPr>
              <a:t>These events underscore the complex interplay between political decisions, economic conditions, and migration patterns, which collectively impact the safety and survival of migrants in the regio</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eferences:</a:t>
            </a:r>
            <a:endParaRPr/>
          </a:p>
        </p:txBody>
      </p:sp>
      <p:sp>
        <p:nvSpPr>
          <p:cNvPr id="150" name="Google Shape;15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2015: Escalation of Migration from Central America</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UNHCR (2015). </a:t>
            </a:r>
            <a:r>
              <a:rPr i="1" lang="en" sz="1100">
                <a:solidFill>
                  <a:schemeClr val="dk1"/>
                </a:solidFill>
              </a:rPr>
              <a:t>Women on the Run: First-hand accounts of refugees fleeing El Salvador, Guatemala, Honduras, and Mexico</a:t>
            </a: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International Crisis Group (2015). </a:t>
            </a:r>
            <a:r>
              <a:rPr i="1" lang="en" sz="1100">
                <a:solidFill>
                  <a:schemeClr val="dk1"/>
                </a:solidFill>
              </a:rPr>
              <a:t>Central America’s Violent Northern Triangle</a:t>
            </a: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2017: Venezuelan Migration Crisis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UNHCR (2017). </a:t>
            </a:r>
            <a:r>
              <a:rPr i="1" lang="en" sz="1100">
                <a:solidFill>
                  <a:schemeClr val="dk1"/>
                </a:solidFill>
              </a:rPr>
              <a:t>Venezuelans on the move: A growing crisis</a:t>
            </a: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Migration Policy Institute (2017). </a:t>
            </a:r>
            <a:r>
              <a:rPr i="1" lang="en" sz="1100">
                <a:solidFill>
                  <a:schemeClr val="dk1"/>
                </a:solidFill>
              </a:rPr>
              <a:t>Venezuelan Migrants in Latin America and the Caribbean</a:t>
            </a:r>
            <a:r>
              <a:rPr lang="en" sz="1100">
                <a:solidFill>
                  <a:schemeClr val="dk1"/>
                </a:solidFill>
              </a:rPr>
              <a:t>.</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Link</a:t>
            </a:r>
            <a:endParaRPr sz="1100" u="sng">
              <a:solidFill>
                <a:schemeClr val="hlink"/>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2019: Stricter U.S. Immigration Policies and Increased Migration</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Human Rights Watch (2019). </a:t>
            </a:r>
            <a:r>
              <a:rPr i="1" lang="en" sz="1100">
                <a:solidFill>
                  <a:schemeClr val="dk1"/>
                </a:solidFill>
              </a:rPr>
              <a:t>US: ‘Remain in Mexico’ Program Threatens Asylum Seekers</a:t>
            </a: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Migration Policy Institute (2019). </a:t>
            </a:r>
            <a:r>
              <a:rPr i="1" lang="en" sz="1100">
                <a:solidFill>
                  <a:schemeClr val="dk1"/>
                </a:solidFill>
              </a:rPr>
              <a:t>Crisis at the Border? Not by the Numbers</a:t>
            </a: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Washington Post (2019). </a:t>
            </a:r>
            <a:r>
              <a:rPr i="1" lang="en" sz="1100">
                <a:solidFill>
                  <a:schemeClr val="dk1"/>
                </a:solidFill>
              </a:rPr>
              <a:t>Trump administration's Remain in Mexico policy explained</a:t>
            </a:r>
            <a:r>
              <a:rPr lang="en" sz="1100">
                <a:solidFill>
                  <a:schemeClr val="dk1"/>
                </a:solidFill>
              </a:rPr>
              <a:t>.</a:t>
            </a:r>
            <a:r>
              <a:rPr lang="en" sz="1100">
                <a:solidFill>
                  <a:schemeClr val="dk1"/>
                </a:solidFill>
                <a:uFill>
                  <a:noFill/>
                </a:uFill>
                <a:hlinkClick r:id="rId5">
                  <a:extLst>
                    <a:ext uri="{A12FA001-AC4F-418D-AE19-62706E023703}">
                      <ahyp:hlinkClr val="tx"/>
                    </a:ext>
                  </a:extLst>
                </a:hlinkClick>
              </a:rPr>
              <a:t> </a:t>
            </a:r>
            <a:r>
              <a:rPr lang="en" sz="1100" u="sng">
                <a:solidFill>
                  <a:schemeClr val="hlink"/>
                </a:solidFill>
                <a:hlinkClick r:id="rId6"/>
              </a:rPr>
              <a:t>Link</a:t>
            </a:r>
            <a:endParaRPr sz="1100" u="sng">
              <a:solidFill>
                <a:schemeClr val="hlink"/>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Migration has been an enduring global phenomenon, but it often comes with tragic consequences. This story delves into the data from 2014 to 2023, focusing on migration trends in the Americas and the Caribbean. It examines patterns in migrant deaths and survivors, causes of death, and seasonal variations, shedding light on critical events and offering insights into trends and anomalies.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258175"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Section 4: Monthly and Route-Based Patterns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Chart 6: Monthly Patterns (Tableau)</a:t>
            </a:r>
            <a:endParaRPr b="1"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Visualizes deaths by month across all years.</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Key Insight:</a:t>
            </a:r>
            <a:r>
              <a:rPr lang="en" sz="2000">
                <a:solidFill>
                  <a:schemeClr val="dk1"/>
                </a:solidFill>
              </a:rPr>
              <a:t> Peaks occur during summer months, coinciding with dangerous migration attempts across deserts and seas.</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Chart 7: Trends by Migration Route (Tableau)</a:t>
            </a:r>
            <a:endParaRPr b="1"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Explores deaths by route over time.</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Key Insight:</a:t>
            </a:r>
            <a:r>
              <a:rPr lang="en" sz="2000">
                <a:solidFill>
                  <a:schemeClr val="dk1"/>
                </a:solidFill>
              </a:rPr>
              <a:t> The Central America route saw the highest fatalities, highlighting the perils faced by migrants traveling northward.</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Section 5: Averages and Anomalies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6"/>
          <p:cNvPicPr preferRelativeResize="0"/>
          <p:nvPr/>
        </p:nvPicPr>
        <p:blipFill>
          <a:blip r:embed="rId3">
            <a:alphaModFix/>
          </a:blip>
          <a:stretch>
            <a:fillRect/>
          </a:stretch>
        </p:blipFill>
        <p:spPr>
          <a:xfrm>
            <a:off x="910237" y="0"/>
            <a:ext cx="7323526"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Chart 8: Average Deaths per Incident Over Time</a:t>
            </a:r>
            <a:endParaRPr b="1"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A clear decline in average deaths per incident is observed.</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Key Insight:</a:t>
            </a:r>
            <a:r>
              <a:rPr lang="en" sz="2000">
                <a:solidFill>
                  <a:schemeClr val="dk1"/>
                </a:solidFill>
              </a:rPr>
              <a:t> Improved search and rescue operations may explain this trend.</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8"/>
          <p:cNvPicPr preferRelativeResize="0"/>
          <p:nvPr/>
        </p:nvPicPr>
        <p:blipFill>
          <a:blip r:embed="rId3">
            <a:alphaModFix/>
          </a:blip>
          <a:stretch>
            <a:fillRect/>
          </a:stretch>
        </p:blipFill>
        <p:spPr>
          <a:xfrm>
            <a:off x="960063" y="152400"/>
            <a:ext cx="7223879"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Chart 9: Temporal Trend of Total Deaths with High Casualties</a:t>
            </a:r>
            <a:endParaRPr b="1"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Annotates 2015 with the “High Casualties” label.</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Key Insight:</a:t>
            </a:r>
            <a:r>
              <a:rPr lang="en" sz="2000">
                <a:solidFill>
                  <a:schemeClr val="dk1"/>
                </a:solidFill>
              </a:rPr>
              <a:t> This underscores the disproportionate death toll during the U.S. migration crisis.</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311700" y="1999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Section 6: Insights and Recommendations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Insights:</a:t>
            </a:r>
            <a:endParaRPr b="1" sz="2000">
              <a:solidFill>
                <a:schemeClr val="dk1"/>
              </a:solidFill>
            </a:endParaRPr>
          </a:p>
          <a:p>
            <a:pPr indent="-355600" lvl="0" marL="457200" rtl="0" algn="l">
              <a:spcBef>
                <a:spcPts val="1200"/>
              </a:spcBef>
              <a:spcAft>
                <a:spcPts val="0"/>
              </a:spcAft>
              <a:buClr>
                <a:schemeClr val="dk1"/>
              </a:buClr>
              <a:buSzPts val="2000"/>
              <a:buAutoNum type="arabicPeriod"/>
            </a:pPr>
            <a:r>
              <a:rPr b="1" lang="en" sz="2000">
                <a:solidFill>
                  <a:schemeClr val="dk1"/>
                </a:solidFill>
              </a:rPr>
              <a:t>Peak Years (2015, 2017, 2019):</a:t>
            </a:r>
            <a:r>
              <a:rPr lang="en" sz="2000">
                <a:solidFill>
                  <a:schemeClr val="dk1"/>
                </a:solidFill>
              </a:rPr>
              <a:t> These years reflect significant geopolitical and policy-driven migration challenges.</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en" sz="2000">
                <a:solidFill>
                  <a:schemeClr val="dk1"/>
                </a:solidFill>
              </a:rPr>
              <a:t>Seasonality:</a:t>
            </a:r>
            <a:r>
              <a:rPr lang="en" sz="2000">
                <a:solidFill>
                  <a:schemeClr val="dk1"/>
                </a:solidFill>
              </a:rPr>
              <a:t> Summer months are the deadliest, requiring targeted interventions.</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en" sz="2000">
                <a:solidFill>
                  <a:schemeClr val="dk1"/>
                </a:solidFill>
              </a:rPr>
              <a:t>Drowning and Violence:</a:t>
            </a:r>
            <a:r>
              <a:rPr lang="en" sz="2000">
                <a:solidFill>
                  <a:schemeClr val="dk1"/>
                </a:solidFill>
              </a:rPr>
              <a:t> These remain the most critical causes of death, indicating the need for safer routes and rescue operations.</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The data comes from the Missing Migrants Project dataset, updated until the end of 2023.</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Key transformations included filtering for regions of interest (Caribbean, Central America, North America, and South America) and excluding incomplete or irrelevant entries (e.g., data from 2024).</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All visualizations were created using </a:t>
            </a:r>
            <a:r>
              <a:rPr b="1" lang="en" sz="2000">
                <a:solidFill>
                  <a:schemeClr val="dk1"/>
                </a:solidFill>
              </a:rPr>
              <a:t>R</a:t>
            </a:r>
            <a:r>
              <a:rPr lang="en" sz="2000">
                <a:solidFill>
                  <a:schemeClr val="dk1"/>
                </a:solidFill>
              </a:rPr>
              <a:t> and </a:t>
            </a:r>
            <a:r>
              <a:rPr b="1" lang="en" sz="2000">
                <a:solidFill>
                  <a:schemeClr val="dk1"/>
                </a:solidFill>
              </a:rPr>
              <a:t>Tableau</a:t>
            </a:r>
            <a:r>
              <a:rPr lang="en" sz="2000">
                <a:solidFill>
                  <a:schemeClr val="dk1"/>
                </a:solidFill>
              </a:rPr>
              <a:t>, leveraging interactivity and statistical summaries.</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Recommendations:</a:t>
            </a:r>
            <a:endParaRPr b="1" sz="2000">
              <a:solidFill>
                <a:schemeClr val="dk1"/>
              </a:solidFill>
            </a:endParaRPr>
          </a:p>
          <a:p>
            <a:pPr indent="-355600" lvl="0" marL="457200" rtl="0" algn="l">
              <a:spcBef>
                <a:spcPts val="1200"/>
              </a:spcBef>
              <a:spcAft>
                <a:spcPts val="0"/>
              </a:spcAft>
              <a:buClr>
                <a:schemeClr val="dk1"/>
              </a:buClr>
              <a:buSzPts val="2000"/>
              <a:buAutoNum type="arabicPeriod"/>
            </a:pPr>
            <a:r>
              <a:rPr b="1" lang="en" sz="2000">
                <a:solidFill>
                  <a:schemeClr val="dk1"/>
                </a:solidFill>
              </a:rPr>
              <a:t>Policy Adjustments:</a:t>
            </a:r>
            <a:r>
              <a:rPr lang="en" sz="2000">
                <a:solidFill>
                  <a:schemeClr val="dk1"/>
                </a:solidFill>
              </a:rPr>
              <a:t> Governments must focus on humanitarian corridors during peak months.</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en" sz="2000">
                <a:solidFill>
                  <a:schemeClr val="dk1"/>
                </a:solidFill>
              </a:rPr>
              <a:t>Improved Data Collection:</a:t>
            </a:r>
            <a:r>
              <a:rPr lang="en" sz="2000">
                <a:solidFill>
                  <a:schemeClr val="dk1"/>
                </a:solidFill>
              </a:rPr>
              <a:t> Enhanced monitoring and reporting mechanisms will fill gaps and reduce uncertainties.</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en" sz="2000">
                <a:solidFill>
                  <a:schemeClr val="dk1"/>
                </a:solidFill>
              </a:rPr>
              <a:t>Route-Specific Solutions:</a:t>
            </a:r>
            <a:r>
              <a:rPr lang="en" sz="2000">
                <a:solidFill>
                  <a:schemeClr val="dk1"/>
                </a:solidFill>
              </a:rPr>
              <a:t> Focus on Central America and the Caribbean with targeted interventions like rescue patrols and safer passage agreements.</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2000">
                <a:solidFill>
                  <a:schemeClr val="dk1"/>
                </a:solidFill>
              </a:rPr>
              <a:t>Conclusion</a:t>
            </a:r>
            <a:endParaRPr b="1"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This analysis highlights the tragic cost of migration and the need for coordinated global responses to reduce fatalities. Data stories like this not only inform policy decisions but also ensure that the lives lost are not forgotten.</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1879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Section 1: Temporal Trends in Migrant Deaths and Missing</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7"/>
          <p:cNvPicPr preferRelativeResize="0"/>
          <p:nvPr/>
        </p:nvPicPr>
        <p:blipFill>
          <a:blip r:embed="rId3">
            <a:alphaModFix/>
          </a:blip>
          <a:stretch>
            <a:fillRect/>
          </a:stretch>
        </p:blipFill>
        <p:spPr>
          <a:xfrm>
            <a:off x="0" y="448598"/>
            <a:ext cx="9144001" cy="42463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Chart 1: Temporal Trend of Total Deaths and Missing</a:t>
            </a:r>
            <a:endParaRPr b="1"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This line graph shows a steady decline in deaths from 2015 to 2018, followed by a resurgence in 2022 and 2023.</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Key Insight:</a:t>
            </a:r>
            <a:r>
              <a:rPr lang="en" sz="2000">
                <a:solidFill>
                  <a:schemeClr val="dk1"/>
                </a:solidFill>
              </a:rPr>
              <a:t> The peak in 2015 correlates with increased migration attempts during the U.S. border crisis, while the resurgence aligns with recent geopolitical instability in the region.</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531789" y="0"/>
            <a:ext cx="8080423"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2000">
                <a:solidFill>
                  <a:schemeClr val="dk1"/>
                </a:solidFill>
              </a:rPr>
              <a:t>Chart 2: Temporal Trend with Confidence Intervals</a:t>
            </a:r>
            <a:endParaRPr b="1"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Highlights variability and confidence in death data over the years.</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Key Insight:</a:t>
            </a:r>
            <a:r>
              <a:rPr lang="en" sz="2000">
                <a:solidFill>
                  <a:schemeClr val="dk1"/>
                </a:solidFill>
              </a:rPr>
              <a:t> Uncertainty was highest in earlier years, potentially due to limited reporting mechanisms.</a:t>
            </a:r>
            <a:endParaRPr sz="20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16543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Section 2: Exploring Causes of Death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