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96D6B-E07D-4878-80FC-A2044EB8DE7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C4FF6F-4174-466A-898F-03766B7A2E5F}">
      <dgm:prSet/>
      <dgm:spPr/>
      <dgm:t>
        <a:bodyPr/>
        <a:lstStyle/>
        <a:p>
          <a:r>
            <a:rPr lang="en-US" dirty="0"/>
            <a:t>Retrieving and cleaning data </a:t>
          </a:r>
        </a:p>
      </dgm:t>
    </dgm:pt>
    <dgm:pt modelId="{ADA71F84-76AA-469B-AFD1-967EDD922B08}" type="parTrans" cxnId="{744DF110-432D-47AA-AAF0-65582614DBEB}">
      <dgm:prSet/>
      <dgm:spPr/>
      <dgm:t>
        <a:bodyPr/>
        <a:lstStyle/>
        <a:p>
          <a:endParaRPr lang="en-US"/>
        </a:p>
      </dgm:t>
    </dgm:pt>
    <dgm:pt modelId="{8C394DBB-48EA-47E7-A5F9-B8E1F4F11CC0}" type="sibTrans" cxnId="{744DF110-432D-47AA-AAF0-65582614DBEB}">
      <dgm:prSet/>
      <dgm:spPr/>
      <dgm:t>
        <a:bodyPr/>
        <a:lstStyle/>
        <a:p>
          <a:endParaRPr lang="en-US"/>
        </a:p>
      </dgm:t>
    </dgm:pt>
    <dgm:pt modelId="{A0CB572C-D703-4609-BC0C-F462EFD2F91B}">
      <dgm:prSet/>
      <dgm:spPr/>
      <dgm:t>
        <a:bodyPr/>
        <a:lstStyle/>
        <a:p>
          <a:r>
            <a:rPr lang="en-US"/>
            <a:t>Sources:</a:t>
          </a:r>
        </a:p>
      </dgm:t>
    </dgm:pt>
    <dgm:pt modelId="{99FB08EA-B4A0-42C6-8E7A-1AC9415B9C1C}" type="parTrans" cxnId="{F2625510-5396-4F7B-A47A-3381DFA6B841}">
      <dgm:prSet/>
      <dgm:spPr/>
      <dgm:t>
        <a:bodyPr/>
        <a:lstStyle/>
        <a:p>
          <a:endParaRPr lang="en-US"/>
        </a:p>
      </dgm:t>
    </dgm:pt>
    <dgm:pt modelId="{C27FAB65-5E4F-4873-B696-16D37DD97865}" type="sibTrans" cxnId="{F2625510-5396-4F7B-A47A-3381DFA6B841}">
      <dgm:prSet/>
      <dgm:spPr/>
      <dgm:t>
        <a:bodyPr/>
        <a:lstStyle/>
        <a:p>
          <a:endParaRPr lang="en-US"/>
        </a:p>
      </dgm:t>
    </dgm:pt>
    <dgm:pt modelId="{C3650AAD-11D0-4982-93CF-A45EB59C8DCC}">
      <dgm:prSet/>
      <dgm:spPr/>
      <dgm:t>
        <a:bodyPr/>
        <a:lstStyle/>
        <a:p>
          <a:r>
            <a:rPr lang="en-US" dirty="0"/>
            <a:t>Randomly Selected Database of Spotify songs (10,000 per 26 genres) https://</a:t>
          </a:r>
          <a:r>
            <a:rPr lang="en-US" dirty="0" err="1"/>
            <a:t>www.kaggle.com</a:t>
          </a:r>
          <a:r>
            <a:rPr lang="en-US" dirty="0"/>
            <a:t>/</a:t>
          </a:r>
          <a:r>
            <a:rPr lang="en-US" dirty="0" err="1"/>
            <a:t>zaheenhamidani</a:t>
          </a:r>
          <a:r>
            <a:rPr lang="en-US" dirty="0"/>
            <a:t>/</a:t>
          </a:r>
          <a:r>
            <a:rPr lang="en-US" dirty="0" err="1"/>
            <a:t>ultimate-spotify-tracks-db?select</a:t>
          </a:r>
          <a:r>
            <a:rPr lang="en-US" dirty="0"/>
            <a:t>=</a:t>
          </a:r>
          <a:r>
            <a:rPr lang="en-US" dirty="0" err="1"/>
            <a:t>SpotifyFeatures.csv</a:t>
          </a:r>
          <a:r>
            <a:rPr lang="en-US" dirty="0"/>
            <a:t> </a:t>
          </a:r>
        </a:p>
      </dgm:t>
    </dgm:pt>
    <dgm:pt modelId="{915BF3CE-7210-43BC-AE9D-7B627AD167C7}" type="parTrans" cxnId="{269EC590-9E81-4AD8-8042-5ABA67002F04}">
      <dgm:prSet/>
      <dgm:spPr/>
      <dgm:t>
        <a:bodyPr/>
        <a:lstStyle/>
        <a:p>
          <a:endParaRPr lang="en-US"/>
        </a:p>
      </dgm:t>
    </dgm:pt>
    <dgm:pt modelId="{E787E449-F0A5-4FCB-87EB-150A274AA4B4}" type="sibTrans" cxnId="{269EC590-9E81-4AD8-8042-5ABA67002F04}">
      <dgm:prSet/>
      <dgm:spPr/>
      <dgm:t>
        <a:bodyPr/>
        <a:lstStyle/>
        <a:p>
          <a:endParaRPr lang="en-US"/>
        </a:p>
      </dgm:t>
    </dgm:pt>
    <dgm:pt modelId="{A405643D-9DC9-4D99-811F-34DEE74B5A6D}">
      <dgm:prSet/>
      <dgm:spPr/>
      <dgm:t>
        <a:bodyPr/>
        <a:lstStyle/>
        <a:p>
          <a:r>
            <a:rPr lang="en-US"/>
            <a:t>Top 200 Spotify Chart 2020-2021               https://www.kaggle.com/sashankpillai/spotify-top-200-charts-20202021?select=spotify_dataset.c sv</a:t>
          </a:r>
        </a:p>
      </dgm:t>
    </dgm:pt>
    <dgm:pt modelId="{465F3D0F-2190-482A-A4B6-CC16E1429EC2}" type="parTrans" cxnId="{3424A01A-D775-4754-AC06-3D0EB0D7708F}">
      <dgm:prSet/>
      <dgm:spPr/>
      <dgm:t>
        <a:bodyPr/>
        <a:lstStyle/>
        <a:p>
          <a:endParaRPr lang="en-US"/>
        </a:p>
      </dgm:t>
    </dgm:pt>
    <dgm:pt modelId="{BFFBA85E-EF10-4BDF-92B8-9B95515F962D}" type="sibTrans" cxnId="{3424A01A-D775-4754-AC06-3D0EB0D7708F}">
      <dgm:prSet/>
      <dgm:spPr/>
      <dgm:t>
        <a:bodyPr/>
        <a:lstStyle/>
        <a:p>
          <a:endParaRPr lang="en-US"/>
        </a:p>
      </dgm:t>
    </dgm:pt>
    <dgm:pt modelId="{0DC7E88B-E145-416E-9E73-655B9C5157BE}">
      <dgm:prSet/>
      <dgm:spPr/>
      <dgm:t>
        <a:bodyPr/>
        <a:lstStyle/>
        <a:p>
          <a:r>
            <a:rPr lang="en-US"/>
            <a:t>Testing Song Predictions:</a:t>
          </a:r>
        </a:p>
      </dgm:t>
    </dgm:pt>
    <dgm:pt modelId="{ED779971-8060-4A6E-94CD-E78F9BE8C8E7}" type="parTrans" cxnId="{96F81A4C-0966-402C-BF33-A72972B137D9}">
      <dgm:prSet/>
      <dgm:spPr/>
      <dgm:t>
        <a:bodyPr/>
        <a:lstStyle/>
        <a:p>
          <a:endParaRPr lang="en-US"/>
        </a:p>
      </dgm:t>
    </dgm:pt>
    <dgm:pt modelId="{E2855B28-3B37-4D41-A4A3-96702EBB1685}" type="sibTrans" cxnId="{96F81A4C-0966-402C-BF33-A72972B137D9}">
      <dgm:prSet/>
      <dgm:spPr/>
      <dgm:t>
        <a:bodyPr/>
        <a:lstStyle/>
        <a:p>
          <a:endParaRPr lang="en-US"/>
        </a:p>
      </dgm:t>
    </dgm:pt>
    <dgm:pt modelId="{93FFD56E-ACE3-4AFE-B907-E8521AC8491C}">
      <dgm:prSet/>
      <dgm:spPr/>
      <dgm:t>
        <a:bodyPr/>
        <a:lstStyle/>
        <a:p>
          <a:r>
            <a:rPr lang="en-US"/>
            <a:t>Web Deployment: </a:t>
          </a:r>
        </a:p>
      </dgm:t>
    </dgm:pt>
    <dgm:pt modelId="{AE70F945-422E-4BD9-AADA-591276176941}" type="parTrans" cxnId="{E62882FF-155A-4FE0-8920-31E80F97A6E6}">
      <dgm:prSet/>
      <dgm:spPr/>
      <dgm:t>
        <a:bodyPr/>
        <a:lstStyle/>
        <a:p>
          <a:endParaRPr lang="en-US"/>
        </a:p>
      </dgm:t>
    </dgm:pt>
    <dgm:pt modelId="{9C5338EB-8208-4022-A54F-00F443C376F0}" type="sibTrans" cxnId="{E62882FF-155A-4FE0-8920-31E80F97A6E6}">
      <dgm:prSet/>
      <dgm:spPr/>
      <dgm:t>
        <a:bodyPr/>
        <a:lstStyle/>
        <a:p>
          <a:endParaRPr lang="en-US"/>
        </a:p>
      </dgm:t>
    </dgm:pt>
    <dgm:pt modelId="{FE19C29F-6E66-482C-992E-A4F090511DD2}">
      <dgm:prSet/>
      <dgm:spPr/>
      <dgm:t>
        <a:bodyPr/>
        <a:lstStyle/>
        <a:p>
          <a:r>
            <a:rPr lang="en-US"/>
            <a:t>HTML/Javascript Flask-based application that allows users to input music features and outputs the predictions of the models </a:t>
          </a:r>
        </a:p>
      </dgm:t>
    </dgm:pt>
    <dgm:pt modelId="{FF605BD7-4BF6-4F27-B642-40B0C422960A}" type="parTrans" cxnId="{BD01EC94-D142-4991-B945-7297FCCE0305}">
      <dgm:prSet/>
      <dgm:spPr/>
      <dgm:t>
        <a:bodyPr/>
        <a:lstStyle/>
        <a:p>
          <a:endParaRPr lang="en-US"/>
        </a:p>
      </dgm:t>
    </dgm:pt>
    <dgm:pt modelId="{6639787E-9E53-4D30-935F-DB7F539E59B3}" type="sibTrans" cxnId="{BD01EC94-D142-4991-B945-7297FCCE0305}">
      <dgm:prSet/>
      <dgm:spPr/>
      <dgm:t>
        <a:bodyPr/>
        <a:lstStyle/>
        <a:p>
          <a:endParaRPr lang="en-US"/>
        </a:p>
      </dgm:t>
    </dgm:pt>
    <dgm:pt modelId="{7156555E-E38B-6B43-BD0F-68434FA892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Logistic Regression, K-Nearest Neighbors clustering, Random Forest Decision Trees</a:t>
          </a:r>
        </a:p>
      </dgm:t>
    </dgm:pt>
    <dgm:pt modelId="{633301E6-A1DB-B445-83DB-F37101BF2B88}" type="parTrans" cxnId="{39F500A1-ED3D-7145-8627-DFFC759ACE49}">
      <dgm:prSet/>
      <dgm:spPr/>
      <dgm:t>
        <a:bodyPr/>
        <a:lstStyle/>
        <a:p>
          <a:endParaRPr lang="en-US"/>
        </a:p>
      </dgm:t>
    </dgm:pt>
    <dgm:pt modelId="{0BEA3AFD-2790-814C-9D7C-E6E415D2BB23}" type="sibTrans" cxnId="{39F500A1-ED3D-7145-8627-DFFC759ACE49}">
      <dgm:prSet/>
      <dgm:spPr/>
      <dgm:t>
        <a:bodyPr/>
        <a:lstStyle/>
        <a:p>
          <a:endParaRPr lang="en-US"/>
        </a:p>
      </dgm:t>
    </dgm:pt>
    <dgm:pt modelId="{A4AFE9B6-C1E8-C44E-BB79-2DF86C9B2759}" type="pres">
      <dgm:prSet presAssocID="{0C696D6B-E07D-4878-80FC-A2044EB8DE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97CB2-B3EC-CD40-AF6B-7DFCB218400A}" type="pres">
      <dgm:prSet presAssocID="{C9C4FF6F-4174-466A-898F-03766B7A2E5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87DC9-50FE-FF47-BC4D-6F0CFE62C65D}" type="pres">
      <dgm:prSet presAssocID="{8C394DBB-48EA-47E7-A5F9-B8E1F4F11CC0}" presName="spacer" presStyleCnt="0"/>
      <dgm:spPr/>
    </dgm:pt>
    <dgm:pt modelId="{1632DD7E-BEBD-F241-9BFD-6A524AA43AC9}" type="pres">
      <dgm:prSet presAssocID="{A0CB572C-D703-4609-BC0C-F462EFD2F91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F4DA4-35D6-994D-9030-C17F1EC9C8F4}" type="pres">
      <dgm:prSet presAssocID="{A0CB572C-D703-4609-BC0C-F462EFD2F91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B5110-CBFC-2343-B87B-7CF7F2578D03}" type="pres">
      <dgm:prSet presAssocID="{0DC7E88B-E145-416E-9E73-655B9C5157B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DEF02-70DB-B748-A914-D87566336A95}" type="pres">
      <dgm:prSet presAssocID="{0DC7E88B-E145-416E-9E73-655B9C5157B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1D8CB-4AA7-1F49-ADC5-604A0B7E595E}" type="pres">
      <dgm:prSet presAssocID="{93FFD56E-ACE3-4AFE-B907-E8521AC8491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D7B96-E391-EA49-8A28-33DB4594A35D}" type="pres">
      <dgm:prSet presAssocID="{93FFD56E-ACE3-4AFE-B907-E8521AC8491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03D7C-DCC1-A848-9389-1BE51A0ED501}" type="presOf" srcId="{A0CB572C-D703-4609-BC0C-F462EFD2F91B}" destId="{1632DD7E-BEBD-F241-9BFD-6A524AA43AC9}" srcOrd="0" destOrd="0" presId="urn:microsoft.com/office/officeart/2005/8/layout/vList2"/>
    <dgm:cxn modelId="{244B3DC9-5CB1-784C-958D-04B276515DE1}" type="presOf" srcId="{C9C4FF6F-4174-466A-898F-03766B7A2E5F}" destId="{1A997CB2-B3EC-CD40-AF6B-7DFCB218400A}" srcOrd="0" destOrd="0" presId="urn:microsoft.com/office/officeart/2005/8/layout/vList2"/>
    <dgm:cxn modelId="{216B9260-1FAE-E84E-89EF-CF26F825A373}" type="presOf" srcId="{C3650AAD-11D0-4982-93CF-A45EB59C8DCC}" destId="{D4AF4DA4-35D6-994D-9030-C17F1EC9C8F4}" srcOrd="0" destOrd="0" presId="urn:microsoft.com/office/officeart/2005/8/layout/vList2"/>
    <dgm:cxn modelId="{1CA958D1-62C1-4A47-8E26-1C261BDB6B59}" type="presOf" srcId="{93FFD56E-ACE3-4AFE-B907-E8521AC8491C}" destId="{A881D8CB-4AA7-1F49-ADC5-604A0B7E595E}" srcOrd="0" destOrd="0" presId="urn:microsoft.com/office/officeart/2005/8/layout/vList2"/>
    <dgm:cxn modelId="{2FB26EF0-A250-2141-ACF9-EE62897160DC}" type="presOf" srcId="{A405643D-9DC9-4D99-811F-34DEE74B5A6D}" destId="{D4AF4DA4-35D6-994D-9030-C17F1EC9C8F4}" srcOrd="0" destOrd="1" presId="urn:microsoft.com/office/officeart/2005/8/layout/vList2"/>
    <dgm:cxn modelId="{4FA67C90-889E-D841-9388-A0A73F6FB011}" type="presOf" srcId="{FE19C29F-6E66-482C-992E-A4F090511DD2}" destId="{F23D7B96-E391-EA49-8A28-33DB4594A35D}" srcOrd="0" destOrd="0" presId="urn:microsoft.com/office/officeart/2005/8/layout/vList2"/>
    <dgm:cxn modelId="{BD01EC94-D142-4991-B945-7297FCCE0305}" srcId="{93FFD56E-ACE3-4AFE-B907-E8521AC8491C}" destId="{FE19C29F-6E66-482C-992E-A4F090511DD2}" srcOrd="0" destOrd="0" parTransId="{FF605BD7-4BF6-4F27-B642-40B0C422960A}" sibTransId="{6639787E-9E53-4D30-935F-DB7F539E59B3}"/>
    <dgm:cxn modelId="{F2625510-5396-4F7B-A47A-3381DFA6B841}" srcId="{0C696D6B-E07D-4878-80FC-A2044EB8DE7F}" destId="{A0CB572C-D703-4609-BC0C-F462EFD2F91B}" srcOrd="1" destOrd="0" parTransId="{99FB08EA-B4A0-42C6-8E7A-1AC9415B9C1C}" sibTransId="{C27FAB65-5E4F-4873-B696-16D37DD97865}"/>
    <dgm:cxn modelId="{FFC0B13B-6A68-B940-8F9C-D80EB2555D7C}" type="presOf" srcId="{0C696D6B-E07D-4878-80FC-A2044EB8DE7F}" destId="{A4AFE9B6-C1E8-C44E-BB79-2DF86C9B2759}" srcOrd="0" destOrd="0" presId="urn:microsoft.com/office/officeart/2005/8/layout/vList2"/>
    <dgm:cxn modelId="{96F81A4C-0966-402C-BF33-A72972B137D9}" srcId="{0C696D6B-E07D-4878-80FC-A2044EB8DE7F}" destId="{0DC7E88B-E145-416E-9E73-655B9C5157BE}" srcOrd="2" destOrd="0" parTransId="{ED779971-8060-4A6E-94CD-E78F9BE8C8E7}" sibTransId="{E2855B28-3B37-4D41-A4A3-96702EBB1685}"/>
    <dgm:cxn modelId="{744DF110-432D-47AA-AAF0-65582614DBEB}" srcId="{0C696D6B-E07D-4878-80FC-A2044EB8DE7F}" destId="{C9C4FF6F-4174-466A-898F-03766B7A2E5F}" srcOrd="0" destOrd="0" parTransId="{ADA71F84-76AA-469B-AFD1-967EDD922B08}" sibTransId="{8C394DBB-48EA-47E7-A5F9-B8E1F4F11CC0}"/>
    <dgm:cxn modelId="{7B6B3E99-3959-0047-B578-E4E98141A47A}" type="presOf" srcId="{0DC7E88B-E145-416E-9E73-655B9C5157BE}" destId="{B3AB5110-CBFC-2343-B87B-7CF7F2578D03}" srcOrd="0" destOrd="0" presId="urn:microsoft.com/office/officeart/2005/8/layout/vList2"/>
    <dgm:cxn modelId="{FC1286E1-7449-7843-8877-D6C5F7F8DF70}" type="presOf" srcId="{7156555E-E38B-6B43-BD0F-68434FA892F7}" destId="{550DEF02-70DB-B748-A914-D87566336A95}" srcOrd="0" destOrd="0" presId="urn:microsoft.com/office/officeart/2005/8/layout/vList2"/>
    <dgm:cxn modelId="{269EC590-9E81-4AD8-8042-5ABA67002F04}" srcId="{A0CB572C-D703-4609-BC0C-F462EFD2F91B}" destId="{C3650AAD-11D0-4982-93CF-A45EB59C8DCC}" srcOrd="0" destOrd="0" parTransId="{915BF3CE-7210-43BC-AE9D-7B627AD167C7}" sibTransId="{E787E449-F0A5-4FCB-87EB-150A274AA4B4}"/>
    <dgm:cxn modelId="{E62882FF-155A-4FE0-8920-31E80F97A6E6}" srcId="{0C696D6B-E07D-4878-80FC-A2044EB8DE7F}" destId="{93FFD56E-ACE3-4AFE-B907-E8521AC8491C}" srcOrd="3" destOrd="0" parTransId="{AE70F945-422E-4BD9-AADA-591276176941}" sibTransId="{9C5338EB-8208-4022-A54F-00F443C376F0}"/>
    <dgm:cxn modelId="{3424A01A-D775-4754-AC06-3D0EB0D7708F}" srcId="{A0CB572C-D703-4609-BC0C-F462EFD2F91B}" destId="{A405643D-9DC9-4D99-811F-34DEE74B5A6D}" srcOrd="1" destOrd="0" parTransId="{465F3D0F-2190-482A-A4B6-CC16E1429EC2}" sibTransId="{BFFBA85E-EF10-4BDF-92B8-9B95515F962D}"/>
    <dgm:cxn modelId="{39F500A1-ED3D-7145-8627-DFFC759ACE49}" srcId="{0DC7E88B-E145-416E-9E73-655B9C5157BE}" destId="{7156555E-E38B-6B43-BD0F-68434FA892F7}" srcOrd="0" destOrd="0" parTransId="{633301E6-A1DB-B445-83DB-F37101BF2B88}" sibTransId="{0BEA3AFD-2790-814C-9D7C-E6E415D2BB23}"/>
    <dgm:cxn modelId="{EAF14C00-1126-864E-8510-F20028D4BAAE}" type="presParOf" srcId="{A4AFE9B6-C1E8-C44E-BB79-2DF86C9B2759}" destId="{1A997CB2-B3EC-CD40-AF6B-7DFCB218400A}" srcOrd="0" destOrd="0" presId="urn:microsoft.com/office/officeart/2005/8/layout/vList2"/>
    <dgm:cxn modelId="{4F7CD3C8-D294-714F-90A7-67927CB3C292}" type="presParOf" srcId="{A4AFE9B6-C1E8-C44E-BB79-2DF86C9B2759}" destId="{2A487DC9-50FE-FF47-BC4D-6F0CFE62C65D}" srcOrd="1" destOrd="0" presId="urn:microsoft.com/office/officeart/2005/8/layout/vList2"/>
    <dgm:cxn modelId="{55899233-F114-A445-92DD-092505EBC064}" type="presParOf" srcId="{A4AFE9B6-C1E8-C44E-BB79-2DF86C9B2759}" destId="{1632DD7E-BEBD-F241-9BFD-6A524AA43AC9}" srcOrd="2" destOrd="0" presId="urn:microsoft.com/office/officeart/2005/8/layout/vList2"/>
    <dgm:cxn modelId="{76A36C06-5AC1-1347-A7C9-CF630CA029A8}" type="presParOf" srcId="{A4AFE9B6-C1E8-C44E-BB79-2DF86C9B2759}" destId="{D4AF4DA4-35D6-994D-9030-C17F1EC9C8F4}" srcOrd="3" destOrd="0" presId="urn:microsoft.com/office/officeart/2005/8/layout/vList2"/>
    <dgm:cxn modelId="{3C2932F5-24A5-E84F-8CDD-003DA957DC1C}" type="presParOf" srcId="{A4AFE9B6-C1E8-C44E-BB79-2DF86C9B2759}" destId="{B3AB5110-CBFC-2343-B87B-7CF7F2578D03}" srcOrd="4" destOrd="0" presId="urn:microsoft.com/office/officeart/2005/8/layout/vList2"/>
    <dgm:cxn modelId="{DAE4FF46-6D48-0545-B70A-AF8BFC249414}" type="presParOf" srcId="{A4AFE9B6-C1E8-C44E-BB79-2DF86C9B2759}" destId="{550DEF02-70DB-B748-A914-D87566336A95}" srcOrd="5" destOrd="0" presId="urn:microsoft.com/office/officeart/2005/8/layout/vList2"/>
    <dgm:cxn modelId="{C642513E-2248-514B-A0B0-76EB2C8E634E}" type="presParOf" srcId="{A4AFE9B6-C1E8-C44E-BB79-2DF86C9B2759}" destId="{A881D8CB-4AA7-1F49-ADC5-604A0B7E595E}" srcOrd="6" destOrd="0" presId="urn:microsoft.com/office/officeart/2005/8/layout/vList2"/>
    <dgm:cxn modelId="{7484C891-BAA0-9843-9F28-70816A8EBFE1}" type="presParOf" srcId="{A4AFE9B6-C1E8-C44E-BB79-2DF86C9B2759}" destId="{F23D7B96-E391-EA49-8A28-33DB4594A35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97CB2-B3EC-CD40-AF6B-7DFCB218400A}">
      <dsp:nvSpPr>
        <dsp:cNvPr id="0" name=""/>
        <dsp:cNvSpPr/>
      </dsp:nvSpPr>
      <dsp:spPr>
        <a:xfrm>
          <a:off x="0" y="259431"/>
          <a:ext cx="8111067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Retrieving and cleaning data </a:t>
          </a:r>
        </a:p>
      </dsp:txBody>
      <dsp:txXfrm>
        <a:off x="29700" y="289131"/>
        <a:ext cx="8051667" cy="549000"/>
      </dsp:txXfrm>
    </dsp:sp>
    <dsp:sp modelId="{1632DD7E-BEBD-F241-9BFD-6A524AA43AC9}">
      <dsp:nvSpPr>
        <dsp:cNvPr id="0" name=""/>
        <dsp:cNvSpPr/>
      </dsp:nvSpPr>
      <dsp:spPr>
        <a:xfrm>
          <a:off x="0" y="942712"/>
          <a:ext cx="8111067" cy="6084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Sources:</a:t>
          </a:r>
        </a:p>
      </dsp:txBody>
      <dsp:txXfrm>
        <a:off x="29700" y="972412"/>
        <a:ext cx="8051667" cy="549000"/>
      </dsp:txXfrm>
    </dsp:sp>
    <dsp:sp modelId="{D4AF4DA4-35D6-994D-9030-C17F1EC9C8F4}">
      <dsp:nvSpPr>
        <dsp:cNvPr id="0" name=""/>
        <dsp:cNvSpPr/>
      </dsp:nvSpPr>
      <dsp:spPr>
        <a:xfrm>
          <a:off x="0" y="1551112"/>
          <a:ext cx="8111067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5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Randomly Selected Database of Spotify songs (10,000 per 26 genres) https://</a:t>
          </a:r>
          <a:r>
            <a:rPr lang="en-US" sz="2000" kern="1200" dirty="0" err="1"/>
            <a:t>www.kaggle.com</a:t>
          </a:r>
          <a:r>
            <a:rPr lang="en-US" sz="2000" kern="1200" dirty="0"/>
            <a:t>/</a:t>
          </a:r>
          <a:r>
            <a:rPr lang="en-US" sz="2000" kern="1200" dirty="0" err="1"/>
            <a:t>zaheenhamidani</a:t>
          </a:r>
          <a:r>
            <a:rPr lang="en-US" sz="2000" kern="1200" dirty="0"/>
            <a:t>/</a:t>
          </a:r>
          <a:r>
            <a:rPr lang="en-US" sz="2000" kern="1200" dirty="0" err="1"/>
            <a:t>ultimate-spotify-tracks-db?select</a:t>
          </a:r>
          <a:r>
            <a:rPr lang="en-US" sz="2000" kern="1200" dirty="0"/>
            <a:t>=</a:t>
          </a:r>
          <a:r>
            <a:rPr lang="en-US" sz="2000" kern="1200" dirty="0" err="1"/>
            <a:t>SpotifyFeatures.csv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Top 200 Spotify Chart 2020-2021               https://www.kaggle.com/sashankpillai/spotify-top-200-charts-20202021?select=spotify_dataset.c sv</a:t>
          </a:r>
        </a:p>
      </dsp:txBody>
      <dsp:txXfrm>
        <a:off x="0" y="1551112"/>
        <a:ext cx="8111067" cy="1722240"/>
      </dsp:txXfrm>
    </dsp:sp>
    <dsp:sp modelId="{B3AB5110-CBFC-2343-B87B-7CF7F2578D03}">
      <dsp:nvSpPr>
        <dsp:cNvPr id="0" name=""/>
        <dsp:cNvSpPr/>
      </dsp:nvSpPr>
      <dsp:spPr>
        <a:xfrm>
          <a:off x="0" y="3273352"/>
          <a:ext cx="8111067" cy="6084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Testing Song Predictions:</a:t>
          </a:r>
        </a:p>
      </dsp:txBody>
      <dsp:txXfrm>
        <a:off x="29700" y="3303052"/>
        <a:ext cx="8051667" cy="549000"/>
      </dsp:txXfrm>
    </dsp:sp>
    <dsp:sp modelId="{550DEF02-70DB-B748-A914-D87566336A95}">
      <dsp:nvSpPr>
        <dsp:cNvPr id="0" name=""/>
        <dsp:cNvSpPr/>
      </dsp:nvSpPr>
      <dsp:spPr>
        <a:xfrm>
          <a:off x="0" y="3881752"/>
          <a:ext cx="8111067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5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•"/>
          </a:pPr>
          <a:r>
            <a:rPr lang="en-US" sz="2000" kern="1200" dirty="0"/>
            <a:t>Logistic Regression, K-Nearest Neighbors clustering, Random Forest Decision Trees</a:t>
          </a:r>
        </a:p>
      </dsp:txBody>
      <dsp:txXfrm>
        <a:off x="0" y="3881752"/>
        <a:ext cx="8111067" cy="605474"/>
      </dsp:txXfrm>
    </dsp:sp>
    <dsp:sp modelId="{A881D8CB-4AA7-1F49-ADC5-604A0B7E595E}">
      <dsp:nvSpPr>
        <dsp:cNvPr id="0" name=""/>
        <dsp:cNvSpPr/>
      </dsp:nvSpPr>
      <dsp:spPr>
        <a:xfrm>
          <a:off x="0" y="4487227"/>
          <a:ext cx="8111067" cy="6084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Web Deployment: </a:t>
          </a:r>
        </a:p>
      </dsp:txBody>
      <dsp:txXfrm>
        <a:off x="29700" y="4516927"/>
        <a:ext cx="8051667" cy="549000"/>
      </dsp:txXfrm>
    </dsp:sp>
    <dsp:sp modelId="{F23D7B96-E391-EA49-8A28-33DB4594A35D}">
      <dsp:nvSpPr>
        <dsp:cNvPr id="0" name=""/>
        <dsp:cNvSpPr/>
      </dsp:nvSpPr>
      <dsp:spPr>
        <a:xfrm>
          <a:off x="0" y="5095627"/>
          <a:ext cx="8111067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5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HTML/Javascript Flask-based application that allows users to input music features and outputs the predictions of the models </a:t>
          </a:r>
        </a:p>
      </dsp:txBody>
      <dsp:txXfrm>
        <a:off x="0" y="5095627"/>
        <a:ext cx="8111067" cy="60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E299-B73E-E44B-8D0C-0FD9BD5BC9F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F4B9B-F37B-4A44-BA3C-6896FC95E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F4B9B-F37B-4A44-BA3C-6896FC95E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3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8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4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0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D214-C183-6D46-8547-9C966D23E7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9F40FD-3118-874E-9519-7239894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8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F3D3-0F68-A742-B493-4A92B54FC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Spotify Charting Success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0716-6DE8-614B-8F5B-1D2B56538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Hill, Jasmine Jones, Alexis Bloor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11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95A6EF-7ABE-C348-92DD-F0FF2E93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30AA4-3AEF-2E4B-A8E2-3E8EBB48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C7E34-A5DA-C549-81C0-409A79DE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800665"/>
            <a:ext cx="5036234" cy="4586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Objectives:</a:t>
            </a:r>
            <a:r>
              <a:rPr lang="en-US" dirty="0"/>
              <a:t> This project aims to develop machine learning models, which are able to predict two outcomes related to the popularity of a song on the platform Spotify: 1) whether the song in question will chart in the Spotify Top 200 rankings, and 2) if so, for how many weeks will it remain in the Top 200 chart. </a:t>
            </a:r>
          </a:p>
          <a:p>
            <a:pPr lvl="1"/>
            <a:r>
              <a:rPr lang="en-US" dirty="0"/>
              <a:t>These models will use features of songs, collected from the Spotify API, including tempo, loudness, danceability, duration, </a:t>
            </a:r>
            <a:r>
              <a:rPr lang="en-US" dirty="0" err="1"/>
              <a:t>ect</a:t>
            </a:r>
            <a:r>
              <a:rPr lang="en-US" dirty="0"/>
              <a:t>. to predict successful outcomes. These models could be used by music artists and producers to gauge how likely their newest records are to achieve Top 200 status.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8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4A1EA-CDFC-4642-ADE5-78A668F9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Tasks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B163FE-005C-4ABF-837F-D6A0C0B76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396084"/>
              </p:ext>
            </p:extLst>
          </p:nvPr>
        </p:nvGraphicFramePr>
        <p:xfrm>
          <a:off x="3826933" y="372533"/>
          <a:ext cx="8111067" cy="596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58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1B3ADA-883A-D243-A13B-8FF0272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0" y="255036"/>
            <a:ext cx="10566399" cy="47064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8E7C-FBF2-984C-8517-6F2C285B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60" y="5275616"/>
            <a:ext cx="10324659" cy="2654695"/>
          </a:xfrm>
        </p:spPr>
        <p:txBody>
          <a:bodyPr>
            <a:normAutofit/>
          </a:bodyPr>
          <a:lstStyle/>
          <a:p>
            <a:pPr lvl="1"/>
            <a:r>
              <a:rPr lang="en-US" sz="1500" dirty="0"/>
              <a:t>Dropped duplicates</a:t>
            </a:r>
          </a:p>
          <a:p>
            <a:pPr lvl="1"/>
            <a:r>
              <a:rPr lang="en-US" sz="1500" dirty="0"/>
              <a:t>Renamed column names in both csv’s (top 200, top 10000 genres) to match names in both data sets</a:t>
            </a:r>
          </a:p>
          <a:p>
            <a:pPr lvl="1"/>
            <a:r>
              <a:rPr lang="en-US" sz="1500" dirty="0"/>
              <a:t>Merged both data sets </a:t>
            </a:r>
          </a:p>
          <a:p>
            <a:pPr lvl="1"/>
            <a:r>
              <a:rPr lang="en-US" sz="1500" dirty="0"/>
              <a:t>Binned similar keys together to avoid error </a:t>
            </a:r>
          </a:p>
        </p:txBody>
      </p:sp>
    </p:spTree>
    <p:extLst>
      <p:ext uri="{BB962C8B-B14F-4D97-AF65-F5344CB8AC3E}">
        <p14:creationId xmlns:p14="http://schemas.microsoft.com/office/powerpoint/2010/main" val="23680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434C0F-0B1C-1C4A-B68B-F255C661D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31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EFE52-093A-F142-BABE-9DD3B7899268}"/>
              </a:ext>
            </a:extLst>
          </p:cNvPr>
          <p:cNvSpPr txBox="1"/>
          <p:nvPr/>
        </p:nvSpPr>
        <p:spPr>
          <a:xfrm>
            <a:off x="7272997" y="2090250"/>
            <a:ext cx="36435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“Number of weeks predicted to chart” we first did Linear regression for a numerical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Errors </a:t>
            </a:r>
            <a:r>
              <a:rPr lang="en-US" dirty="0">
                <a:solidFill>
                  <a:schemeClr val="accent1"/>
                </a:solidFill>
              </a:rPr>
              <a:t>from model testing, with Linear Regression (training and testing scores below 0.010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Decided to bin weeks into 4 categories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4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B3C4B-5FF4-4A4D-A4C6-0E30BB4E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009"/>
          <a:stretch/>
        </p:blipFill>
        <p:spPr>
          <a:xfrm>
            <a:off x="568452" y="571500"/>
            <a:ext cx="11055096" cy="4271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04382-6652-0740-B4AC-B96C21E80F27}"/>
              </a:ext>
            </a:extLst>
          </p:cNvPr>
          <p:cNvSpPr txBox="1"/>
          <p:nvPr/>
        </p:nvSpPr>
        <p:spPr>
          <a:xfrm>
            <a:off x="812800" y="5096933"/>
            <a:ext cx="601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Random Forest model best predicts if a song will make the top 200 list on Spotify </a:t>
            </a:r>
          </a:p>
        </p:txBody>
      </p:sp>
    </p:spTree>
    <p:extLst>
      <p:ext uri="{BB962C8B-B14F-4D97-AF65-F5344CB8AC3E}">
        <p14:creationId xmlns:p14="http://schemas.microsoft.com/office/powerpoint/2010/main" val="154019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EC82D80-CD95-42BF-B77D-71B238F0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310" y="2682657"/>
            <a:ext cx="3149599" cy="38807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Random forest had the best training score, but the KNN had the best testing accuracy score </a:t>
            </a:r>
          </a:p>
          <a:p>
            <a:pPr lvl="1"/>
            <a:r>
              <a:rPr lang="en-US" dirty="0"/>
              <a:t>Concluded KNN best predicts how long a long will hold its spot on the top 200 so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C35094E-6E13-994A-9C75-79246E611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" r="26780" b="1"/>
          <a:stretch/>
        </p:blipFill>
        <p:spPr>
          <a:xfrm>
            <a:off x="372534" y="474133"/>
            <a:ext cx="8111066" cy="50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9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ADA3BA2-E036-D144-B7DA-8BB417B49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598"/>
          <a:stretch/>
        </p:blipFill>
        <p:spPr>
          <a:xfrm>
            <a:off x="20" y="10"/>
            <a:ext cx="12191980" cy="687462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{B90F70E1-39D7-B34A-B811-675CEB5A52D5}tf10001060</Template>
  <TotalTime>185</TotalTime>
  <Words>325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Predicting Spotify Charting Success  </vt:lpstr>
      <vt:lpstr>Overview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Spotify Charting Success  </dc:title>
  <dc:creator>Jass Jones</dc:creator>
  <cp:lastModifiedBy>Hannah's PC</cp:lastModifiedBy>
  <cp:revision>2</cp:revision>
  <dcterms:created xsi:type="dcterms:W3CDTF">2022-01-22T15:51:13Z</dcterms:created>
  <dcterms:modified xsi:type="dcterms:W3CDTF">2022-01-25T14:59:58Z</dcterms:modified>
</cp:coreProperties>
</file>