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5" r:id="rId5"/>
    <p:sldId id="273" r:id="rId6"/>
    <p:sldId id="259" r:id="rId7"/>
    <p:sldId id="272" r:id="rId8"/>
    <p:sldId id="260" r:id="rId9"/>
    <p:sldId id="261" r:id="rId10"/>
    <p:sldId id="262" r:id="rId11"/>
    <p:sldId id="263" r:id="rId12"/>
    <p:sldId id="264" r:id="rId13"/>
    <p:sldId id="268" r:id="rId14"/>
    <p:sldId id="266" r:id="rId15"/>
    <p:sldId id="267" r:id="rId16"/>
    <p:sldId id="269" r:id="rId17"/>
    <p:sldId id="270" r:id="rId18"/>
    <p:sldId id="271" r:id="rId19"/>
    <p:sldId id="297" r:id="rId20"/>
    <p:sldId id="309" r:id="rId21"/>
    <p:sldId id="310" r:id="rId22"/>
    <p:sldId id="311" r:id="rId23"/>
    <p:sldId id="312" r:id="rId24"/>
    <p:sldId id="313" r:id="rId25"/>
    <p:sldId id="314" r:id="rId26"/>
    <p:sldId id="315" r:id="rId27"/>
    <p:sldId id="274" r:id="rId28"/>
    <p:sldId id="275" r:id="rId29"/>
    <p:sldId id="276" r:id="rId30"/>
    <p:sldId id="277" r:id="rId31"/>
    <p:sldId id="278" r:id="rId32"/>
    <p:sldId id="279" r:id="rId33"/>
    <p:sldId id="301" r:id="rId34"/>
    <p:sldId id="281" r:id="rId35"/>
    <p:sldId id="302" r:id="rId36"/>
    <p:sldId id="282" r:id="rId37"/>
    <p:sldId id="283" r:id="rId38"/>
    <p:sldId id="284" r:id="rId39"/>
    <p:sldId id="285" r:id="rId40"/>
    <p:sldId id="286" r:id="rId41"/>
    <p:sldId id="280" r:id="rId42"/>
    <p:sldId id="287" r:id="rId43"/>
    <p:sldId id="288" r:id="rId44"/>
    <p:sldId id="289" r:id="rId45"/>
    <p:sldId id="290" r:id="rId46"/>
    <p:sldId id="291" r:id="rId47"/>
    <p:sldId id="292" r:id="rId48"/>
    <p:sldId id="293" r:id="rId49"/>
    <p:sldId id="294" r:id="rId50"/>
    <p:sldId id="295" r:id="rId51"/>
    <p:sldId id="296" r:id="rId52"/>
    <p:sldId id="298" r:id="rId53"/>
    <p:sldId id="299" r:id="rId54"/>
    <p:sldId id="300" r:id="rId55"/>
    <p:sldId id="303" r:id="rId56"/>
    <p:sldId id="304" r:id="rId57"/>
    <p:sldId id="305" r:id="rId58"/>
    <p:sldId id="306" r:id="rId59"/>
    <p:sldId id="307" r:id="rId60"/>
    <p:sldId id="30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74"/>
  </p:normalViewPr>
  <p:slideViewPr>
    <p:cSldViewPr snapToGrid="0" snapToObjects="1">
      <p:cViewPr varScale="1">
        <p:scale>
          <a:sx n="107" d="100"/>
          <a:sy n="107" d="100"/>
        </p:scale>
        <p:origin x="200"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726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184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151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90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982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511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8/30/18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986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8/30/18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936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8/30/18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575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8/30/18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693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8/30/18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99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8/30/18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6632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7E67-95DB-574A-98EA-DE1282E44725}"/>
              </a:ext>
            </a:extLst>
          </p:cNvPr>
          <p:cNvSpPr>
            <a:spLocks noGrp="1"/>
          </p:cNvSpPr>
          <p:nvPr>
            <p:ph type="ctrTitle"/>
          </p:nvPr>
        </p:nvSpPr>
        <p:spPr/>
        <p:txBody>
          <a:bodyPr>
            <a:normAutofit fontScale="90000"/>
          </a:bodyPr>
          <a:lstStyle/>
          <a:p>
            <a:r>
              <a:rPr lang="en-US" dirty="0"/>
              <a:t>Natural Language Processing</a:t>
            </a:r>
            <a:br>
              <a:rPr lang="en-US" dirty="0"/>
            </a:br>
            <a:r>
              <a:rPr lang="en-US" dirty="0"/>
              <a:t>DATS 6450</a:t>
            </a:r>
          </a:p>
        </p:txBody>
      </p:sp>
      <p:sp>
        <p:nvSpPr>
          <p:cNvPr id="3" name="Subtitle 2">
            <a:extLst>
              <a:ext uri="{FF2B5EF4-FFF2-40B4-BE49-F238E27FC236}">
                <a16:creationId xmlns:a16="http://schemas.microsoft.com/office/drawing/2014/main" id="{F2C84B86-FF08-A348-B158-568A85D64465}"/>
              </a:ext>
            </a:extLst>
          </p:cNvPr>
          <p:cNvSpPr>
            <a:spLocks noGrp="1"/>
          </p:cNvSpPr>
          <p:nvPr>
            <p:ph type="subTitle" idx="1"/>
          </p:nvPr>
        </p:nvSpPr>
        <p:spPr/>
        <p:txBody>
          <a:bodyPr>
            <a:normAutofit fontScale="62500" lnSpcReduction="20000"/>
          </a:bodyPr>
          <a:lstStyle/>
          <a:p>
            <a:r>
              <a:rPr lang="en-US" dirty="0"/>
              <a:t>Lecture 1</a:t>
            </a:r>
          </a:p>
          <a:p>
            <a:endParaRPr lang="en-US" dirty="0"/>
          </a:p>
          <a:p>
            <a:r>
              <a:rPr lang="en-US" dirty="0"/>
              <a:t>Steve Kunath</a:t>
            </a:r>
          </a:p>
        </p:txBody>
      </p:sp>
    </p:spTree>
    <p:extLst>
      <p:ext uri="{BB962C8B-B14F-4D97-AF65-F5344CB8AC3E}">
        <p14:creationId xmlns:p14="http://schemas.microsoft.com/office/powerpoint/2010/main" val="3268750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5FDE-7877-7C45-AD61-E329903369A7}"/>
              </a:ext>
            </a:extLst>
          </p:cNvPr>
          <p:cNvSpPr>
            <a:spLocks noGrp="1"/>
          </p:cNvSpPr>
          <p:nvPr>
            <p:ph type="title"/>
          </p:nvPr>
        </p:nvSpPr>
        <p:spPr/>
        <p:txBody>
          <a:bodyPr/>
          <a:lstStyle/>
          <a:p>
            <a:r>
              <a:rPr lang="en-US" dirty="0"/>
              <a:t>Participation</a:t>
            </a:r>
          </a:p>
        </p:txBody>
      </p:sp>
      <p:sp>
        <p:nvSpPr>
          <p:cNvPr id="3" name="Content Placeholder 2">
            <a:extLst>
              <a:ext uri="{FF2B5EF4-FFF2-40B4-BE49-F238E27FC236}">
                <a16:creationId xmlns:a16="http://schemas.microsoft.com/office/drawing/2014/main" id="{F0E15DCC-5B5B-7542-B426-F4A16E15A91B}"/>
              </a:ext>
            </a:extLst>
          </p:cNvPr>
          <p:cNvSpPr>
            <a:spLocks noGrp="1"/>
          </p:cNvSpPr>
          <p:nvPr>
            <p:ph idx="1"/>
          </p:nvPr>
        </p:nvSpPr>
        <p:spPr/>
        <p:txBody>
          <a:bodyPr>
            <a:normAutofit fontScale="92500" lnSpcReduction="20000"/>
          </a:bodyPr>
          <a:lstStyle/>
          <a:p>
            <a:r>
              <a:rPr lang="en-US" dirty="0"/>
              <a:t>As future practitioners of data science I imagine that your career will entail providing insights and ideas to business owners</a:t>
            </a:r>
          </a:p>
          <a:p>
            <a:r>
              <a:rPr lang="en-US" dirty="0"/>
              <a:t>10% of your grade</a:t>
            </a:r>
          </a:p>
          <a:p>
            <a:r>
              <a:rPr lang="en-US" dirty="0"/>
              <a:t>To that end, it’s essential that you learn to participate and ask questions, make comments, and provide feedback to myself and other students</a:t>
            </a:r>
          </a:p>
          <a:p>
            <a:r>
              <a:rPr lang="en-US" dirty="0"/>
              <a:t>To support watching your participation I have made name tents for everyone. These will help me to learn your names more quickly and verify attendance.</a:t>
            </a:r>
          </a:p>
          <a:p>
            <a:pPr lvl="1"/>
            <a:r>
              <a:rPr lang="en-US" dirty="0"/>
              <a:t>Please let me know if you have a nickname or a preferred pronunciation and I can print a new name tent for you</a:t>
            </a:r>
          </a:p>
          <a:p>
            <a:pPr lvl="1"/>
            <a:r>
              <a:rPr lang="en-US" dirty="0"/>
              <a:t>Please return the name tents at the end of class so I can keep track of them</a:t>
            </a:r>
          </a:p>
        </p:txBody>
      </p:sp>
    </p:spTree>
    <p:extLst>
      <p:ext uri="{BB962C8B-B14F-4D97-AF65-F5344CB8AC3E}">
        <p14:creationId xmlns:p14="http://schemas.microsoft.com/office/powerpoint/2010/main" val="27520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CFDE-EF10-3149-B519-FEA949EADB55}"/>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A0F335CC-D454-DE43-BC25-751AF778332A}"/>
              </a:ext>
            </a:extLst>
          </p:cNvPr>
          <p:cNvSpPr>
            <a:spLocks noGrp="1"/>
          </p:cNvSpPr>
          <p:nvPr>
            <p:ph idx="1"/>
          </p:nvPr>
        </p:nvSpPr>
        <p:spPr/>
        <p:txBody>
          <a:bodyPr>
            <a:normAutofit fontScale="92500"/>
          </a:bodyPr>
          <a:lstStyle/>
          <a:p>
            <a:r>
              <a:rPr lang="en-US" dirty="0" err="1"/>
              <a:t>Homeworks</a:t>
            </a:r>
            <a:r>
              <a:rPr lang="en-US" dirty="0"/>
              <a:t> are intended to replicate possible real world problems you might encounter. I’m hoping to keep them relatively straightforward and not requiring too much time.</a:t>
            </a:r>
          </a:p>
          <a:p>
            <a:r>
              <a:rPr lang="en-US" dirty="0"/>
              <a:t>25% of your grade</a:t>
            </a:r>
          </a:p>
          <a:p>
            <a:r>
              <a:rPr lang="en-US" dirty="0"/>
              <a:t>The language for programming will be Python and will make use of a few packages including NLTK and Spacy. </a:t>
            </a:r>
          </a:p>
          <a:p>
            <a:r>
              <a:rPr lang="en-US" dirty="0"/>
              <a:t>Later classes will attempt to integrate REST services and other text storage systems you might encounter in your career. I’ll try to make some of these available via AWS or Docker</a:t>
            </a:r>
          </a:p>
          <a:p>
            <a:r>
              <a:rPr lang="en-US" dirty="0"/>
              <a:t>If you have suggestions or requests for </a:t>
            </a:r>
            <a:r>
              <a:rPr lang="en-US" dirty="0" err="1"/>
              <a:t>homeworks</a:t>
            </a:r>
            <a:r>
              <a:rPr lang="en-US" dirty="0"/>
              <a:t>… please let me know.</a:t>
            </a:r>
          </a:p>
        </p:txBody>
      </p:sp>
    </p:spTree>
    <p:extLst>
      <p:ext uri="{BB962C8B-B14F-4D97-AF65-F5344CB8AC3E}">
        <p14:creationId xmlns:p14="http://schemas.microsoft.com/office/powerpoint/2010/main" val="155723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AC69-12F7-514E-92DF-4FE1445B96F1}"/>
              </a:ext>
            </a:extLst>
          </p:cNvPr>
          <p:cNvSpPr>
            <a:spLocks noGrp="1"/>
          </p:cNvSpPr>
          <p:nvPr>
            <p:ph type="title"/>
          </p:nvPr>
        </p:nvSpPr>
        <p:spPr/>
        <p:txBody>
          <a:bodyPr/>
          <a:lstStyle/>
          <a:p>
            <a:r>
              <a:rPr lang="en-US" dirty="0"/>
              <a:t>Management Emails</a:t>
            </a:r>
          </a:p>
        </p:txBody>
      </p:sp>
      <p:sp>
        <p:nvSpPr>
          <p:cNvPr id="3" name="Content Placeholder 2">
            <a:extLst>
              <a:ext uri="{FF2B5EF4-FFF2-40B4-BE49-F238E27FC236}">
                <a16:creationId xmlns:a16="http://schemas.microsoft.com/office/drawing/2014/main" id="{C415D71B-5D0B-FE49-9B5E-E3EF7771440C}"/>
              </a:ext>
            </a:extLst>
          </p:cNvPr>
          <p:cNvSpPr>
            <a:spLocks noGrp="1"/>
          </p:cNvSpPr>
          <p:nvPr>
            <p:ph idx="1"/>
          </p:nvPr>
        </p:nvSpPr>
        <p:spPr/>
        <p:txBody>
          <a:bodyPr/>
          <a:lstStyle/>
          <a:p>
            <a:r>
              <a:rPr lang="en-US" dirty="0"/>
              <a:t>I expect that as your role in many organizations will be consultative and helping to guide policy, it will be important for you to learn how to write clear and compact emails to manager and other colleagues explaining a technique or arguing for its application on a particular problem. So every week (or so) you’ll write a one page double-spaced response to some hypothetical situation I present to you. </a:t>
            </a:r>
          </a:p>
          <a:p>
            <a:r>
              <a:rPr lang="en-US" dirty="0"/>
              <a:t>10% of your grade</a:t>
            </a:r>
          </a:p>
          <a:p>
            <a:r>
              <a:rPr lang="en-US" dirty="0"/>
              <a:t>We will use these to start conversations in class</a:t>
            </a:r>
          </a:p>
        </p:txBody>
      </p:sp>
    </p:spTree>
    <p:extLst>
      <p:ext uri="{BB962C8B-B14F-4D97-AF65-F5344CB8AC3E}">
        <p14:creationId xmlns:p14="http://schemas.microsoft.com/office/powerpoint/2010/main" val="340752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3B07-90EB-C046-8446-3A4898CF04FF}"/>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31A68BA9-ECF5-0A40-A2A2-E36745E3EDE0}"/>
              </a:ext>
            </a:extLst>
          </p:cNvPr>
          <p:cNvSpPr>
            <a:spLocks noGrp="1"/>
          </p:cNvSpPr>
          <p:nvPr>
            <p:ph idx="1"/>
          </p:nvPr>
        </p:nvSpPr>
        <p:spPr/>
        <p:txBody>
          <a:bodyPr>
            <a:normAutofit fontScale="92500" lnSpcReduction="10000"/>
          </a:bodyPr>
          <a:lstStyle/>
          <a:p>
            <a:r>
              <a:rPr lang="en-US" dirty="0"/>
              <a:t>The details of the final project are still somewhat cloudy as I would like to get some feedback from people.</a:t>
            </a:r>
          </a:p>
          <a:p>
            <a:r>
              <a:rPr lang="en-US" dirty="0"/>
              <a:t>My current proposal is for you to work in teams on writing a proposal for a local business in enhancing its customer support mechanisms. The company CEO will come and answer questions from you and will also help in evaluating the project (although not grading it). </a:t>
            </a:r>
          </a:p>
          <a:p>
            <a:r>
              <a:rPr lang="en-US" dirty="0"/>
              <a:t>So the project deliverable would be a short report that integrates and describes conclusions from your data analysis, etc.</a:t>
            </a:r>
          </a:p>
          <a:p>
            <a:r>
              <a:rPr lang="en-US" dirty="0"/>
              <a:t>30% of your grade</a:t>
            </a:r>
          </a:p>
          <a:p>
            <a:r>
              <a:rPr lang="en-US" dirty="0"/>
              <a:t>Thoughts?</a:t>
            </a:r>
          </a:p>
        </p:txBody>
      </p:sp>
    </p:spTree>
    <p:extLst>
      <p:ext uri="{BB962C8B-B14F-4D97-AF65-F5344CB8AC3E}">
        <p14:creationId xmlns:p14="http://schemas.microsoft.com/office/powerpoint/2010/main" val="416650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A0B1-7946-B249-845E-714AAF005729}"/>
              </a:ext>
            </a:extLst>
          </p:cNvPr>
          <p:cNvSpPr>
            <a:spLocks noGrp="1"/>
          </p:cNvSpPr>
          <p:nvPr>
            <p:ph type="title"/>
          </p:nvPr>
        </p:nvSpPr>
        <p:spPr/>
        <p:txBody>
          <a:bodyPr/>
          <a:lstStyle/>
          <a:p>
            <a:r>
              <a:rPr lang="en-US" dirty="0"/>
              <a:t>Class structure</a:t>
            </a:r>
          </a:p>
        </p:txBody>
      </p:sp>
      <p:sp>
        <p:nvSpPr>
          <p:cNvPr id="3" name="Content Placeholder 2">
            <a:extLst>
              <a:ext uri="{FF2B5EF4-FFF2-40B4-BE49-F238E27FC236}">
                <a16:creationId xmlns:a16="http://schemas.microsoft.com/office/drawing/2014/main" id="{D21B2387-6D08-5E42-BF99-DB5655E99D56}"/>
              </a:ext>
            </a:extLst>
          </p:cNvPr>
          <p:cNvSpPr>
            <a:spLocks noGrp="1"/>
          </p:cNvSpPr>
          <p:nvPr>
            <p:ph idx="1"/>
          </p:nvPr>
        </p:nvSpPr>
        <p:spPr/>
        <p:txBody>
          <a:bodyPr>
            <a:normAutofit fontScale="92500" lnSpcReduction="10000"/>
          </a:bodyPr>
          <a:lstStyle/>
          <a:p>
            <a:r>
              <a:rPr lang="en-US" dirty="0"/>
              <a:t>This is my first semester teaching here so I am hoping to develop an appropriate structure for this class</a:t>
            </a:r>
          </a:p>
          <a:p>
            <a:r>
              <a:rPr lang="en-US" dirty="0"/>
              <a:t>My current thought is to have a lecture for the first half of class and then have a lab session in class for the second half of class. </a:t>
            </a:r>
          </a:p>
          <a:p>
            <a:r>
              <a:rPr lang="en-US" dirty="0"/>
              <a:t>I also value participation and trying to get students to talk in class. I will most likely cold call people and ask them for an answer or to state their opinion. Please use this as an opportunity to develop fast reaction skills that could prove useful in the corporate world.</a:t>
            </a:r>
          </a:p>
          <a:p>
            <a:r>
              <a:rPr lang="en-US" dirty="0"/>
              <a:t>If you have any difficulties participating in class, please don’t remain silent. Let me know so I can be of help.</a:t>
            </a:r>
          </a:p>
        </p:txBody>
      </p:sp>
    </p:spTree>
    <p:extLst>
      <p:ext uri="{BB962C8B-B14F-4D97-AF65-F5344CB8AC3E}">
        <p14:creationId xmlns:p14="http://schemas.microsoft.com/office/powerpoint/2010/main" val="3421667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1F86-BC70-F748-8527-7ADF5382356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7617B21-199B-5D40-BB4B-27F9ABE8AF57}"/>
              </a:ext>
            </a:extLst>
          </p:cNvPr>
          <p:cNvSpPr>
            <a:spLocks noGrp="1"/>
          </p:cNvSpPr>
          <p:nvPr>
            <p:ph idx="1"/>
          </p:nvPr>
        </p:nvSpPr>
        <p:spPr/>
        <p:txBody>
          <a:bodyPr/>
          <a:lstStyle/>
          <a:p>
            <a:r>
              <a:rPr lang="en-US" dirty="0"/>
              <a:t>Any questions thus far?</a:t>
            </a:r>
          </a:p>
          <a:p>
            <a:endParaRPr lang="en-US" dirty="0"/>
          </a:p>
          <a:p>
            <a:r>
              <a:rPr lang="en-US" dirty="0"/>
              <a:t>Expectations? Hopes? Dreams?</a:t>
            </a:r>
          </a:p>
          <a:p>
            <a:endParaRPr lang="en-US" dirty="0"/>
          </a:p>
          <a:p>
            <a:r>
              <a:rPr lang="en-US" dirty="0"/>
              <a:t>Any suggestions based on your experience in the program?</a:t>
            </a:r>
          </a:p>
        </p:txBody>
      </p:sp>
    </p:spTree>
    <p:extLst>
      <p:ext uri="{BB962C8B-B14F-4D97-AF65-F5344CB8AC3E}">
        <p14:creationId xmlns:p14="http://schemas.microsoft.com/office/powerpoint/2010/main" val="91075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414A-C674-D04C-AB83-7C0DE5DA199A}"/>
              </a:ext>
            </a:extLst>
          </p:cNvPr>
          <p:cNvSpPr>
            <a:spLocks noGrp="1"/>
          </p:cNvSpPr>
          <p:nvPr>
            <p:ph type="title"/>
          </p:nvPr>
        </p:nvSpPr>
        <p:spPr/>
        <p:txBody>
          <a:bodyPr/>
          <a:lstStyle/>
          <a:p>
            <a:r>
              <a:rPr lang="en-US" dirty="0"/>
              <a:t>Goals of the course</a:t>
            </a:r>
          </a:p>
        </p:txBody>
      </p:sp>
      <p:sp>
        <p:nvSpPr>
          <p:cNvPr id="3" name="Content Placeholder 2">
            <a:extLst>
              <a:ext uri="{FF2B5EF4-FFF2-40B4-BE49-F238E27FC236}">
                <a16:creationId xmlns:a16="http://schemas.microsoft.com/office/drawing/2014/main" id="{067677A2-DE60-0245-B859-488D32A168E2}"/>
              </a:ext>
            </a:extLst>
          </p:cNvPr>
          <p:cNvSpPr>
            <a:spLocks noGrp="1"/>
          </p:cNvSpPr>
          <p:nvPr>
            <p:ph idx="1"/>
          </p:nvPr>
        </p:nvSpPr>
        <p:spPr/>
        <p:txBody>
          <a:bodyPr>
            <a:normAutofit fontScale="92500" lnSpcReduction="10000"/>
          </a:bodyPr>
          <a:lstStyle/>
          <a:p>
            <a:r>
              <a:rPr lang="en-US" dirty="0"/>
              <a:t>The course is focused on natural language processing for future data scientists</a:t>
            </a:r>
          </a:p>
          <a:p>
            <a:r>
              <a:rPr lang="en-US" dirty="0"/>
              <a:t>As such, I would like to try to strike a balance between applications of techniques and discussion of theory</a:t>
            </a:r>
          </a:p>
          <a:p>
            <a:r>
              <a:rPr lang="en-US" dirty="0"/>
              <a:t>One challenge with this area is that it requires domain knowledge and sensitivity to the structure of language</a:t>
            </a:r>
          </a:p>
          <a:p>
            <a:r>
              <a:rPr lang="en-US" dirty="0"/>
              <a:t>A good deal of this course then will hinge upon having a reasonable amount of knowledge about linguistics</a:t>
            </a:r>
          </a:p>
          <a:p>
            <a:r>
              <a:rPr lang="en-US" dirty="0"/>
              <a:t>Also, it will involve a large amount of work with very noisy data (all data is noisy... Some is noisier)</a:t>
            </a:r>
          </a:p>
        </p:txBody>
      </p:sp>
    </p:spTree>
    <p:extLst>
      <p:ext uri="{BB962C8B-B14F-4D97-AF65-F5344CB8AC3E}">
        <p14:creationId xmlns:p14="http://schemas.microsoft.com/office/powerpoint/2010/main" val="77581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58BB-83D4-EF4A-82F5-50666E128947}"/>
              </a:ext>
            </a:extLst>
          </p:cNvPr>
          <p:cNvSpPr>
            <a:spLocks noGrp="1"/>
          </p:cNvSpPr>
          <p:nvPr>
            <p:ph type="title"/>
          </p:nvPr>
        </p:nvSpPr>
        <p:spPr/>
        <p:txBody>
          <a:bodyPr/>
          <a:lstStyle/>
          <a:p>
            <a:r>
              <a:rPr lang="en-US" dirty="0"/>
              <a:t>Student Assumptions</a:t>
            </a:r>
          </a:p>
        </p:txBody>
      </p:sp>
      <p:sp>
        <p:nvSpPr>
          <p:cNvPr id="3" name="Content Placeholder 2">
            <a:extLst>
              <a:ext uri="{FF2B5EF4-FFF2-40B4-BE49-F238E27FC236}">
                <a16:creationId xmlns:a16="http://schemas.microsoft.com/office/drawing/2014/main" id="{0323C1F3-5D9A-2143-B848-A1A0DD883089}"/>
              </a:ext>
            </a:extLst>
          </p:cNvPr>
          <p:cNvSpPr>
            <a:spLocks noGrp="1"/>
          </p:cNvSpPr>
          <p:nvPr>
            <p:ph idx="1"/>
          </p:nvPr>
        </p:nvSpPr>
        <p:spPr/>
        <p:txBody>
          <a:bodyPr/>
          <a:lstStyle/>
          <a:p>
            <a:r>
              <a:rPr lang="en-US" dirty="0"/>
              <a:t>My assumptions about you are:</a:t>
            </a:r>
          </a:p>
          <a:p>
            <a:pPr lvl="1"/>
            <a:r>
              <a:rPr lang="en-US" dirty="0"/>
              <a:t>You have been exposed to a variety of machine learning techniques</a:t>
            </a:r>
          </a:p>
          <a:p>
            <a:pPr lvl="1"/>
            <a:r>
              <a:rPr lang="en-US" dirty="0"/>
              <a:t>You have a reasonable proficiency with the Python programming language</a:t>
            </a:r>
          </a:p>
          <a:p>
            <a:pPr lvl="1"/>
            <a:r>
              <a:rPr lang="en-US" dirty="0"/>
              <a:t>You are a native speaker of at least 1 natural language</a:t>
            </a:r>
          </a:p>
          <a:p>
            <a:pPr lvl="1"/>
            <a:endParaRPr lang="en-US" dirty="0"/>
          </a:p>
          <a:p>
            <a:r>
              <a:rPr lang="en-US" dirty="0"/>
              <a:t>Does anyone have any experience with linguistics? Text processing broadly? Search systems? ETL?</a:t>
            </a:r>
          </a:p>
        </p:txBody>
      </p:sp>
    </p:spTree>
    <p:extLst>
      <p:ext uri="{BB962C8B-B14F-4D97-AF65-F5344CB8AC3E}">
        <p14:creationId xmlns:p14="http://schemas.microsoft.com/office/powerpoint/2010/main" val="161892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AFB0-2BF2-C842-85C3-4F13C8E76DE4}"/>
              </a:ext>
            </a:extLst>
          </p:cNvPr>
          <p:cNvSpPr>
            <a:spLocks noGrp="1"/>
          </p:cNvSpPr>
          <p:nvPr>
            <p:ph type="title"/>
          </p:nvPr>
        </p:nvSpPr>
        <p:spPr/>
        <p:txBody>
          <a:bodyPr/>
          <a:lstStyle/>
          <a:p>
            <a:r>
              <a:rPr lang="en-US" dirty="0"/>
              <a:t>Any requests?</a:t>
            </a:r>
          </a:p>
        </p:txBody>
      </p:sp>
      <p:sp>
        <p:nvSpPr>
          <p:cNvPr id="3" name="Content Placeholder 2">
            <a:extLst>
              <a:ext uri="{FF2B5EF4-FFF2-40B4-BE49-F238E27FC236}">
                <a16:creationId xmlns:a16="http://schemas.microsoft.com/office/drawing/2014/main" id="{35E54CA0-D200-874B-A2DB-77863B32480D}"/>
              </a:ext>
            </a:extLst>
          </p:cNvPr>
          <p:cNvSpPr>
            <a:spLocks noGrp="1"/>
          </p:cNvSpPr>
          <p:nvPr>
            <p:ph idx="1"/>
          </p:nvPr>
        </p:nvSpPr>
        <p:spPr/>
        <p:txBody>
          <a:bodyPr/>
          <a:lstStyle/>
          <a:p>
            <a:r>
              <a:rPr lang="en-US" dirty="0"/>
              <a:t>If anyone has any particular requests for topic coverage in this class to support your work or other research endeavors, please let me know and I can try to incorporate material supporting this.</a:t>
            </a:r>
          </a:p>
        </p:txBody>
      </p:sp>
    </p:spTree>
    <p:extLst>
      <p:ext uri="{BB962C8B-B14F-4D97-AF65-F5344CB8AC3E}">
        <p14:creationId xmlns:p14="http://schemas.microsoft.com/office/powerpoint/2010/main" val="2990550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BB4E-F7E0-A84A-B5A0-A83F1DE4029F}"/>
              </a:ext>
            </a:extLst>
          </p:cNvPr>
          <p:cNvSpPr>
            <a:spLocks noGrp="1"/>
          </p:cNvSpPr>
          <p:nvPr>
            <p:ph type="title"/>
          </p:nvPr>
        </p:nvSpPr>
        <p:spPr/>
        <p:txBody>
          <a:bodyPr/>
          <a:lstStyle/>
          <a:p>
            <a:r>
              <a:rPr lang="en-US" dirty="0"/>
              <a:t>History of NLP techniques</a:t>
            </a:r>
          </a:p>
        </p:txBody>
      </p:sp>
      <p:sp>
        <p:nvSpPr>
          <p:cNvPr id="3" name="Content Placeholder 2">
            <a:extLst>
              <a:ext uri="{FF2B5EF4-FFF2-40B4-BE49-F238E27FC236}">
                <a16:creationId xmlns:a16="http://schemas.microsoft.com/office/drawing/2014/main" id="{FE5C60D8-935A-D247-AFDA-ED514D011233}"/>
              </a:ext>
            </a:extLst>
          </p:cNvPr>
          <p:cNvSpPr>
            <a:spLocks noGrp="1"/>
          </p:cNvSpPr>
          <p:nvPr>
            <p:ph idx="1"/>
          </p:nvPr>
        </p:nvSpPr>
        <p:spPr/>
        <p:txBody>
          <a:bodyPr>
            <a:normAutofit lnSpcReduction="10000"/>
          </a:bodyPr>
          <a:lstStyle/>
          <a:p>
            <a:r>
              <a:rPr lang="en-US" dirty="0"/>
              <a:t>Natural language processing, human language technology, and computational linguistics are interrelated fields that have a surprisingly long history.</a:t>
            </a:r>
          </a:p>
          <a:p>
            <a:r>
              <a:rPr lang="en-US" dirty="0"/>
              <a:t>Originally, a key hope was for NLP to provide machine translation for defense purposes</a:t>
            </a:r>
          </a:p>
          <a:p>
            <a:r>
              <a:rPr lang="en-US" dirty="0"/>
              <a:t>You see these early projects arise between the ‘50s and then funding dries up in the ’70s due to a lack of progress. </a:t>
            </a:r>
          </a:p>
          <a:p>
            <a:r>
              <a:rPr lang="en-US" dirty="0"/>
              <a:t>Research takes off again in the early ‘90s with the introduction of new techniques developed in speech processing</a:t>
            </a:r>
          </a:p>
          <a:p>
            <a:r>
              <a:rPr lang="en-US" dirty="0"/>
              <a:t>Recently much work has been done and a greater amount of data has become available</a:t>
            </a:r>
          </a:p>
        </p:txBody>
      </p:sp>
    </p:spTree>
    <p:extLst>
      <p:ext uri="{BB962C8B-B14F-4D97-AF65-F5344CB8AC3E}">
        <p14:creationId xmlns:p14="http://schemas.microsoft.com/office/powerpoint/2010/main" val="131265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D28C-01ED-E146-815A-8E7DF08AC77F}"/>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E8B094C1-7088-6A4B-AC75-54BD91F5E5E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87085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ED4C-A41B-0642-BF09-DBCE25EB4AF9}"/>
              </a:ext>
            </a:extLst>
          </p:cNvPr>
          <p:cNvSpPr>
            <a:spLocks noGrp="1"/>
          </p:cNvSpPr>
          <p:nvPr>
            <p:ph type="title"/>
          </p:nvPr>
        </p:nvSpPr>
        <p:spPr/>
        <p:txBody>
          <a:bodyPr/>
          <a:lstStyle/>
          <a:p>
            <a:r>
              <a:rPr lang="en-US" dirty="0"/>
              <a:t>Pick your poison: symbolic or statistical</a:t>
            </a:r>
          </a:p>
        </p:txBody>
      </p:sp>
      <p:sp>
        <p:nvSpPr>
          <p:cNvPr id="3" name="Content Placeholder 2">
            <a:extLst>
              <a:ext uri="{FF2B5EF4-FFF2-40B4-BE49-F238E27FC236}">
                <a16:creationId xmlns:a16="http://schemas.microsoft.com/office/drawing/2014/main" id="{DB24C210-C4B3-284A-9612-C65DCF6159DD}"/>
              </a:ext>
            </a:extLst>
          </p:cNvPr>
          <p:cNvSpPr>
            <a:spLocks noGrp="1"/>
          </p:cNvSpPr>
          <p:nvPr>
            <p:ph idx="1"/>
          </p:nvPr>
        </p:nvSpPr>
        <p:spPr/>
        <p:txBody>
          <a:bodyPr/>
          <a:lstStyle/>
          <a:p>
            <a:r>
              <a:rPr lang="en-US" dirty="0"/>
              <a:t>Many early approaches to NLP problems involved symbolic methods. Typically these meant that </a:t>
            </a:r>
            <a:r>
              <a:rPr lang="en-US" dirty="0" err="1"/>
              <a:t>rulebases</a:t>
            </a:r>
            <a:r>
              <a:rPr lang="en-US" dirty="0"/>
              <a:t> and other artifacts were created for processing text and identifying meaning or what have you to come to some result.</a:t>
            </a:r>
          </a:p>
          <a:p>
            <a:r>
              <a:rPr lang="en-US" dirty="0"/>
              <a:t>Symbolic approaches are typically slow and become very complicated to manage</a:t>
            </a:r>
          </a:p>
          <a:p>
            <a:r>
              <a:rPr lang="en-US" dirty="0"/>
              <a:t>Statistical approaches, however, emerged from speech recognition work and focused on using empirical data to attempt to handle natural variability seen in language (think of the different ways people pronounce the same word.)</a:t>
            </a:r>
          </a:p>
        </p:txBody>
      </p:sp>
    </p:spTree>
    <p:extLst>
      <p:ext uri="{BB962C8B-B14F-4D97-AF65-F5344CB8AC3E}">
        <p14:creationId xmlns:p14="http://schemas.microsoft.com/office/powerpoint/2010/main" val="2098892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CA63-2BFF-4846-8465-F2890FC9F93B}"/>
              </a:ext>
            </a:extLst>
          </p:cNvPr>
          <p:cNvSpPr>
            <a:spLocks noGrp="1"/>
          </p:cNvSpPr>
          <p:nvPr>
            <p:ph type="title"/>
          </p:nvPr>
        </p:nvSpPr>
        <p:spPr/>
        <p:txBody>
          <a:bodyPr/>
          <a:lstStyle/>
          <a:p>
            <a:r>
              <a:rPr lang="en-US" dirty="0"/>
              <a:t>Currently… </a:t>
            </a:r>
          </a:p>
        </p:txBody>
      </p:sp>
      <p:sp>
        <p:nvSpPr>
          <p:cNvPr id="3" name="Content Placeholder 2">
            <a:extLst>
              <a:ext uri="{FF2B5EF4-FFF2-40B4-BE49-F238E27FC236}">
                <a16:creationId xmlns:a16="http://schemas.microsoft.com/office/drawing/2014/main" id="{ED17D69E-F601-1947-97F7-B911F327A02A}"/>
              </a:ext>
            </a:extLst>
          </p:cNvPr>
          <p:cNvSpPr>
            <a:spLocks noGrp="1"/>
          </p:cNvSpPr>
          <p:nvPr>
            <p:ph idx="1"/>
          </p:nvPr>
        </p:nvSpPr>
        <p:spPr/>
        <p:txBody>
          <a:bodyPr/>
          <a:lstStyle/>
          <a:p>
            <a:r>
              <a:rPr lang="en-US" dirty="0"/>
              <a:t>At present statistical methods are used in many contexts and are generally quite successful. There are areas though where symbolic approaches and manual </a:t>
            </a:r>
            <a:r>
              <a:rPr lang="en-US" dirty="0" err="1"/>
              <a:t>rulebase</a:t>
            </a:r>
            <a:r>
              <a:rPr lang="en-US" dirty="0"/>
              <a:t> construction is effective and even necessary</a:t>
            </a:r>
          </a:p>
          <a:p>
            <a:r>
              <a:rPr lang="en-US" dirty="0"/>
              <a:t>Deep Learning is the current research area being applied to NLP and recently has seen increasing application to text processing problems. We will investigate some deep learning techniques later in the semester after we’ve covered core concepts and basic techniques. (Without the basics its easy to misunderstand outputs of deep learning systems…to humorous effect)</a:t>
            </a:r>
          </a:p>
        </p:txBody>
      </p:sp>
    </p:spTree>
    <p:extLst>
      <p:ext uri="{BB962C8B-B14F-4D97-AF65-F5344CB8AC3E}">
        <p14:creationId xmlns:p14="http://schemas.microsoft.com/office/powerpoint/2010/main" val="80641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C6A9-C3F6-DD4B-A699-AF081DE6890D}"/>
              </a:ext>
            </a:extLst>
          </p:cNvPr>
          <p:cNvSpPr>
            <a:spLocks noGrp="1"/>
          </p:cNvSpPr>
          <p:nvPr>
            <p:ph type="title"/>
          </p:nvPr>
        </p:nvSpPr>
        <p:spPr/>
        <p:txBody>
          <a:bodyPr/>
          <a:lstStyle/>
          <a:p>
            <a:r>
              <a:rPr lang="en-US" dirty="0"/>
              <a:t>What can we use NLP for?</a:t>
            </a:r>
          </a:p>
        </p:txBody>
      </p:sp>
      <p:sp>
        <p:nvSpPr>
          <p:cNvPr id="3" name="Content Placeholder 2">
            <a:extLst>
              <a:ext uri="{FF2B5EF4-FFF2-40B4-BE49-F238E27FC236}">
                <a16:creationId xmlns:a16="http://schemas.microsoft.com/office/drawing/2014/main" id="{8144D07F-3595-124D-A3E1-F3FFE0B5C667}"/>
              </a:ext>
            </a:extLst>
          </p:cNvPr>
          <p:cNvSpPr>
            <a:spLocks noGrp="1"/>
          </p:cNvSpPr>
          <p:nvPr>
            <p:ph idx="1"/>
          </p:nvPr>
        </p:nvSpPr>
        <p:spPr/>
        <p:txBody>
          <a:bodyPr/>
          <a:lstStyle/>
          <a:p>
            <a:r>
              <a:rPr lang="en-US" dirty="0"/>
              <a:t>Impress people at parties?</a:t>
            </a:r>
          </a:p>
          <a:p>
            <a:r>
              <a:rPr lang="en-US" dirty="0"/>
              <a:t>Machine translation</a:t>
            </a:r>
          </a:p>
          <a:p>
            <a:r>
              <a:rPr lang="en-US" dirty="0"/>
              <a:t>Search</a:t>
            </a:r>
          </a:p>
          <a:p>
            <a:r>
              <a:rPr lang="en-US" dirty="0"/>
              <a:t>Data cleanup (always…)</a:t>
            </a:r>
          </a:p>
          <a:p>
            <a:r>
              <a:rPr lang="en-US" dirty="0"/>
              <a:t>Extracting information</a:t>
            </a:r>
          </a:p>
          <a:p>
            <a:r>
              <a:rPr lang="en-US" dirty="0"/>
              <a:t>Answering questions</a:t>
            </a:r>
          </a:p>
        </p:txBody>
      </p:sp>
    </p:spTree>
    <p:extLst>
      <p:ext uri="{BB962C8B-B14F-4D97-AF65-F5344CB8AC3E}">
        <p14:creationId xmlns:p14="http://schemas.microsoft.com/office/powerpoint/2010/main" val="4244600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209C-D04D-5C43-8057-EB11DCE2E822}"/>
              </a:ext>
            </a:extLst>
          </p:cNvPr>
          <p:cNvSpPr>
            <a:spLocks noGrp="1"/>
          </p:cNvSpPr>
          <p:nvPr>
            <p:ph type="title"/>
          </p:nvPr>
        </p:nvSpPr>
        <p:spPr/>
        <p:txBody>
          <a:bodyPr/>
          <a:lstStyle/>
          <a:p>
            <a:r>
              <a:rPr lang="en-US" dirty="0"/>
              <a:t>Machine translation</a:t>
            </a:r>
          </a:p>
        </p:txBody>
      </p:sp>
      <p:sp>
        <p:nvSpPr>
          <p:cNvPr id="3" name="Content Placeholder 2">
            <a:extLst>
              <a:ext uri="{FF2B5EF4-FFF2-40B4-BE49-F238E27FC236}">
                <a16:creationId xmlns:a16="http://schemas.microsoft.com/office/drawing/2014/main" id="{5CE55C4A-0BC4-D943-BFF9-285FDE2105A0}"/>
              </a:ext>
            </a:extLst>
          </p:cNvPr>
          <p:cNvSpPr>
            <a:spLocks noGrp="1"/>
          </p:cNvSpPr>
          <p:nvPr>
            <p:ph idx="1"/>
          </p:nvPr>
        </p:nvSpPr>
        <p:spPr/>
        <p:txBody>
          <a:bodyPr>
            <a:normAutofit fontScale="92500"/>
          </a:bodyPr>
          <a:lstStyle/>
          <a:p>
            <a:r>
              <a:rPr lang="en-US" dirty="0"/>
              <a:t>As people communicate in a variety of languages it has been a persistent goal of humanity to be able to rapidly translate the speech and text of other languages.</a:t>
            </a:r>
          </a:p>
          <a:p>
            <a:r>
              <a:rPr lang="en-US" dirty="0"/>
              <a:t>It is difficult.</a:t>
            </a:r>
          </a:p>
          <a:p>
            <a:r>
              <a:rPr lang="en-US" dirty="0"/>
              <a:t>Early symbolic approaches to translating: “The spirit was willing, but the flesh was weak” to Russian and back to English resulted in: “The vodka was good, but the meat was rotten.” </a:t>
            </a:r>
          </a:p>
          <a:p>
            <a:r>
              <a:rPr lang="en-US" dirty="0"/>
              <a:t>Generally you have to model both the original language text, figure out a mapping to a foreign language, and then construct grammatical sentences.</a:t>
            </a:r>
          </a:p>
          <a:p>
            <a:r>
              <a:rPr lang="en-US" dirty="0"/>
              <a:t>Complicated. But getting better in some domains.</a:t>
            </a:r>
          </a:p>
        </p:txBody>
      </p:sp>
    </p:spTree>
    <p:extLst>
      <p:ext uri="{BB962C8B-B14F-4D97-AF65-F5344CB8AC3E}">
        <p14:creationId xmlns:p14="http://schemas.microsoft.com/office/powerpoint/2010/main" val="3978657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E5C5-6285-4646-B224-AB3A057A50A7}"/>
              </a:ext>
            </a:extLst>
          </p:cNvPr>
          <p:cNvSpPr>
            <a:spLocks noGrp="1"/>
          </p:cNvSpPr>
          <p:nvPr>
            <p:ph type="title"/>
          </p:nvPr>
        </p:nvSpPr>
        <p:spPr/>
        <p:txBody>
          <a:bodyPr/>
          <a:lstStyle/>
          <a:p>
            <a:r>
              <a:rPr lang="en-US" dirty="0"/>
              <a:t>Search</a:t>
            </a:r>
          </a:p>
        </p:txBody>
      </p:sp>
      <p:sp>
        <p:nvSpPr>
          <p:cNvPr id="3" name="Content Placeholder 2">
            <a:extLst>
              <a:ext uri="{FF2B5EF4-FFF2-40B4-BE49-F238E27FC236}">
                <a16:creationId xmlns:a16="http://schemas.microsoft.com/office/drawing/2014/main" id="{7D49F666-4628-0948-A464-B7D3E9314042}"/>
              </a:ext>
            </a:extLst>
          </p:cNvPr>
          <p:cNvSpPr>
            <a:spLocks noGrp="1"/>
          </p:cNvSpPr>
          <p:nvPr>
            <p:ph idx="1"/>
          </p:nvPr>
        </p:nvSpPr>
        <p:spPr/>
        <p:txBody>
          <a:bodyPr/>
          <a:lstStyle/>
          <a:p>
            <a:r>
              <a:rPr lang="en-US" dirty="0"/>
              <a:t>People use search systems like Google and Bing all the time.</a:t>
            </a:r>
          </a:p>
          <a:p>
            <a:r>
              <a:rPr lang="en-US" dirty="0"/>
              <a:t>How is it that these systems can rapidly return results over potentially millions of pages?</a:t>
            </a:r>
          </a:p>
          <a:p>
            <a:r>
              <a:rPr lang="en-US" dirty="0"/>
              <a:t>They use a variety of tricks both during the storage process for each document as well as the handling of search requests.</a:t>
            </a:r>
          </a:p>
          <a:p>
            <a:r>
              <a:rPr lang="en-US" dirty="0"/>
              <a:t>Your search might be: “movies in which john </a:t>
            </a:r>
            <a:r>
              <a:rPr lang="en-US" dirty="0" err="1"/>
              <a:t>wayne</a:t>
            </a:r>
            <a:r>
              <a:rPr lang="en-US" dirty="0"/>
              <a:t> was the bad guy” </a:t>
            </a:r>
          </a:p>
          <a:p>
            <a:pPr lvl="1"/>
            <a:r>
              <a:rPr lang="en-US" dirty="0"/>
              <a:t>Some words will be removed from the search query</a:t>
            </a:r>
          </a:p>
          <a:p>
            <a:pPr lvl="1"/>
            <a:r>
              <a:rPr lang="en-US" dirty="0"/>
              <a:t>Some systems will attempt to identify intent and recognize that you are looking for a list of movies</a:t>
            </a:r>
          </a:p>
        </p:txBody>
      </p:sp>
    </p:spTree>
    <p:extLst>
      <p:ext uri="{BB962C8B-B14F-4D97-AF65-F5344CB8AC3E}">
        <p14:creationId xmlns:p14="http://schemas.microsoft.com/office/powerpoint/2010/main" val="1914181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C9F5-9562-BA41-8DAB-9DF9C1727E9F}"/>
              </a:ext>
            </a:extLst>
          </p:cNvPr>
          <p:cNvSpPr>
            <a:spLocks noGrp="1"/>
          </p:cNvSpPr>
          <p:nvPr>
            <p:ph type="title"/>
          </p:nvPr>
        </p:nvSpPr>
        <p:spPr/>
        <p:txBody>
          <a:bodyPr/>
          <a:lstStyle/>
          <a:p>
            <a:r>
              <a:rPr lang="en-US" dirty="0"/>
              <a:t>Data cleanup</a:t>
            </a:r>
          </a:p>
        </p:txBody>
      </p:sp>
      <p:sp>
        <p:nvSpPr>
          <p:cNvPr id="3" name="Content Placeholder 2">
            <a:extLst>
              <a:ext uri="{FF2B5EF4-FFF2-40B4-BE49-F238E27FC236}">
                <a16:creationId xmlns:a16="http://schemas.microsoft.com/office/drawing/2014/main" id="{C3CA7ED6-F885-1F42-A254-FF318F49919F}"/>
              </a:ext>
            </a:extLst>
          </p:cNvPr>
          <p:cNvSpPr>
            <a:spLocks noGrp="1"/>
          </p:cNvSpPr>
          <p:nvPr>
            <p:ph idx="1"/>
          </p:nvPr>
        </p:nvSpPr>
        <p:spPr>
          <a:xfrm>
            <a:off x="1451580" y="2015732"/>
            <a:ext cx="5067974" cy="3450613"/>
          </a:xfrm>
        </p:spPr>
        <p:txBody>
          <a:bodyPr>
            <a:normAutofit lnSpcReduction="10000"/>
          </a:bodyPr>
          <a:lstStyle/>
          <a:p>
            <a:r>
              <a:rPr lang="en-US" dirty="0"/>
              <a:t>Many places where text is used actually leads to a variety of odd problems.</a:t>
            </a:r>
          </a:p>
          <a:p>
            <a:r>
              <a:rPr lang="en-US" dirty="0"/>
              <a:t>Take Electronic Health Records. They can frequently be incomprehensible to folks outside of medicine.</a:t>
            </a:r>
          </a:p>
          <a:p>
            <a:r>
              <a:rPr lang="en-US" dirty="0"/>
              <a:t>You might need to crawl a website and the data you get back is noisy and needs to be stripped of tags and other extraneous items before storage</a:t>
            </a:r>
          </a:p>
        </p:txBody>
      </p:sp>
      <p:sp>
        <p:nvSpPr>
          <p:cNvPr id="4" name="TextBox 3">
            <a:extLst>
              <a:ext uri="{FF2B5EF4-FFF2-40B4-BE49-F238E27FC236}">
                <a16:creationId xmlns:a16="http://schemas.microsoft.com/office/drawing/2014/main" id="{1FAF0BCF-965E-ED4D-B9CD-DF008CB360B5}"/>
              </a:ext>
            </a:extLst>
          </p:cNvPr>
          <p:cNvSpPr txBox="1"/>
          <p:nvPr/>
        </p:nvSpPr>
        <p:spPr>
          <a:xfrm>
            <a:off x="6852062" y="2006930"/>
            <a:ext cx="4202792" cy="3139321"/>
          </a:xfrm>
          <a:prstGeom prst="rect">
            <a:avLst/>
          </a:prstGeom>
          <a:noFill/>
        </p:spPr>
        <p:txBody>
          <a:bodyPr wrap="square" rtlCol="0">
            <a:spAutoFit/>
          </a:bodyPr>
          <a:lstStyle/>
          <a:p>
            <a:r>
              <a:rPr lang="en-US" b="1" dirty="0"/>
              <a:t>Medications</a:t>
            </a:r>
          </a:p>
          <a:p>
            <a:r>
              <a:rPr lang="en-US" dirty="0"/>
              <a:t>PRINIVIL TABS 20 MG (LISINOPRIL) 1 </a:t>
            </a:r>
            <a:r>
              <a:rPr lang="en-US" dirty="0" err="1"/>
              <a:t>po</a:t>
            </a:r>
            <a:r>
              <a:rPr lang="en-US" dirty="0"/>
              <a:t> </a:t>
            </a:r>
            <a:r>
              <a:rPr lang="en-US" dirty="0" err="1"/>
              <a:t>qd</a:t>
            </a:r>
            <a:br>
              <a:rPr lang="en-US" dirty="0"/>
            </a:br>
            <a:r>
              <a:rPr lang="en-US" dirty="0"/>
              <a:t>Last Refill: #30 x 2 : Carl </a:t>
            </a:r>
            <a:r>
              <a:rPr lang="en-US" dirty="0" err="1"/>
              <a:t>Savem</a:t>
            </a:r>
            <a:r>
              <a:rPr lang="en-US" dirty="0"/>
              <a:t> MD (08/27/2010)</a:t>
            </a:r>
            <a:br>
              <a:rPr lang="en-US" dirty="0"/>
            </a:br>
            <a:r>
              <a:rPr lang="en-US" dirty="0"/>
              <a:t>HUMULIN INJ 70/30 (INSULIN REG &amp; ISOPHANE (HUMAN)) 20 units ac breakfast</a:t>
            </a:r>
            <a:br>
              <a:rPr lang="en-US" dirty="0"/>
            </a:br>
            <a:r>
              <a:rPr lang="en-US" dirty="0"/>
              <a:t>Last Refill: #600 u x 0 : Carl </a:t>
            </a:r>
            <a:r>
              <a:rPr lang="en-US" dirty="0" err="1"/>
              <a:t>Savem</a:t>
            </a:r>
            <a:r>
              <a:rPr lang="en-US" dirty="0"/>
              <a:t> MD (08/27/2010)</a:t>
            </a:r>
          </a:p>
          <a:p>
            <a:endParaRPr lang="en-US" dirty="0"/>
          </a:p>
        </p:txBody>
      </p:sp>
    </p:spTree>
    <p:extLst>
      <p:ext uri="{BB962C8B-B14F-4D97-AF65-F5344CB8AC3E}">
        <p14:creationId xmlns:p14="http://schemas.microsoft.com/office/powerpoint/2010/main" val="207714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263B-98EF-AA44-A2DC-65FDC10B93ED}"/>
              </a:ext>
            </a:extLst>
          </p:cNvPr>
          <p:cNvSpPr>
            <a:spLocks noGrp="1"/>
          </p:cNvSpPr>
          <p:nvPr>
            <p:ph type="title"/>
          </p:nvPr>
        </p:nvSpPr>
        <p:spPr/>
        <p:txBody>
          <a:bodyPr/>
          <a:lstStyle/>
          <a:p>
            <a:r>
              <a:rPr lang="en-US" dirty="0"/>
              <a:t>Information extraction</a:t>
            </a:r>
          </a:p>
        </p:txBody>
      </p:sp>
      <p:sp>
        <p:nvSpPr>
          <p:cNvPr id="3" name="Content Placeholder 2">
            <a:extLst>
              <a:ext uri="{FF2B5EF4-FFF2-40B4-BE49-F238E27FC236}">
                <a16:creationId xmlns:a16="http://schemas.microsoft.com/office/drawing/2014/main" id="{928441E8-5986-2D40-BF21-2B68EF2CEA4E}"/>
              </a:ext>
            </a:extLst>
          </p:cNvPr>
          <p:cNvSpPr>
            <a:spLocks noGrp="1"/>
          </p:cNvSpPr>
          <p:nvPr>
            <p:ph idx="1"/>
          </p:nvPr>
        </p:nvSpPr>
        <p:spPr>
          <a:xfrm>
            <a:off x="1451580" y="2015732"/>
            <a:ext cx="5566738" cy="3450613"/>
          </a:xfrm>
        </p:spPr>
        <p:txBody>
          <a:bodyPr>
            <a:normAutofit fontScale="92500" lnSpcReduction="20000"/>
          </a:bodyPr>
          <a:lstStyle/>
          <a:p>
            <a:r>
              <a:rPr lang="en-US" dirty="0"/>
              <a:t>Assume you have a large quantity of text and you want to identify all the people involved in it. How would you do that?</a:t>
            </a:r>
          </a:p>
          <a:p>
            <a:r>
              <a:rPr lang="en-US" dirty="0"/>
              <a:t>You could just construct a list of names and see if they occur in the document. You might, though, run into issues like John Deere the person and John Deere the company.</a:t>
            </a:r>
          </a:p>
          <a:p>
            <a:r>
              <a:rPr lang="en-US" dirty="0"/>
              <a:t>The example on the right is an article about curling. Can you automatically extract information about players and teams?</a:t>
            </a:r>
          </a:p>
        </p:txBody>
      </p:sp>
      <p:sp>
        <p:nvSpPr>
          <p:cNvPr id="4" name="TextBox 3">
            <a:extLst>
              <a:ext uri="{FF2B5EF4-FFF2-40B4-BE49-F238E27FC236}">
                <a16:creationId xmlns:a16="http://schemas.microsoft.com/office/drawing/2014/main" id="{693E25F5-54E1-7B41-9864-07C16A3C613B}"/>
              </a:ext>
            </a:extLst>
          </p:cNvPr>
          <p:cNvSpPr txBox="1"/>
          <p:nvPr/>
        </p:nvSpPr>
        <p:spPr>
          <a:xfrm>
            <a:off x="7338951" y="2006930"/>
            <a:ext cx="3835730" cy="3416320"/>
          </a:xfrm>
          <a:prstGeom prst="rect">
            <a:avLst/>
          </a:prstGeom>
          <a:noFill/>
        </p:spPr>
        <p:txBody>
          <a:bodyPr wrap="square" rtlCol="0">
            <a:spAutoFit/>
          </a:bodyPr>
          <a:lstStyle/>
          <a:p>
            <a:r>
              <a:rPr lang="en-US" dirty="0"/>
              <a:t>The turning point in the semifinal game came in the eighth end, or period. The teams were tied 2-2, and Canada had a distinct advantage known as the "hammer" -- the right to throw the final rock of the end. But Kevin </a:t>
            </a:r>
            <a:r>
              <a:rPr lang="en-US" dirty="0" err="1"/>
              <a:t>Koe</a:t>
            </a:r>
            <a:r>
              <a:rPr lang="en-US" dirty="0"/>
              <a:t>, the team's "skip," or captain, threw the stone too lightly, and it came up short of the target known as the "house." The Americans had two rocks in the target, giving them a two-point steal and putting them ahead 4-2.</a:t>
            </a:r>
          </a:p>
        </p:txBody>
      </p:sp>
    </p:spTree>
    <p:extLst>
      <p:ext uri="{BB962C8B-B14F-4D97-AF65-F5344CB8AC3E}">
        <p14:creationId xmlns:p14="http://schemas.microsoft.com/office/powerpoint/2010/main" val="1168370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9805-D20F-CC45-AC34-B4803DB1C1A4}"/>
              </a:ext>
            </a:extLst>
          </p:cNvPr>
          <p:cNvSpPr>
            <a:spLocks noGrp="1"/>
          </p:cNvSpPr>
          <p:nvPr>
            <p:ph type="title"/>
          </p:nvPr>
        </p:nvSpPr>
        <p:spPr/>
        <p:txBody>
          <a:bodyPr/>
          <a:lstStyle/>
          <a:p>
            <a:r>
              <a:rPr lang="en-US" dirty="0"/>
              <a:t>And now for a quick review of why natural languages are terrible…</a:t>
            </a:r>
          </a:p>
        </p:txBody>
      </p:sp>
      <p:sp>
        <p:nvSpPr>
          <p:cNvPr id="3" name="Content Placeholder 2">
            <a:extLst>
              <a:ext uri="{FF2B5EF4-FFF2-40B4-BE49-F238E27FC236}">
                <a16:creationId xmlns:a16="http://schemas.microsoft.com/office/drawing/2014/main" id="{0A227213-CDCE-A940-8E08-5F841AF824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1519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D68F-C902-974D-9929-190AF8D8A5D7}"/>
              </a:ext>
            </a:extLst>
          </p:cNvPr>
          <p:cNvSpPr>
            <a:spLocks noGrp="1"/>
          </p:cNvSpPr>
          <p:nvPr>
            <p:ph type="title"/>
          </p:nvPr>
        </p:nvSpPr>
        <p:spPr/>
        <p:txBody>
          <a:bodyPr/>
          <a:lstStyle/>
          <a:p>
            <a:r>
              <a:rPr lang="en-US" dirty="0"/>
              <a:t>What is a language?</a:t>
            </a:r>
          </a:p>
        </p:txBody>
      </p:sp>
      <p:sp>
        <p:nvSpPr>
          <p:cNvPr id="3" name="Content Placeholder 2">
            <a:extLst>
              <a:ext uri="{FF2B5EF4-FFF2-40B4-BE49-F238E27FC236}">
                <a16:creationId xmlns:a16="http://schemas.microsoft.com/office/drawing/2014/main" id="{684AA092-BA73-0E4F-949E-687B6CF22495}"/>
              </a:ext>
            </a:extLst>
          </p:cNvPr>
          <p:cNvSpPr>
            <a:spLocks noGrp="1"/>
          </p:cNvSpPr>
          <p:nvPr>
            <p:ph idx="1"/>
          </p:nvPr>
        </p:nvSpPr>
        <p:spPr/>
        <p:txBody>
          <a:bodyPr/>
          <a:lstStyle/>
          <a:p>
            <a:r>
              <a:rPr lang="en-US" dirty="0"/>
              <a:t>Is it just sounds?</a:t>
            </a:r>
          </a:p>
          <a:p>
            <a:r>
              <a:rPr lang="en-US" dirty="0"/>
              <a:t>Is it just text?</a:t>
            </a:r>
          </a:p>
          <a:p>
            <a:r>
              <a:rPr lang="en-US" dirty="0"/>
              <a:t>How do humans process language?</a:t>
            </a:r>
          </a:p>
          <a:p>
            <a:r>
              <a:rPr lang="en-US" dirty="0"/>
              <a:t>How do machines process language?</a:t>
            </a:r>
          </a:p>
        </p:txBody>
      </p:sp>
    </p:spTree>
    <p:extLst>
      <p:ext uri="{BB962C8B-B14F-4D97-AF65-F5344CB8AC3E}">
        <p14:creationId xmlns:p14="http://schemas.microsoft.com/office/powerpoint/2010/main" val="507439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D585-06B1-B846-97F0-23B484D5D614}"/>
              </a:ext>
            </a:extLst>
          </p:cNvPr>
          <p:cNvSpPr>
            <a:spLocks noGrp="1"/>
          </p:cNvSpPr>
          <p:nvPr>
            <p:ph type="title"/>
          </p:nvPr>
        </p:nvSpPr>
        <p:spPr/>
        <p:txBody>
          <a:bodyPr/>
          <a:lstStyle/>
          <a:p>
            <a:r>
              <a:rPr lang="en-US" dirty="0"/>
              <a:t>A first problem… ambiguity</a:t>
            </a:r>
          </a:p>
        </p:txBody>
      </p:sp>
      <p:sp>
        <p:nvSpPr>
          <p:cNvPr id="3" name="Content Placeholder 2">
            <a:extLst>
              <a:ext uri="{FF2B5EF4-FFF2-40B4-BE49-F238E27FC236}">
                <a16:creationId xmlns:a16="http://schemas.microsoft.com/office/drawing/2014/main" id="{8A63B513-CBD1-C44F-8697-765C1D18D33B}"/>
              </a:ext>
            </a:extLst>
          </p:cNvPr>
          <p:cNvSpPr>
            <a:spLocks noGrp="1"/>
          </p:cNvSpPr>
          <p:nvPr>
            <p:ph idx="1"/>
          </p:nvPr>
        </p:nvSpPr>
        <p:spPr/>
        <p:txBody>
          <a:bodyPr>
            <a:normAutofit lnSpcReduction="10000"/>
          </a:bodyPr>
          <a:lstStyle/>
          <a:p>
            <a:r>
              <a:rPr lang="en-US" dirty="0"/>
              <a:t>If I ask you to go to a “bank,” where would you go?</a:t>
            </a:r>
          </a:p>
          <a:p>
            <a:pPr lvl="1"/>
            <a:r>
              <a:rPr lang="en-US" dirty="0"/>
              <a:t>A river bank?</a:t>
            </a:r>
          </a:p>
          <a:p>
            <a:pPr lvl="1"/>
            <a:r>
              <a:rPr lang="en-US" dirty="0"/>
              <a:t>A financial institution?</a:t>
            </a:r>
          </a:p>
          <a:p>
            <a:endParaRPr lang="en-US" dirty="0"/>
          </a:p>
          <a:p>
            <a:r>
              <a:rPr lang="en-US" dirty="0"/>
              <a:t>Here one can say that the reference of the word is ambiguous. Additional context is needed to resolve.</a:t>
            </a:r>
          </a:p>
          <a:p>
            <a:endParaRPr lang="en-US" dirty="0"/>
          </a:p>
          <a:p>
            <a:r>
              <a:rPr lang="en-US" dirty="0"/>
              <a:t>So is ambiguity only in words?</a:t>
            </a:r>
          </a:p>
        </p:txBody>
      </p:sp>
    </p:spTree>
    <p:extLst>
      <p:ext uri="{BB962C8B-B14F-4D97-AF65-F5344CB8AC3E}">
        <p14:creationId xmlns:p14="http://schemas.microsoft.com/office/powerpoint/2010/main" val="13659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7A7B-8223-9F4D-ADED-18301D6956BF}"/>
              </a:ext>
            </a:extLst>
          </p:cNvPr>
          <p:cNvSpPr>
            <a:spLocks noGrp="1"/>
          </p:cNvSpPr>
          <p:nvPr>
            <p:ph type="title"/>
          </p:nvPr>
        </p:nvSpPr>
        <p:spPr/>
        <p:txBody>
          <a:bodyPr/>
          <a:lstStyle/>
          <a:p>
            <a:r>
              <a:rPr lang="en-US" dirty="0"/>
              <a:t>Class Issues</a:t>
            </a:r>
          </a:p>
        </p:txBody>
      </p:sp>
      <p:sp>
        <p:nvSpPr>
          <p:cNvPr id="3" name="Content Placeholder 2">
            <a:extLst>
              <a:ext uri="{FF2B5EF4-FFF2-40B4-BE49-F238E27FC236}">
                <a16:creationId xmlns:a16="http://schemas.microsoft.com/office/drawing/2014/main" id="{4CBD0C71-0306-1541-A55F-F1A4A68AA92F}"/>
              </a:ext>
            </a:extLst>
          </p:cNvPr>
          <p:cNvSpPr>
            <a:spLocks noGrp="1"/>
          </p:cNvSpPr>
          <p:nvPr>
            <p:ph idx="1"/>
          </p:nvPr>
        </p:nvSpPr>
        <p:spPr/>
        <p:txBody>
          <a:bodyPr/>
          <a:lstStyle/>
          <a:p>
            <a:r>
              <a:rPr lang="en-US" dirty="0"/>
              <a:t>I don’t have an email account yet</a:t>
            </a:r>
          </a:p>
          <a:p>
            <a:r>
              <a:rPr lang="en-US" dirty="0"/>
              <a:t>I don’t have blackboard access yet</a:t>
            </a:r>
          </a:p>
          <a:p>
            <a:endParaRPr lang="en-US" dirty="0"/>
          </a:p>
          <a:p>
            <a:r>
              <a:rPr lang="en-US" dirty="0"/>
              <a:t>I hope to have these this evening. I’ll email and post the syllabus.</a:t>
            </a:r>
          </a:p>
        </p:txBody>
      </p:sp>
    </p:spTree>
    <p:extLst>
      <p:ext uri="{BB962C8B-B14F-4D97-AF65-F5344CB8AC3E}">
        <p14:creationId xmlns:p14="http://schemas.microsoft.com/office/powerpoint/2010/main" val="1882617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CFDB-25FC-2947-A4EA-3701E4491A72}"/>
              </a:ext>
            </a:extLst>
          </p:cNvPr>
          <p:cNvSpPr>
            <a:spLocks noGrp="1"/>
          </p:cNvSpPr>
          <p:nvPr>
            <p:ph type="title"/>
          </p:nvPr>
        </p:nvSpPr>
        <p:spPr/>
        <p:txBody>
          <a:bodyPr/>
          <a:lstStyle/>
          <a:p>
            <a:r>
              <a:rPr lang="en-US" dirty="0"/>
              <a:t>Another ambiguity…</a:t>
            </a:r>
          </a:p>
        </p:txBody>
      </p:sp>
      <p:sp>
        <p:nvSpPr>
          <p:cNvPr id="3" name="Content Placeholder 2">
            <a:extLst>
              <a:ext uri="{FF2B5EF4-FFF2-40B4-BE49-F238E27FC236}">
                <a16:creationId xmlns:a16="http://schemas.microsoft.com/office/drawing/2014/main" id="{BE51F870-FA0E-9841-B60F-EE7EA5B7C0EC}"/>
              </a:ext>
            </a:extLst>
          </p:cNvPr>
          <p:cNvSpPr>
            <a:spLocks noGrp="1"/>
          </p:cNvSpPr>
          <p:nvPr>
            <p:ph idx="1"/>
          </p:nvPr>
        </p:nvSpPr>
        <p:spPr/>
        <p:txBody>
          <a:bodyPr/>
          <a:lstStyle/>
          <a:p>
            <a:r>
              <a:rPr lang="en-US" dirty="0"/>
              <a:t>If you hear the word “which” in isolation what word was actually said?</a:t>
            </a:r>
          </a:p>
          <a:p>
            <a:pPr lvl="1"/>
            <a:r>
              <a:rPr lang="en-US" dirty="0"/>
              <a:t>Which</a:t>
            </a:r>
          </a:p>
          <a:p>
            <a:pPr lvl="1"/>
            <a:r>
              <a:rPr lang="en-US" dirty="0"/>
              <a:t>Witch</a:t>
            </a:r>
          </a:p>
          <a:p>
            <a:pPr lvl="1"/>
            <a:endParaRPr lang="en-US" dirty="0"/>
          </a:p>
          <a:p>
            <a:r>
              <a:rPr lang="en-US" dirty="0"/>
              <a:t>(Some southern American English Dialects will actually pronounce these distinctly. The former has a mild “h” sound prepended [a glottal fricative])</a:t>
            </a:r>
          </a:p>
          <a:p>
            <a:r>
              <a:rPr lang="en-US" dirty="0"/>
              <a:t>So the sound of these words are identical but the orthography is distinct</a:t>
            </a:r>
          </a:p>
        </p:txBody>
      </p:sp>
    </p:spTree>
    <p:extLst>
      <p:ext uri="{BB962C8B-B14F-4D97-AF65-F5344CB8AC3E}">
        <p14:creationId xmlns:p14="http://schemas.microsoft.com/office/powerpoint/2010/main" val="3564508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39CB-CC5B-5441-A129-0F6B07003620}"/>
              </a:ext>
            </a:extLst>
          </p:cNvPr>
          <p:cNvSpPr>
            <a:spLocks noGrp="1"/>
          </p:cNvSpPr>
          <p:nvPr>
            <p:ph type="title"/>
          </p:nvPr>
        </p:nvSpPr>
        <p:spPr/>
        <p:txBody>
          <a:bodyPr/>
          <a:lstStyle/>
          <a:p>
            <a:r>
              <a:rPr lang="en-US" dirty="0"/>
              <a:t>More ambiguity</a:t>
            </a:r>
          </a:p>
        </p:txBody>
      </p:sp>
      <p:sp>
        <p:nvSpPr>
          <p:cNvPr id="3" name="Content Placeholder 2">
            <a:extLst>
              <a:ext uri="{FF2B5EF4-FFF2-40B4-BE49-F238E27FC236}">
                <a16:creationId xmlns:a16="http://schemas.microsoft.com/office/drawing/2014/main" id="{75672FC9-EF28-A24E-9330-0747322E3049}"/>
              </a:ext>
            </a:extLst>
          </p:cNvPr>
          <p:cNvSpPr>
            <a:spLocks noGrp="1"/>
          </p:cNvSpPr>
          <p:nvPr>
            <p:ph idx="1"/>
          </p:nvPr>
        </p:nvSpPr>
        <p:spPr/>
        <p:txBody>
          <a:bodyPr>
            <a:normAutofit/>
          </a:bodyPr>
          <a:lstStyle/>
          <a:p>
            <a:r>
              <a:rPr lang="en-US" dirty="0"/>
              <a:t>Imagine you are driving down the road and you see deer. How many deer did you see?</a:t>
            </a:r>
          </a:p>
          <a:p>
            <a:endParaRPr lang="en-US" dirty="0"/>
          </a:p>
          <a:p>
            <a:r>
              <a:rPr lang="en-US" dirty="0"/>
              <a:t>Here we run into problems where we can’t readily distinguish which form of the word we are looking at: singular or plural</a:t>
            </a:r>
          </a:p>
          <a:p>
            <a:endParaRPr lang="en-US" dirty="0"/>
          </a:p>
          <a:p>
            <a:r>
              <a:rPr lang="en-US" dirty="0"/>
              <a:t>This is distinct from words like corpus or datum. What are the plural forms of these words?</a:t>
            </a:r>
          </a:p>
        </p:txBody>
      </p:sp>
    </p:spTree>
    <p:extLst>
      <p:ext uri="{BB962C8B-B14F-4D97-AF65-F5344CB8AC3E}">
        <p14:creationId xmlns:p14="http://schemas.microsoft.com/office/powerpoint/2010/main" val="1146717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7089-92F6-014E-BC56-C23C363E680F}"/>
              </a:ext>
            </a:extLst>
          </p:cNvPr>
          <p:cNvSpPr>
            <a:spLocks noGrp="1"/>
          </p:cNvSpPr>
          <p:nvPr>
            <p:ph type="title"/>
          </p:nvPr>
        </p:nvSpPr>
        <p:spPr/>
        <p:txBody>
          <a:bodyPr/>
          <a:lstStyle/>
          <a:p>
            <a:r>
              <a:rPr lang="en-US" dirty="0"/>
              <a:t>Basic structures of language</a:t>
            </a:r>
          </a:p>
        </p:txBody>
      </p:sp>
      <p:sp>
        <p:nvSpPr>
          <p:cNvPr id="3" name="Content Placeholder 2">
            <a:extLst>
              <a:ext uri="{FF2B5EF4-FFF2-40B4-BE49-F238E27FC236}">
                <a16:creationId xmlns:a16="http://schemas.microsoft.com/office/drawing/2014/main" id="{6D5DC956-44A1-BF4B-A571-FAE5432A8EE4}"/>
              </a:ext>
            </a:extLst>
          </p:cNvPr>
          <p:cNvSpPr>
            <a:spLocks noGrp="1"/>
          </p:cNvSpPr>
          <p:nvPr>
            <p:ph idx="1"/>
          </p:nvPr>
        </p:nvSpPr>
        <p:spPr/>
        <p:txBody>
          <a:bodyPr/>
          <a:lstStyle/>
          <a:p>
            <a:r>
              <a:rPr lang="en-US" dirty="0"/>
              <a:t>All languages have words.</a:t>
            </a:r>
          </a:p>
          <a:p>
            <a:r>
              <a:rPr lang="en-US" dirty="0"/>
              <a:t>Words are the atomic unit of languages (or can be considered as such)</a:t>
            </a:r>
          </a:p>
          <a:p>
            <a:r>
              <a:rPr lang="en-US" dirty="0"/>
              <a:t>What are examples of words: word, building, fire, kick, shiny, quickly, this, in, her, etc.</a:t>
            </a:r>
          </a:p>
          <a:p>
            <a:endParaRPr lang="en-US" dirty="0"/>
          </a:p>
          <a:p>
            <a:r>
              <a:rPr lang="en-US" dirty="0"/>
              <a:t>Should we conclude then that orthographically all words are just a couple of characters long and can be identified by spaces?</a:t>
            </a:r>
          </a:p>
        </p:txBody>
      </p:sp>
    </p:spTree>
    <p:extLst>
      <p:ext uri="{BB962C8B-B14F-4D97-AF65-F5344CB8AC3E}">
        <p14:creationId xmlns:p14="http://schemas.microsoft.com/office/powerpoint/2010/main" val="1963977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20BF-DD09-F642-87A2-FC5C3D13DECF}"/>
              </a:ext>
            </a:extLst>
          </p:cNvPr>
          <p:cNvSpPr>
            <a:spLocks noGrp="1"/>
          </p:cNvSpPr>
          <p:nvPr>
            <p:ph type="title"/>
          </p:nvPr>
        </p:nvSpPr>
        <p:spPr/>
        <p:txBody>
          <a:bodyPr/>
          <a:lstStyle/>
          <a:p>
            <a:r>
              <a:rPr lang="en-US" dirty="0"/>
              <a:t>Lexical problems</a:t>
            </a:r>
          </a:p>
        </p:txBody>
      </p:sp>
      <p:sp>
        <p:nvSpPr>
          <p:cNvPr id="3" name="Content Placeholder 2">
            <a:extLst>
              <a:ext uri="{FF2B5EF4-FFF2-40B4-BE49-F238E27FC236}">
                <a16:creationId xmlns:a16="http://schemas.microsoft.com/office/drawing/2014/main" id="{8392D2C3-2F07-CF4B-9531-4710BCDA76B3}"/>
              </a:ext>
            </a:extLst>
          </p:cNvPr>
          <p:cNvSpPr>
            <a:spLocks noGrp="1"/>
          </p:cNvSpPr>
          <p:nvPr>
            <p:ph idx="1"/>
          </p:nvPr>
        </p:nvSpPr>
        <p:spPr/>
        <p:txBody>
          <a:bodyPr/>
          <a:lstStyle/>
          <a:p>
            <a:r>
              <a:rPr lang="en-US" dirty="0"/>
              <a:t>What is the longest word you can think of?</a:t>
            </a:r>
          </a:p>
          <a:p>
            <a:pPr lvl="1"/>
            <a:r>
              <a:rPr lang="en-US" dirty="0"/>
              <a:t>Maybe antidisestablishmentarianism</a:t>
            </a:r>
          </a:p>
          <a:p>
            <a:pPr lvl="1"/>
            <a:r>
              <a:rPr lang="en-US" dirty="0"/>
              <a:t>What about words like: race car, aren’t, Outer Banks</a:t>
            </a:r>
          </a:p>
          <a:p>
            <a:r>
              <a:rPr lang="en-US" dirty="0"/>
              <a:t>Do spaces then indicate a word boundary?</a:t>
            </a:r>
          </a:p>
          <a:p>
            <a:r>
              <a:rPr lang="en-US" dirty="0"/>
              <a:t>What do apostrophes indicate?</a:t>
            </a:r>
          </a:p>
          <a:p>
            <a:pPr lvl="1"/>
            <a:r>
              <a:rPr lang="en-US" dirty="0"/>
              <a:t>Is “aren’t” 1 word or 2? Are and not or something else?</a:t>
            </a:r>
          </a:p>
        </p:txBody>
      </p:sp>
    </p:spTree>
    <p:extLst>
      <p:ext uri="{BB962C8B-B14F-4D97-AF65-F5344CB8AC3E}">
        <p14:creationId xmlns:p14="http://schemas.microsoft.com/office/powerpoint/2010/main" val="2920360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B1BC-9B0B-1C46-9374-FEE5A56281F3}"/>
              </a:ext>
            </a:extLst>
          </p:cNvPr>
          <p:cNvSpPr>
            <a:spLocks noGrp="1"/>
          </p:cNvSpPr>
          <p:nvPr>
            <p:ph type="title"/>
          </p:nvPr>
        </p:nvSpPr>
        <p:spPr/>
        <p:txBody>
          <a:bodyPr/>
          <a:lstStyle/>
          <a:p>
            <a:r>
              <a:rPr lang="en-US" dirty="0"/>
              <a:t>How do languages deal with words and extensions</a:t>
            </a:r>
          </a:p>
        </p:txBody>
      </p:sp>
      <p:sp>
        <p:nvSpPr>
          <p:cNvPr id="3" name="Content Placeholder 2">
            <a:extLst>
              <a:ext uri="{FF2B5EF4-FFF2-40B4-BE49-F238E27FC236}">
                <a16:creationId xmlns:a16="http://schemas.microsoft.com/office/drawing/2014/main" id="{695DC686-A414-D048-85FC-19012448F74C}"/>
              </a:ext>
            </a:extLst>
          </p:cNvPr>
          <p:cNvSpPr>
            <a:spLocks noGrp="1"/>
          </p:cNvSpPr>
          <p:nvPr>
            <p:ph idx="1"/>
          </p:nvPr>
        </p:nvSpPr>
        <p:spPr/>
        <p:txBody>
          <a:bodyPr/>
          <a:lstStyle/>
          <a:p>
            <a:r>
              <a:rPr lang="en-US" dirty="0"/>
              <a:t>Many languages have systems for different classes of words</a:t>
            </a:r>
          </a:p>
          <a:p>
            <a:r>
              <a:rPr lang="en-US" dirty="0"/>
              <a:t>You can also append things to words to modify them</a:t>
            </a:r>
          </a:p>
          <a:p>
            <a:pPr lvl="1"/>
            <a:r>
              <a:rPr lang="en-US" dirty="0"/>
              <a:t>Prefixes, infixes, suffixes</a:t>
            </a:r>
          </a:p>
          <a:p>
            <a:pPr lvl="2"/>
            <a:r>
              <a:rPr lang="en-US" dirty="0"/>
              <a:t>Premature</a:t>
            </a:r>
          </a:p>
          <a:p>
            <a:pPr lvl="2"/>
            <a:r>
              <a:rPr lang="en-US" dirty="0"/>
              <a:t>Un-bloody-believable</a:t>
            </a:r>
          </a:p>
          <a:p>
            <a:pPr lvl="2"/>
            <a:r>
              <a:rPr lang="en-US" dirty="0"/>
              <a:t>Fractional</a:t>
            </a:r>
          </a:p>
          <a:p>
            <a:r>
              <a:rPr lang="en-US" dirty="0"/>
              <a:t>Anyone take Latin?</a:t>
            </a:r>
          </a:p>
          <a:p>
            <a:r>
              <a:rPr lang="en-US" dirty="0"/>
              <a:t>Are these prefixes and suffixes purely random or do they affect meaning?</a:t>
            </a:r>
          </a:p>
        </p:txBody>
      </p:sp>
    </p:spTree>
    <p:extLst>
      <p:ext uri="{BB962C8B-B14F-4D97-AF65-F5344CB8AC3E}">
        <p14:creationId xmlns:p14="http://schemas.microsoft.com/office/powerpoint/2010/main" val="1050338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7263-675B-BF47-A1C7-D552570F6134}"/>
              </a:ext>
            </a:extLst>
          </p:cNvPr>
          <p:cNvSpPr>
            <a:spLocks noGrp="1"/>
          </p:cNvSpPr>
          <p:nvPr>
            <p:ph type="title"/>
          </p:nvPr>
        </p:nvSpPr>
        <p:spPr/>
        <p:txBody>
          <a:bodyPr/>
          <a:lstStyle/>
          <a:p>
            <a:r>
              <a:rPr lang="en-US" dirty="0"/>
              <a:t>Case systems</a:t>
            </a:r>
          </a:p>
        </p:txBody>
      </p:sp>
      <p:sp>
        <p:nvSpPr>
          <p:cNvPr id="3" name="Content Placeholder 2">
            <a:extLst>
              <a:ext uri="{FF2B5EF4-FFF2-40B4-BE49-F238E27FC236}">
                <a16:creationId xmlns:a16="http://schemas.microsoft.com/office/drawing/2014/main" id="{CF3FD4A5-CA7E-274C-B23E-D97EC82C9F76}"/>
              </a:ext>
            </a:extLst>
          </p:cNvPr>
          <p:cNvSpPr>
            <a:spLocks noGrp="1"/>
          </p:cNvSpPr>
          <p:nvPr>
            <p:ph idx="1"/>
          </p:nvPr>
        </p:nvSpPr>
        <p:spPr/>
        <p:txBody>
          <a:bodyPr/>
          <a:lstStyle/>
          <a:p>
            <a:r>
              <a:rPr lang="en-US" dirty="0"/>
              <a:t>In Turkish, the longest word known is:</a:t>
            </a:r>
          </a:p>
          <a:p>
            <a:pPr lvl="1"/>
            <a:r>
              <a:rPr lang="en-US" i="1" dirty="0"/>
              <a:t>Muvaffakiyetsizleştiricileştiriveremeyebileceklerimizdenmişsinizcesine</a:t>
            </a:r>
          </a:p>
          <a:p>
            <a:pPr lvl="1"/>
            <a:r>
              <a:rPr lang="en-US" dirty="0"/>
              <a:t>It means: As though you are from those whom we may not be able to easily make into a maker of unsuccessful ones</a:t>
            </a:r>
          </a:p>
          <a:p>
            <a:r>
              <a:rPr lang="en-US" dirty="0"/>
              <a:t>The idea behind this is that you can take a word or lexical item and then append different components to it and effect the meaning and use of a particular word</a:t>
            </a:r>
          </a:p>
          <a:p>
            <a:pPr lvl="1"/>
            <a:r>
              <a:rPr lang="en-US" dirty="0"/>
              <a:t>Think of the relationship between the word: fight and fighting, link, linked, linking</a:t>
            </a:r>
          </a:p>
          <a:p>
            <a:r>
              <a:rPr lang="en-US" dirty="0"/>
              <a:t>What 	are we now dealing with?</a:t>
            </a:r>
          </a:p>
        </p:txBody>
      </p:sp>
    </p:spTree>
    <p:extLst>
      <p:ext uri="{BB962C8B-B14F-4D97-AF65-F5344CB8AC3E}">
        <p14:creationId xmlns:p14="http://schemas.microsoft.com/office/powerpoint/2010/main" val="2088881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8665-FFF4-B348-AEAC-6C4DA750AE0B}"/>
              </a:ext>
            </a:extLst>
          </p:cNvPr>
          <p:cNvSpPr>
            <a:spLocks noGrp="1"/>
          </p:cNvSpPr>
          <p:nvPr>
            <p:ph type="title"/>
          </p:nvPr>
        </p:nvSpPr>
        <p:spPr/>
        <p:txBody>
          <a:bodyPr/>
          <a:lstStyle/>
          <a:p>
            <a:r>
              <a:rPr lang="en-US" dirty="0"/>
              <a:t>What are the different classes of words?</a:t>
            </a:r>
          </a:p>
        </p:txBody>
      </p:sp>
      <p:sp>
        <p:nvSpPr>
          <p:cNvPr id="3" name="Content Placeholder 2">
            <a:extLst>
              <a:ext uri="{FF2B5EF4-FFF2-40B4-BE49-F238E27FC236}">
                <a16:creationId xmlns:a16="http://schemas.microsoft.com/office/drawing/2014/main" id="{5A54DB97-6141-8D40-8A3C-0354CD48B6A7}"/>
              </a:ext>
            </a:extLst>
          </p:cNvPr>
          <p:cNvSpPr>
            <a:spLocks noGrp="1"/>
          </p:cNvSpPr>
          <p:nvPr>
            <p:ph idx="1"/>
          </p:nvPr>
        </p:nvSpPr>
        <p:spPr/>
        <p:txBody>
          <a:bodyPr/>
          <a:lstStyle/>
          <a:p>
            <a:r>
              <a:rPr lang="en-US" dirty="0"/>
              <a:t>It seems that at some point we might have been exposed to concepts like: noun, verb, adverb, adjective, pronoun, preposition, conjunction</a:t>
            </a:r>
          </a:p>
          <a:p>
            <a:r>
              <a:rPr lang="en-US" dirty="0"/>
              <a:t>These are the parts of speech</a:t>
            </a:r>
          </a:p>
          <a:p>
            <a:endParaRPr lang="en-US" dirty="0"/>
          </a:p>
          <a:p>
            <a:r>
              <a:rPr lang="en-US" dirty="0"/>
              <a:t>Are these open or closed classes? That is, are there finite or infinite numbers of them?</a:t>
            </a:r>
          </a:p>
        </p:txBody>
      </p:sp>
    </p:spTree>
    <p:extLst>
      <p:ext uri="{BB962C8B-B14F-4D97-AF65-F5344CB8AC3E}">
        <p14:creationId xmlns:p14="http://schemas.microsoft.com/office/powerpoint/2010/main" val="1531703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D1B4-3F7E-684A-8F56-C4C80EACA01F}"/>
              </a:ext>
            </a:extLst>
          </p:cNvPr>
          <p:cNvSpPr>
            <a:spLocks noGrp="1"/>
          </p:cNvSpPr>
          <p:nvPr>
            <p:ph type="title"/>
          </p:nvPr>
        </p:nvSpPr>
        <p:spPr/>
        <p:txBody>
          <a:bodyPr/>
          <a:lstStyle/>
          <a:p>
            <a:r>
              <a:rPr lang="en-US" dirty="0"/>
              <a:t>basic combining of words</a:t>
            </a:r>
          </a:p>
        </p:txBody>
      </p:sp>
      <p:sp>
        <p:nvSpPr>
          <p:cNvPr id="3" name="Content Placeholder 2">
            <a:extLst>
              <a:ext uri="{FF2B5EF4-FFF2-40B4-BE49-F238E27FC236}">
                <a16:creationId xmlns:a16="http://schemas.microsoft.com/office/drawing/2014/main" id="{80313C9C-4229-B34B-A830-18121A38D03B}"/>
              </a:ext>
            </a:extLst>
          </p:cNvPr>
          <p:cNvSpPr>
            <a:spLocks noGrp="1"/>
          </p:cNvSpPr>
          <p:nvPr>
            <p:ph idx="1"/>
          </p:nvPr>
        </p:nvSpPr>
        <p:spPr/>
        <p:txBody>
          <a:bodyPr/>
          <a:lstStyle/>
          <a:p>
            <a:r>
              <a:rPr lang="en-US" dirty="0"/>
              <a:t>If we look to combine words together one might conclude that relationships aren’t arbitrary.</a:t>
            </a:r>
          </a:p>
          <a:p>
            <a:r>
              <a:rPr lang="en-US" dirty="0"/>
              <a:t>For example, which would you expect to see:</a:t>
            </a:r>
          </a:p>
          <a:p>
            <a:pPr lvl="1"/>
            <a:r>
              <a:rPr lang="en-US" dirty="0"/>
              <a:t>Wicked witch</a:t>
            </a:r>
          </a:p>
          <a:p>
            <a:pPr lvl="1"/>
            <a:r>
              <a:rPr lang="en-US" dirty="0"/>
              <a:t>It witch</a:t>
            </a:r>
          </a:p>
          <a:p>
            <a:r>
              <a:rPr lang="en-US" dirty="0"/>
              <a:t>Why might this be?</a:t>
            </a:r>
          </a:p>
          <a:p>
            <a:r>
              <a:rPr lang="en-US" dirty="0"/>
              <a:t>What kind of words are in each example?</a:t>
            </a:r>
          </a:p>
        </p:txBody>
      </p:sp>
    </p:spTree>
    <p:extLst>
      <p:ext uri="{BB962C8B-B14F-4D97-AF65-F5344CB8AC3E}">
        <p14:creationId xmlns:p14="http://schemas.microsoft.com/office/powerpoint/2010/main" val="2589593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48B1-43A5-E149-A558-C5E6BB6112F5}"/>
              </a:ext>
            </a:extLst>
          </p:cNvPr>
          <p:cNvSpPr>
            <a:spLocks noGrp="1"/>
          </p:cNvSpPr>
          <p:nvPr>
            <p:ph type="title"/>
          </p:nvPr>
        </p:nvSpPr>
        <p:spPr/>
        <p:txBody>
          <a:bodyPr/>
          <a:lstStyle/>
          <a:p>
            <a:r>
              <a:rPr lang="en-US" dirty="0"/>
              <a:t>Basics of grammar</a:t>
            </a:r>
          </a:p>
        </p:txBody>
      </p:sp>
      <p:sp>
        <p:nvSpPr>
          <p:cNvPr id="3" name="Content Placeholder 2">
            <a:extLst>
              <a:ext uri="{FF2B5EF4-FFF2-40B4-BE49-F238E27FC236}">
                <a16:creationId xmlns:a16="http://schemas.microsoft.com/office/drawing/2014/main" id="{48C5CCF7-851D-A84A-8964-72F08883702B}"/>
              </a:ext>
            </a:extLst>
          </p:cNvPr>
          <p:cNvSpPr>
            <a:spLocks noGrp="1"/>
          </p:cNvSpPr>
          <p:nvPr>
            <p:ph idx="1"/>
          </p:nvPr>
        </p:nvSpPr>
        <p:spPr/>
        <p:txBody>
          <a:bodyPr/>
          <a:lstStyle/>
          <a:p>
            <a:r>
              <a:rPr lang="en-US" dirty="0"/>
              <a:t>While we can take a collection of random words, we generally must respect their part of speech. </a:t>
            </a:r>
          </a:p>
          <a:p>
            <a:r>
              <a:rPr lang="en-US" dirty="0"/>
              <a:t>Thus we can take a noun like witch and combine it with a definite article, the, and construct a noun phrase “the witch”</a:t>
            </a:r>
          </a:p>
          <a:p>
            <a:r>
              <a:rPr lang="en-US" dirty="0"/>
              <a:t>We can also add an adjective with the noun and also construct a noun phrase like, “the red witch”</a:t>
            </a:r>
          </a:p>
          <a:p>
            <a:r>
              <a:rPr lang="en-US" dirty="0"/>
              <a:t>These fall under the concept of syntax.</a:t>
            </a:r>
          </a:p>
        </p:txBody>
      </p:sp>
    </p:spTree>
    <p:extLst>
      <p:ext uri="{BB962C8B-B14F-4D97-AF65-F5344CB8AC3E}">
        <p14:creationId xmlns:p14="http://schemas.microsoft.com/office/powerpoint/2010/main" val="58057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A52B-9CC9-3A4E-9FE7-EE388992002E}"/>
              </a:ext>
            </a:extLst>
          </p:cNvPr>
          <p:cNvSpPr>
            <a:spLocks noGrp="1"/>
          </p:cNvSpPr>
          <p:nvPr>
            <p:ph type="title"/>
          </p:nvPr>
        </p:nvSpPr>
        <p:spPr/>
        <p:txBody>
          <a:bodyPr/>
          <a:lstStyle/>
          <a:p>
            <a:r>
              <a:rPr lang="en-US" dirty="0"/>
              <a:t>A sentence</a:t>
            </a:r>
          </a:p>
        </p:txBody>
      </p:sp>
      <p:sp>
        <p:nvSpPr>
          <p:cNvPr id="3" name="Content Placeholder 2">
            <a:extLst>
              <a:ext uri="{FF2B5EF4-FFF2-40B4-BE49-F238E27FC236}">
                <a16:creationId xmlns:a16="http://schemas.microsoft.com/office/drawing/2014/main" id="{05C1BAE3-7C6B-3C46-A024-405F9C6D70B5}"/>
              </a:ext>
            </a:extLst>
          </p:cNvPr>
          <p:cNvSpPr>
            <a:spLocks noGrp="1"/>
          </p:cNvSpPr>
          <p:nvPr>
            <p:ph idx="1"/>
          </p:nvPr>
        </p:nvSpPr>
        <p:spPr/>
        <p:txBody>
          <a:bodyPr/>
          <a:lstStyle/>
          <a:p>
            <a:r>
              <a:rPr lang="en-US" dirty="0"/>
              <a:t>Anyone know the origin of the meaning of the word “sentence”? </a:t>
            </a:r>
          </a:p>
          <a:p>
            <a:endParaRPr lang="en-US" dirty="0"/>
          </a:p>
          <a:p>
            <a:r>
              <a:rPr lang="en-US" dirty="0"/>
              <a:t>It’s an opinion of some source (in Latin).</a:t>
            </a:r>
          </a:p>
          <a:p>
            <a:endParaRPr lang="en-US" dirty="0"/>
          </a:p>
          <a:p>
            <a:r>
              <a:rPr lang="en-US" dirty="0"/>
              <a:t>To have an opinion you must have a couple of things working together.</a:t>
            </a:r>
          </a:p>
          <a:p>
            <a:r>
              <a:rPr lang="en-US" dirty="0"/>
              <a:t>In English, you minimally need a noun and a verb. (Exclamations are odd concepts…)</a:t>
            </a:r>
          </a:p>
        </p:txBody>
      </p:sp>
    </p:spTree>
    <p:extLst>
      <p:ext uri="{BB962C8B-B14F-4D97-AF65-F5344CB8AC3E}">
        <p14:creationId xmlns:p14="http://schemas.microsoft.com/office/powerpoint/2010/main" val="279207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4596-B8A7-E84F-B859-B41E03607082}"/>
              </a:ext>
            </a:extLst>
          </p:cNvPr>
          <p:cNvSpPr>
            <a:spLocks noGrp="1"/>
          </p:cNvSpPr>
          <p:nvPr>
            <p:ph type="title"/>
          </p:nvPr>
        </p:nvSpPr>
        <p:spPr/>
        <p:txBody>
          <a:bodyPr/>
          <a:lstStyle/>
          <a:p>
            <a:r>
              <a:rPr lang="en-US" dirty="0"/>
              <a:t>Instructor Background</a:t>
            </a:r>
          </a:p>
        </p:txBody>
      </p:sp>
      <p:sp>
        <p:nvSpPr>
          <p:cNvPr id="3" name="Content Placeholder 2">
            <a:extLst>
              <a:ext uri="{FF2B5EF4-FFF2-40B4-BE49-F238E27FC236}">
                <a16:creationId xmlns:a16="http://schemas.microsoft.com/office/drawing/2014/main" id="{8C75AEC7-FBED-6B48-8A2E-63E198E033F7}"/>
              </a:ext>
            </a:extLst>
          </p:cNvPr>
          <p:cNvSpPr>
            <a:spLocks noGrp="1"/>
          </p:cNvSpPr>
          <p:nvPr>
            <p:ph idx="1"/>
          </p:nvPr>
        </p:nvSpPr>
        <p:spPr/>
        <p:txBody>
          <a:bodyPr/>
          <a:lstStyle/>
          <a:p>
            <a:r>
              <a:rPr lang="en-US" dirty="0"/>
              <a:t>Humanities and Engineering</a:t>
            </a:r>
          </a:p>
          <a:p>
            <a:pPr lvl="1"/>
            <a:r>
              <a:rPr lang="en-US" dirty="0"/>
              <a:t>Liberal Arts and Engineering Schools</a:t>
            </a:r>
          </a:p>
          <a:p>
            <a:pPr lvl="1"/>
            <a:r>
              <a:rPr lang="en-US" dirty="0"/>
              <a:t>Too much time in graduate schools</a:t>
            </a:r>
          </a:p>
          <a:p>
            <a:pPr lvl="1"/>
            <a:endParaRPr lang="en-US" dirty="0"/>
          </a:p>
          <a:p>
            <a:r>
              <a:rPr lang="en-US" dirty="0"/>
              <a:t>Works for a variety of government customers and some startups</a:t>
            </a:r>
          </a:p>
          <a:p>
            <a:pPr lvl="1"/>
            <a:r>
              <a:rPr lang="en-US" dirty="0"/>
              <a:t>Once made the backend code for a TechCrunch Disrupt Startup Battlefield company (humorous)</a:t>
            </a:r>
          </a:p>
        </p:txBody>
      </p:sp>
    </p:spTree>
    <p:extLst>
      <p:ext uri="{BB962C8B-B14F-4D97-AF65-F5344CB8AC3E}">
        <p14:creationId xmlns:p14="http://schemas.microsoft.com/office/powerpoint/2010/main" val="348745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CD6B-90FB-C34E-ACC0-CF5B81FF7E8E}"/>
              </a:ext>
            </a:extLst>
          </p:cNvPr>
          <p:cNvSpPr>
            <a:spLocks noGrp="1"/>
          </p:cNvSpPr>
          <p:nvPr>
            <p:ph type="title"/>
          </p:nvPr>
        </p:nvSpPr>
        <p:spPr/>
        <p:txBody>
          <a:bodyPr/>
          <a:lstStyle/>
          <a:p>
            <a:r>
              <a:rPr lang="en-US" dirty="0"/>
              <a:t>Sentence examples</a:t>
            </a:r>
          </a:p>
        </p:txBody>
      </p:sp>
      <p:sp>
        <p:nvSpPr>
          <p:cNvPr id="3" name="Content Placeholder 2">
            <a:extLst>
              <a:ext uri="{FF2B5EF4-FFF2-40B4-BE49-F238E27FC236}">
                <a16:creationId xmlns:a16="http://schemas.microsoft.com/office/drawing/2014/main" id="{B1E11C4F-6179-F748-AA20-93E07F4E3934}"/>
              </a:ext>
            </a:extLst>
          </p:cNvPr>
          <p:cNvSpPr>
            <a:spLocks noGrp="1"/>
          </p:cNvSpPr>
          <p:nvPr>
            <p:ph idx="1"/>
          </p:nvPr>
        </p:nvSpPr>
        <p:spPr/>
        <p:txBody>
          <a:bodyPr/>
          <a:lstStyle/>
          <a:p>
            <a:r>
              <a:rPr lang="en-US" dirty="0"/>
              <a:t>Which of these are sentences:</a:t>
            </a:r>
          </a:p>
          <a:p>
            <a:pPr lvl="1"/>
            <a:r>
              <a:rPr lang="en-US" dirty="0"/>
              <a:t>John ran.</a:t>
            </a:r>
          </a:p>
          <a:p>
            <a:pPr lvl="1"/>
            <a:r>
              <a:rPr lang="en-US" dirty="0"/>
              <a:t>John runs.</a:t>
            </a:r>
          </a:p>
          <a:p>
            <a:pPr lvl="1"/>
            <a:r>
              <a:rPr lang="en-US" dirty="0"/>
              <a:t>John happy.</a:t>
            </a:r>
          </a:p>
          <a:p>
            <a:pPr lvl="1"/>
            <a:r>
              <a:rPr lang="en-US" dirty="0"/>
              <a:t>John will run.</a:t>
            </a:r>
          </a:p>
          <a:p>
            <a:pPr lvl="1"/>
            <a:r>
              <a:rPr lang="en-US" dirty="0"/>
              <a:t>John has run.</a:t>
            </a:r>
          </a:p>
          <a:p>
            <a:r>
              <a:rPr lang="en-US" dirty="0"/>
              <a:t>What do they mean?</a:t>
            </a:r>
          </a:p>
          <a:p>
            <a:r>
              <a:rPr lang="en-US" dirty="0"/>
              <a:t>What is the difference?</a:t>
            </a:r>
          </a:p>
        </p:txBody>
      </p:sp>
    </p:spTree>
    <p:extLst>
      <p:ext uri="{BB962C8B-B14F-4D97-AF65-F5344CB8AC3E}">
        <p14:creationId xmlns:p14="http://schemas.microsoft.com/office/powerpoint/2010/main" val="4133419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7BF2-CBC0-B049-8768-EFB4AC081640}"/>
              </a:ext>
            </a:extLst>
          </p:cNvPr>
          <p:cNvSpPr>
            <a:spLocks noGrp="1"/>
          </p:cNvSpPr>
          <p:nvPr>
            <p:ph type="title"/>
          </p:nvPr>
        </p:nvSpPr>
        <p:spPr/>
        <p:txBody>
          <a:bodyPr/>
          <a:lstStyle/>
          <a:p>
            <a:r>
              <a:rPr lang="en-US" dirty="0"/>
              <a:t>Case systems and verbs</a:t>
            </a:r>
          </a:p>
        </p:txBody>
      </p:sp>
      <p:sp>
        <p:nvSpPr>
          <p:cNvPr id="3" name="Content Placeholder 2">
            <a:extLst>
              <a:ext uri="{FF2B5EF4-FFF2-40B4-BE49-F238E27FC236}">
                <a16:creationId xmlns:a16="http://schemas.microsoft.com/office/drawing/2014/main" id="{6AE4EE81-479D-3447-8951-3D38E6A7A357}"/>
              </a:ext>
            </a:extLst>
          </p:cNvPr>
          <p:cNvSpPr>
            <a:spLocks noGrp="1"/>
          </p:cNvSpPr>
          <p:nvPr>
            <p:ph idx="1"/>
          </p:nvPr>
        </p:nvSpPr>
        <p:spPr/>
        <p:txBody>
          <a:bodyPr/>
          <a:lstStyle/>
          <a:p>
            <a:r>
              <a:rPr lang="en-US" dirty="0"/>
              <a:t>Looking at the previous sentences we see that most of the sentences are identical and consist of a noun and a verb phrase (auxiliary verbs help verbs)</a:t>
            </a:r>
          </a:p>
          <a:p>
            <a:r>
              <a:rPr lang="en-US" dirty="0"/>
              <a:t>The only real changes are to the verbs though.</a:t>
            </a:r>
          </a:p>
          <a:p>
            <a:r>
              <a:rPr lang="en-US" dirty="0"/>
              <a:t>Each of these changes seems to effect the meaning of the sentence. </a:t>
            </a:r>
          </a:p>
          <a:p>
            <a:r>
              <a:rPr lang="en-US" dirty="0"/>
              <a:t>In particular, we see that the tense of the verb is changed. It indicated past, present, or future. It also indicated whether the action was completed (perfect).</a:t>
            </a:r>
          </a:p>
        </p:txBody>
      </p:sp>
    </p:spTree>
    <p:extLst>
      <p:ext uri="{BB962C8B-B14F-4D97-AF65-F5344CB8AC3E}">
        <p14:creationId xmlns:p14="http://schemas.microsoft.com/office/powerpoint/2010/main" val="1204087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7B6E-6806-F144-8A34-F1EB69D5D9DA}"/>
              </a:ext>
            </a:extLst>
          </p:cNvPr>
          <p:cNvSpPr>
            <a:spLocks noGrp="1"/>
          </p:cNvSpPr>
          <p:nvPr>
            <p:ph type="title"/>
          </p:nvPr>
        </p:nvSpPr>
        <p:spPr/>
        <p:txBody>
          <a:bodyPr/>
          <a:lstStyle/>
          <a:p>
            <a:r>
              <a:rPr lang="en-US" dirty="0"/>
              <a:t>Verbs and pronouns in English</a:t>
            </a:r>
          </a:p>
        </p:txBody>
      </p:sp>
      <p:sp>
        <p:nvSpPr>
          <p:cNvPr id="3" name="Content Placeholder 2">
            <a:extLst>
              <a:ext uri="{FF2B5EF4-FFF2-40B4-BE49-F238E27FC236}">
                <a16:creationId xmlns:a16="http://schemas.microsoft.com/office/drawing/2014/main" id="{C04976CC-3A24-D34F-A894-CFEEC5B8F801}"/>
              </a:ext>
            </a:extLst>
          </p:cNvPr>
          <p:cNvSpPr>
            <a:spLocks noGrp="1"/>
          </p:cNvSpPr>
          <p:nvPr>
            <p:ph idx="1"/>
          </p:nvPr>
        </p:nvSpPr>
        <p:spPr/>
        <p:txBody>
          <a:bodyPr/>
          <a:lstStyle/>
          <a:p>
            <a:r>
              <a:rPr lang="en-US" dirty="0"/>
              <a:t>English has a relatively small cases system. Really only effecting pronouns.</a:t>
            </a:r>
          </a:p>
          <a:p>
            <a:r>
              <a:rPr lang="en-US" dirty="0"/>
              <a:t>The verb form for run changes the vowel for indicating perfect (ran). Or to indicate progressive (an action that is continuing) it appends an s (runs).</a:t>
            </a:r>
          </a:p>
          <a:p>
            <a:r>
              <a:rPr lang="en-US" dirty="0"/>
              <a:t>Pronouns in English are classically somewhat limited: he, she it.</a:t>
            </a:r>
          </a:p>
          <a:p>
            <a:r>
              <a:rPr lang="en-US" dirty="0"/>
              <a:t>But we also use him and her.  And his and hers. </a:t>
            </a:r>
          </a:p>
          <a:p>
            <a:r>
              <a:rPr lang="en-US" dirty="0"/>
              <a:t>What does these indicate?</a:t>
            </a:r>
          </a:p>
        </p:txBody>
      </p:sp>
    </p:spTree>
    <p:extLst>
      <p:ext uri="{BB962C8B-B14F-4D97-AF65-F5344CB8AC3E}">
        <p14:creationId xmlns:p14="http://schemas.microsoft.com/office/powerpoint/2010/main" val="413714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CAB5-BEB2-7445-BD6E-F5D16993B3F0}"/>
              </a:ext>
            </a:extLst>
          </p:cNvPr>
          <p:cNvSpPr>
            <a:spLocks noGrp="1"/>
          </p:cNvSpPr>
          <p:nvPr>
            <p:ph type="title"/>
          </p:nvPr>
        </p:nvSpPr>
        <p:spPr/>
        <p:txBody>
          <a:bodyPr/>
          <a:lstStyle/>
          <a:p>
            <a:r>
              <a:rPr lang="en-US" dirty="0"/>
              <a:t>Noun changes in English</a:t>
            </a:r>
          </a:p>
        </p:txBody>
      </p:sp>
      <p:sp>
        <p:nvSpPr>
          <p:cNvPr id="3" name="Content Placeholder 2">
            <a:extLst>
              <a:ext uri="{FF2B5EF4-FFF2-40B4-BE49-F238E27FC236}">
                <a16:creationId xmlns:a16="http://schemas.microsoft.com/office/drawing/2014/main" id="{39ADED44-92B6-3245-B083-88FDD02642AB}"/>
              </a:ext>
            </a:extLst>
          </p:cNvPr>
          <p:cNvSpPr>
            <a:spLocks noGrp="1"/>
          </p:cNvSpPr>
          <p:nvPr>
            <p:ph idx="1"/>
          </p:nvPr>
        </p:nvSpPr>
        <p:spPr/>
        <p:txBody>
          <a:bodyPr/>
          <a:lstStyle/>
          <a:p>
            <a:r>
              <a:rPr lang="en-US" dirty="0"/>
              <a:t>How do we make words in English plural?</a:t>
            </a:r>
          </a:p>
          <a:p>
            <a:pPr lvl="1"/>
            <a:r>
              <a:rPr lang="en-US" dirty="0"/>
              <a:t>What about deer?</a:t>
            </a:r>
          </a:p>
          <a:p>
            <a:pPr lvl="1"/>
            <a:r>
              <a:rPr lang="en-US" dirty="0"/>
              <a:t>What about ox?</a:t>
            </a:r>
          </a:p>
          <a:p>
            <a:pPr lvl="1"/>
            <a:r>
              <a:rPr lang="en-US" dirty="0"/>
              <a:t>What about box?</a:t>
            </a:r>
          </a:p>
          <a:p>
            <a:pPr lvl="1"/>
            <a:r>
              <a:rPr lang="en-US" dirty="0"/>
              <a:t>What about penguin?</a:t>
            </a:r>
          </a:p>
          <a:p>
            <a:pPr lvl="1"/>
            <a:r>
              <a:rPr lang="en-US" dirty="0"/>
              <a:t>What about corpus?</a:t>
            </a:r>
          </a:p>
        </p:txBody>
      </p:sp>
    </p:spTree>
    <p:extLst>
      <p:ext uri="{BB962C8B-B14F-4D97-AF65-F5344CB8AC3E}">
        <p14:creationId xmlns:p14="http://schemas.microsoft.com/office/powerpoint/2010/main" val="2287620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9601-2750-F446-B1DE-65596184E688}"/>
              </a:ext>
            </a:extLst>
          </p:cNvPr>
          <p:cNvSpPr>
            <a:spLocks noGrp="1"/>
          </p:cNvSpPr>
          <p:nvPr>
            <p:ph type="title"/>
          </p:nvPr>
        </p:nvSpPr>
        <p:spPr/>
        <p:txBody>
          <a:bodyPr/>
          <a:lstStyle/>
          <a:p>
            <a:r>
              <a:rPr lang="en-US" dirty="0"/>
              <a:t>What do we know thus far?</a:t>
            </a:r>
          </a:p>
        </p:txBody>
      </p:sp>
      <p:sp>
        <p:nvSpPr>
          <p:cNvPr id="3" name="Content Placeholder 2">
            <a:extLst>
              <a:ext uri="{FF2B5EF4-FFF2-40B4-BE49-F238E27FC236}">
                <a16:creationId xmlns:a16="http://schemas.microsoft.com/office/drawing/2014/main" id="{A8C529A9-0237-9C4E-ABFC-381F3059FC8C}"/>
              </a:ext>
            </a:extLst>
          </p:cNvPr>
          <p:cNvSpPr>
            <a:spLocks noGrp="1"/>
          </p:cNvSpPr>
          <p:nvPr>
            <p:ph idx="1"/>
          </p:nvPr>
        </p:nvSpPr>
        <p:spPr/>
        <p:txBody>
          <a:bodyPr/>
          <a:lstStyle/>
          <a:p>
            <a:r>
              <a:rPr lang="en-US" dirty="0"/>
              <a:t>Words are complicated</a:t>
            </a:r>
          </a:p>
          <a:p>
            <a:r>
              <a:rPr lang="en-US" dirty="0"/>
              <a:t>Sentences are complicated</a:t>
            </a:r>
          </a:p>
          <a:p>
            <a:r>
              <a:rPr lang="en-US" dirty="0"/>
              <a:t>Case systems are complicated</a:t>
            </a:r>
          </a:p>
          <a:p>
            <a:endParaRPr lang="en-US" dirty="0"/>
          </a:p>
          <a:p>
            <a:r>
              <a:rPr lang="en-US" dirty="0"/>
              <a:t>Can it get worse?</a:t>
            </a:r>
          </a:p>
          <a:p>
            <a:r>
              <a:rPr lang="en-US" dirty="0"/>
              <a:t>Yes</a:t>
            </a:r>
          </a:p>
        </p:txBody>
      </p:sp>
    </p:spTree>
    <p:extLst>
      <p:ext uri="{BB962C8B-B14F-4D97-AF65-F5344CB8AC3E}">
        <p14:creationId xmlns:p14="http://schemas.microsoft.com/office/powerpoint/2010/main" val="954141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2E0A-9561-ED44-88BF-B74D3A950A29}"/>
              </a:ext>
            </a:extLst>
          </p:cNvPr>
          <p:cNvSpPr>
            <a:spLocks noGrp="1"/>
          </p:cNvSpPr>
          <p:nvPr>
            <p:ph type="title"/>
          </p:nvPr>
        </p:nvSpPr>
        <p:spPr/>
        <p:txBody>
          <a:bodyPr/>
          <a:lstStyle/>
          <a:p>
            <a:r>
              <a:rPr lang="en-US" dirty="0"/>
              <a:t>Where does meaning come from?</a:t>
            </a:r>
          </a:p>
        </p:txBody>
      </p:sp>
      <p:sp>
        <p:nvSpPr>
          <p:cNvPr id="3" name="Content Placeholder 2">
            <a:extLst>
              <a:ext uri="{FF2B5EF4-FFF2-40B4-BE49-F238E27FC236}">
                <a16:creationId xmlns:a16="http://schemas.microsoft.com/office/drawing/2014/main" id="{A0EBFB06-5F1D-D842-94BE-36E19A5DC3B7}"/>
              </a:ext>
            </a:extLst>
          </p:cNvPr>
          <p:cNvSpPr>
            <a:spLocks noGrp="1"/>
          </p:cNvSpPr>
          <p:nvPr>
            <p:ph idx="1"/>
          </p:nvPr>
        </p:nvSpPr>
        <p:spPr/>
        <p:txBody>
          <a:bodyPr/>
          <a:lstStyle/>
          <a:p>
            <a:r>
              <a:rPr lang="en-US" dirty="0"/>
              <a:t>So far we’ve only discussed words themselves and forms the words might appear in</a:t>
            </a:r>
          </a:p>
          <a:p>
            <a:r>
              <a:rPr lang="en-US" dirty="0"/>
              <a:t>How do we construct meaning from a collection of words?</a:t>
            </a:r>
          </a:p>
          <a:p>
            <a:r>
              <a:rPr lang="en-US" dirty="0"/>
              <a:t>Generally we call this area of study semantics</a:t>
            </a:r>
          </a:p>
          <a:p>
            <a:r>
              <a:rPr lang="en-US" dirty="0"/>
              <a:t>While we won’t say too much about semantics today, we can say that semantics is particularly difficult.</a:t>
            </a:r>
          </a:p>
          <a:p>
            <a:endParaRPr lang="en-US" dirty="0"/>
          </a:p>
        </p:txBody>
      </p:sp>
    </p:spTree>
    <p:extLst>
      <p:ext uri="{BB962C8B-B14F-4D97-AF65-F5344CB8AC3E}">
        <p14:creationId xmlns:p14="http://schemas.microsoft.com/office/powerpoint/2010/main" val="2181839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1ADE-C874-B144-ABA1-2F44D3D14FC7}"/>
              </a:ext>
            </a:extLst>
          </p:cNvPr>
          <p:cNvSpPr>
            <a:spLocks noGrp="1"/>
          </p:cNvSpPr>
          <p:nvPr>
            <p:ph type="title"/>
          </p:nvPr>
        </p:nvSpPr>
        <p:spPr/>
        <p:txBody>
          <a:bodyPr/>
          <a:lstStyle/>
          <a:p>
            <a:r>
              <a:rPr lang="en-US" dirty="0"/>
              <a:t>Do all sentences have meaning?</a:t>
            </a:r>
          </a:p>
        </p:txBody>
      </p:sp>
      <p:sp>
        <p:nvSpPr>
          <p:cNvPr id="3" name="Content Placeholder 2">
            <a:extLst>
              <a:ext uri="{FF2B5EF4-FFF2-40B4-BE49-F238E27FC236}">
                <a16:creationId xmlns:a16="http://schemas.microsoft.com/office/drawing/2014/main" id="{AF15D11F-2E84-5349-BFC7-035E6944BE4C}"/>
              </a:ext>
            </a:extLst>
          </p:cNvPr>
          <p:cNvSpPr>
            <a:spLocks noGrp="1"/>
          </p:cNvSpPr>
          <p:nvPr>
            <p:ph idx="1"/>
          </p:nvPr>
        </p:nvSpPr>
        <p:spPr/>
        <p:txBody>
          <a:bodyPr/>
          <a:lstStyle/>
          <a:p>
            <a:r>
              <a:rPr lang="en-US" dirty="0"/>
              <a:t>Colorless green ideas sleep furiously</a:t>
            </a:r>
          </a:p>
          <a:p>
            <a:pPr lvl="1"/>
            <a:r>
              <a:rPr lang="en-US" dirty="0"/>
              <a:t>What does it mean?</a:t>
            </a:r>
          </a:p>
          <a:p>
            <a:pPr lvl="1"/>
            <a:r>
              <a:rPr lang="en-US" dirty="0"/>
              <a:t>Is it a grammatical sentence?</a:t>
            </a:r>
          </a:p>
          <a:p>
            <a:r>
              <a:rPr lang="en-US" dirty="0"/>
              <a:t>What about the sentence: The current king of France is bald?</a:t>
            </a:r>
          </a:p>
          <a:p>
            <a:pPr lvl="1"/>
            <a:r>
              <a:rPr lang="en-US" dirty="0"/>
              <a:t>Does it mean anything?</a:t>
            </a:r>
          </a:p>
          <a:p>
            <a:pPr lvl="1"/>
            <a:r>
              <a:rPr lang="en-US" dirty="0"/>
              <a:t>Is it a grammatical sentence?</a:t>
            </a:r>
          </a:p>
          <a:p>
            <a:pPr lvl="1"/>
            <a:r>
              <a:rPr lang="en-US" dirty="0"/>
              <a:t>Is there a king of France today?</a:t>
            </a:r>
          </a:p>
        </p:txBody>
      </p:sp>
    </p:spTree>
    <p:extLst>
      <p:ext uri="{BB962C8B-B14F-4D97-AF65-F5344CB8AC3E}">
        <p14:creationId xmlns:p14="http://schemas.microsoft.com/office/powerpoint/2010/main" val="711276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136E-7C8F-8542-B49E-51506C25A8CB}"/>
              </a:ext>
            </a:extLst>
          </p:cNvPr>
          <p:cNvSpPr>
            <a:spLocks noGrp="1"/>
          </p:cNvSpPr>
          <p:nvPr>
            <p:ph type="title"/>
          </p:nvPr>
        </p:nvSpPr>
        <p:spPr/>
        <p:txBody>
          <a:bodyPr/>
          <a:lstStyle/>
          <a:p>
            <a:r>
              <a:rPr lang="en-US" dirty="0"/>
              <a:t>Deep thoughts…</a:t>
            </a:r>
          </a:p>
        </p:txBody>
      </p:sp>
      <p:sp>
        <p:nvSpPr>
          <p:cNvPr id="3" name="Content Placeholder 2">
            <a:extLst>
              <a:ext uri="{FF2B5EF4-FFF2-40B4-BE49-F238E27FC236}">
                <a16:creationId xmlns:a16="http://schemas.microsoft.com/office/drawing/2014/main" id="{89871939-E0D4-A342-97BE-B3F2BB2CC6B7}"/>
              </a:ext>
            </a:extLst>
          </p:cNvPr>
          <p:cNvSpPr>
            <a:spLocks noGrp="1"/>
          </p:cNvSpPr>
          <p:nvPr>
            <p:ph idx="1"/>
          </p:nvPr>
        </p:nvSpPr>
        <p:spPr/>
        <p:txBody>
          <a:bodyPr/>
          <a:lstStyle/>
          <a:p>
            <a:r>
              <a:rPr lang="en-US" dirty="0"/>
              <a:t>Where do names come from?</a:t>
            </a:r>
          </a:p>
          <a:p>
            <a:r>
              <a:rPr lang="en-US" dirty="0"/>
              <a:t>Surprisingly this is an odd area of linguistics and philosophy</a:t>
            </a:r>
          </a:p>
          <a:p>
            <a:r>
              <a:rPr lang="en-US" dirty="0"/>
              <a:t>Some say that words are just arbitrary sounds applied to arbitrary concepts</a:t>
            </a:r>
          </a:p>
          <a:p>
            <a:r>
              <a:rPr lang="en-US" dirty="0"/>
              <a:t>But why do we all seem to use the same set of words?</a:t>
            </a:r>
          </a:p>
          <a:p>
            <a:r>
              <a:rPr lang="en-US" dirty="0"/>
              <a:t>Some philosophers wonder about what happens when you call the same object with two distinct names (what is the difference between the morning star and the planet Venus?)</a:t>
            </a:r>
          </a:p>
          <a:p>
            <a:r>
              <a:rPr lang="en-US" dirty="0"/>
              <a:t>Some philosophers suggest an idea of “initial name baptisms”</a:t>
            </a:r>
          </a:p>
        </p:txBody>
      </p:sp>
    </p:spTree>
    <p:extLst>
      <p:ext uri="{BB962C8B-B14F-4D97-AF65-F5344CB8AC3E}">
        <p14:creationId xmlns:p14="http://schemas.microsoft.com/office/powerpoint/2010/main" val="3970356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3871-D1CB-124B-95B4-762C3B2F8A15}"/>
              </a:ext>
            </a:extLst>
          </p:cNvPr>
          <p:cNvSpPr>
            <a:spLocks noGrp="1"/>
          </p:cNvSpPr>
          <p:nvPr>
            <p:ph type="title"/>
          </p:nvPr>
        </p:nvSpPr>
        <p:spPr/>
        <p:txBody>
          <a:bodyPr/>
          <a:lstStyle/>
          <a:p>
            <a:r>
              <a:rPr lang="en-US" dirty="0"/>
              <a:t>Now what?</a:t>
            </a:r>
          </a:p>
        </p:txBody>
      </p:sp>
      <p:sp>
        <p:nvSpPr>
          <p:cNvPr id="3" name="Content Placeholder 2">
            <a:extLst>
              <a:ext uri="{FF2B5EF4-FFF2-40B4-BE49-F238E27FC236}">
                <a16:creationId xmlns:a16="http://schemas.microsoft.com/office/drawing/2014/main" id="{776556B9-AE49-3147-9970-A1E264B54CD8}"/>
              </a:ext>
            </a:extLst>
          </p:cNvPr>
          <p:cNvSpPr>
            <a:spLocks noGrp="1"/>
          </p:cNvSpPr>
          <p:nvPr>
            <p:ph idx="1"/>
          </p:nvPr>
        </p:nvSpPr>
        <p:spPr/>
        <p:txBody>
          <a:bodyPr/>
          <a:lstStyle/>
          <a:p>
            <a:r>
              <a:rPr lang="en-US" dirty="0"/>
              <a:t>Can we get a computer to deal with all this text?</a:t>
            </a:r>
          </a:p>
          <a:p>
            <a:pPr lvl="1"/>
            <a:r>
              <a:rPr lang="en-US" dirty="0"/>
              <a:t>In English?</a:t>
            </a:r>
          </a:p>
          <a:p>
            <a:pPr lvl="1"/>
            <a:r>
              <a:rPr lang="en-US" dirty="0"/>
              <a:t>In other languages?</a:t>
            </a:r>
          </a:p>
          <a:p>
            <a:pPr lvl="1"/>
            <a:endParaRPr lang="en-US" dirty="0"/>
          </a:p>
          <a:p>
            <a:r>
              <a:rPr lang="en-US" dirty="0"/>
              <a:t>What problems might we encounter?</a:t>
            </a:r>
          </a:p>
        </p:txBody>
      </p:sp>
    </p:spTree>
    <p:extLst>
      <p:ext uri="{BB962C8B-B14F-4D97-AF65-F5344CB8AC3E}">
        <p14:creationId xmlns:p14="http://schemas.microsoft.com/office/powerpoint/2010/main" val="1208321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D456-547D-BF4C-A4A7-0C71BCA46001}"/>
              </a:ext>
            </a:extLst>
          </p:cNvPr>
          <p:cNvSpPr>
            <a:spLocks noGrp="1"/>
          </p:cNvSpPr>
          <p:nvPr>
            <p:ph type="title"/>
          </p:nvPr>
        </p:nvSpPr>
        <p:spPr/>
        <p:txBody>
          <a:bodyPr/>
          <a:lstStyle/>
          <a:p>
            <a:r>
              <a:rPr lang="en-US" dirty="0"/>
              <a:t>Can we get a computer to store words and texts?</a:t>
            </a:r>
          </a:p>
        </p:txBody>
      </p:sp>
      <p:sp>
        <p:nvSpPr>
          <p:cNvPr id="3" name="Content Placeholder 2">
            <a:extLst>
              <a:ext uri="{FF2B5EF4-FFF2-40B4-BE49-F238E27FC236}">
                <a16:creationId xmlns:a16="http://schemas.microsoft.com/office/drawing/2014/main" id="{CB78C99A-AC70-6440-B3CA-EE41003D7374}"/>
              </a:ext>
            </a:extLst>
          </p:cNvPr>
          <p:cNvSpPr>
            <a:spLocks noGrp="1"/>
          </p:cNvSpPr>
          <p:nvPr>
            <p:ph idx="1"/>
          </p:nvPr>
        </p:nvSpPr>
        <p:spPr/>
        <p:txBody>
          <a:bodyPr/>
          <a:lstStyle/>
          <a:p>
            <a:r>
              <a:rPr lang="en-US" dirty="0"/>
              <a:t>Yes.</a:t>
            </a:r>
          </a:p>
          <a:p>
            <a:r>
              <a:rPr lang="en-US" dirty="0"/>
              <a:t>Audio can be stored in some type of compressed form (we won’t be discussing audio much this semester).</a:t>
            </a:r>
          </a:p>
          <a:p>
            <a:r>
              <a:rPr lang="en-US" dirty="0"/>
              <a:t>Text we can absolutely store in a variety of encodings including ASCII or Unicode.</a:t>
            </a:r>
          </a:p>
          <a:p>
            <a:r>
              <a:rPr lang="en-US" dirty="0"/>
              <a:t>Are people familiar with these?</a:t>
            </a:r>
          </a:p>
        </p:txBody>
      </p:sp>
    </p:spTree>
    <p:extLst>
      <p:ext uri="{BB962C8B-B14F-4D97-AF65-F5344CB8AC3E}">
        <p14:creationId xmlns:p14="http://schemas.microsoft.com/office/powerpoint/2010/main" val="73071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1C4C-44A3-194A-AD24-1E5C205DFA36}"/>
              </a:ext>
            </a:extLst>
          </p:cNvPr>
          <p:cNvSpPr>
            <a:spLocks noGrp="1"/>
          </p:cNvSpPr>
          <p:nvPr>
            <p:ph type="title"/>
          </p:nvPr>
        </p:nvSpPr>
        <p:spPr/>
        <p:txBody>
          <a:bodyPr/>
          <a:lstStyle/>
          <a:p>
            <a:r>
              <a:rPr lang="en-US"/>
              <a:t>logistics</a:t>
            </a:r>
          </a:p>
        </p:txBody>
      </p:sp>
      <p:sp>
        <p:nvSpPr>
          <p:cNvPr id="3" name="Content Placeholder 2">
            <a:extLst>
              <a:ext uri="{FF2B5EF4-FFF2-40B4-BE49-F238E27FC236}">
                <a16:creationId xmlns:a16="http://schemas.microsoft.com/office/drawing/2014/main" id="{CE7EA49E-6E2E-AB4E-A5AB-6121809C5B4C}"/>
              </a:ext>
            </a:extLst>
          </p:cNvPr>
          <p:cNvSpPr>
            <a:spLocks noGrp="1"/>
          </p:cNvSpPr>
          <p:nvPr>
            <p:ph idx="1"/>
          </p:nvPr>
        </p:nvSpPr>
        <p:spPr/>
        <p:txBody>
          <a:bodyPr/>
          <a:lstStyle/>
          <a:p>
            <a:r>
              <a:rPr lang="en-US" dirty="0"/>
              <a:t>Class is on Thursday evenings from 6:10 to 8:40pm</a:t>
            </a:r>
          </a:p>
          <a:p>
            <a:r>
              <a:rPr lang="en-US" dirty="0"/>
              <a:t>Classroom is Rome Hall – 204</a:t>
            </a:r>
          </a:p>
          <a:p>
            <a:r>
              <a:rPr lang="en-US" dirty="0"/>
              <a:t>I am an adjunct but can be available both before and after class. I can also be free to meet on Fridays/Weekends or via Skype. Please feel free to contact me with questions, complaints, suggestions, etc. </a:t>
            </a:r>
          </a:p>
          <a:p>
            <a:endParaRPr lang="en-US" dirty="0"/>
          </a:p>
          <a:p>
            <a:r>
              <a:rPr lang="en-US" dirty="0"/>
              <a:t>Everybody gets a name card!</a:t>
            </a:r>
          </a:p>
        </p:txBody>
      </p:sp>
    </p:spTree>
    <p:extLst>
      <p:ext uri="{BB962C8B-B14F-4D97-AF65-F5344CB8AC3E}">
        <p14:creationId xmlns:p14="http://schemas.microsoft.com/office/powerpoint/2010/main" val="2544122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9B1D-D954-904A-B492-B0E7EB6ADA13}"/>
              </a:ext>
            </a:extLst>
          </p:cNvPr>
          <p:cNvSpPr>
            <a:spLocks noGrp="1"/>
          </p:cNvSpPr>
          <p:nvPr>
            <p:ph type="title"/>
          </p:nvPr>
        </p:nvSpPr>
        <p:spPr/>
        <p:txBody>
          <a:bodyPr/>
          <a:lstStyle/>
          <a:p>
            <a:r>
              <a:rPr lang="en-US" dirty="0"/>
              <a:t>So we have text in a computer now what?</a:t>
            </a:r>
          </a:p>
        </p:txBody>
      </p:sp>
      <p:sp>
        <p:nvSpPr>
          <p:cNvPr id="3" name="Content Placeholder 2">
            <a:extLst>
              <a:ext uri="{FF2B5EF4-FFF2-40B4-BE49-F238E27FC236}">
                <a16:creationId xmlns:a16="http://schemas.microsoft.com/office/drawing/2014/main" id="{6AA5813C-55F8-F044-B288-7AC3D8B5D826}"/>
              </a:ext>
            </a:extLst>
          </p:cNvPr>
          <p:cNvSpPr>
            <a:spLocks noGrp="1"/>
          </p:cNvSpPr>
          <p:nvPr>
            <p:ph idx="1"/>
          </p:nvPr>
        </p:nvSpPr>
        <p:spPr/>
        <p:txBody>
          <a:bodyPr/>
          <a:lstStyle/>
          <a:p>
            <a:r>
              <a:rPr lang="en-US" dirty="0"/>
              <a:t>Imagine you have the following text in your computer:</a:t>
            </a:r>
          </a:p>
          <a:p>
            <a:pPr lvl="1"/>
            <a:r>
              <a:rPr lang="en-US" dirty="0"/>
              <a:t>John went to the park.</a:t>
            </a:r>
          </a:p>
          <a:p>
            <a:r>
              <a:rPr lang="en-US" dirty="0"/>
              <a:t>Can we do anything with this? Can we identify who is involved? Can we tell where John might be going?</a:t>
            </a:r>
          </a:p>
          <a:p>
            <a:r>
              <a:rPr lang="en-US" dirty="0"/>
              <a:t>What about:</a:t>
            </a:r>
          </a:p>
          <a:p>
            <a:pPr lvl="1"/>
            <a:r>
              <a:rPr lang="ja-JP" altLang="en-US"/>
              <a:t>电脑坏了。</a:t>
            </a:r>
            <a:r>
              <a:rPr lang="en-US" altLang="ja-JP" dirty="0"/>
              <a:t>(The computer is broken)</a:t>
            </a:r>
          </a:p>
          <a:p>
            <a:r>
              <a:rPr lang="en-US" dirty="0"/>
              <a:t>What’s the difference?</a:t>
            </a:r>
          </a:p>
        </p:txBody>
      </p:sp>
    </p:spTree>
    <p:extLst>
      <p:ext uri="{BB962C8B-B14F-4D97-AF65-F5344CB8AC3E}">
        <p14:creationId xmlns:p14="http://schemas.microsoft.com/office/powerpoint/2010/main" val="3335137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8AA5-7CD8-3C46-96D0-0140130BD697}"/>
              </a:ext>
            </a:extLst>
          </p:cNvPr>
          <p:cNvSpPr>
            <a:spLocks noGrp="1"/>
          </p:cNvSpPr>
          <p:nvPr>
            <p:ph type="title"/>
          </p:nvPr>
        </p:nvSpPr>
        <p:spPr/>
        <p:txBody>
          <a:bodyPr>
            <a:normAutofit/>
          </a:bodyPr>
          <a:lstStyle/>
          <a:p>
            <a:r>
              <a:rPr lang="en-US" dirty="0"/>
              <a:t>A first problem we encounter in dealing with electronic texts is…</a:t>
            </a:r>
          </a:p>
        </p:txBody>
      </p:sp>
      <p:sp>
        <p:nvSpPr>
          <p:cNvPr id="3" name="Content Placeholder 2">
            <a:extLst>
              <a:ext uri="{FF2B5EF4-FFF2-40B4-BE49-F238E27FC236}">
                <a16:creationId xmlns:a16="http://schemas.microsoft.com/office/drawing/2014/main" id="{12D61028-E042-B844-8793-BA2B0341878D}"/>
              </a:ext>
            </a:extLst>
          </p:cNvPr>
          <p:cNvSpPr>
            <a:spLocks noGrp="1"/>
          </p:cNvSpPr>
          <p:nvPr>
            <p:ph idx="1"/>
          </p:nvPr>
        </p:nvSpPr>
        <p:spPr/>
        <p:txBody>
          <a:bodyPr/>
          <a:lstStyle/>
          <a:p>
            <a:r>
              <a:rPr lang="en-US" dirty="0"/>
              <a:t>Word boundaries</a:t>
            </a:r>
          </a:p>
          <a:p>
            <a:r>
              <a:rPr lang="en-US" dirty="0"/>
              <a:t>Assuming you have text in your system, you fundamentally just have a sequence of binary data that you happen to think is text. But if you want to do something with it, you must first attempt to break it into its component parts.</a:t>
            </a:r>
          </a:p>
          <a:p>
            <a:r>
              <a:rPr lang="en-US" dirty="0"/>
              <a:t>We call breaking a text (of a sentence) down into its component parts: tokenization</a:t>
            </a:r>
          </a:p>
          <a:p>
            <a:r>
              <a:rPr lang="en-US" dirty="0"/>
              <a:t>What might be the strategy for the English sentence: John went to the park</a:t>
            </a:r>
          </a:p>
          <a:p>
            <a:r>
              <a:rPr lang="en-US" dirty="0"/>
              <a:t>Spaces are sufficient boundaries here for word boundaries.</a:t>
            </a:r>
          </a:p>
          <a:p>
            <a:endParaRPr lang="en-US" dirty="0"/>
          </a:p>
        </p:txBody>
      </p:sp>
    </p:spTree>
    <p:extLst>
      <p:ext uri="{BB962C8B-B14F-4D97-AF65-F5344CB8AC3E}">
        <p14:creationId xmlns:p14="http://schemas.microsoft.com/office/powerpoint/2010/main" val="301984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910D-5253-0249-866C-736D55ADF97E}"/>
              </a:ext>
            </a:extLst>
          </p:cNvPr>
          <p:cNvSpPr>
            <a:spLocks noGrp="1"/>
          </p:cNvSpPr>
          <p:nvPr>
            <p:ph type="title"/>
          </p:nvPr>
        </p:nvSpPr>
        <p:spPr/>
        <p:txBody>
          <a:bodyPr/>
          <a:lstStyle/>
          <a:p>
            <a:r>
              <a:rPr lang="en-US" dirty="0"/>
              <a:t>So if we separate things in a string by spaces have we identified all the words?</a:t>
            </a:r>
          </a:p>
        </p:txBody>
      </p:sp>
      <p:sp>
        <p:nvSpPr>
          <p:cNvPr id="3" name="Content Placeholder 2">
            <a:extLst>
              <a:ext uri="{FF2B5EF4-FFF2-40B4-BE49-F238E27FC236}">
                <a16:creationId xmlns:a16="http://schemas.microsoft.com/office/drawing/2014/main" id="{DF3DC961-57D1-5D47-A8AB-4003B8E9DDF3}"/>
              </a:ext>
            </a:extLst>
          </p:cNvPr>
          <p:cNvSpPr>
            <a:spLocks noGrp="1"/>
          </p:cNvSpPr>
          <p:nvPr>
            <p:ph idx="1"/>
          </p:nvPr>
        </p:nvSpPr>
        <p:spPr/>
        <p:txBody>
          <a:bodyPr/>
          <a:lstStyle/>
          <a:p>
            <a:r>
              <a:rPr lang="en-US" dirty="0"/>
              <a:t>Maybe.</a:t>
            </a:r>
          </a:p>
          <a:p>
            <a:r>
              <a:rPr lang="en-US" dirty="0"/>
              <a:t>Can we do this in a computer?</a:t>
            </a:r>
          </a:p>
          <a:p>
            <a:r>
              <a:rPr lang="en-US" dirty="0"/>
              <a:t>Simple. In python you create a string object (sentence = “john went to the park”)</a:t>
            </a:r>
          </a:p>
          <a:p>
            <a:r>
              <a:rPr lang="en-US" dirty="0"/>
              <a:t>Then you simply apply the split operation (</a:t>
            </a:r>
            <a:r>
              <a:rPr lang="en-US" dirty="0" err="1"/>
              <a:t>sentence.split</a:t>
            </a:r>
            <a:r>
              <a:rPr lang="en-US" dirty="0"/>
              <a:t>(“ “)) and you will get back an array with each word as a separate element.</a:t>
            </a:r>
          </a:p>
          <a:p>
            <a:r>
              <a:rPr lang="en-US" dirty="0"/>
              <a:t>Have we cracked the code?</a:t>
            </a:r>
          </a:p>
        </p:txBody>
      </p:sp>
    </p:spTree>
    <p:extLst>
      <p:ext uri="{BB962C8B-B14F-4D97-AF65-F5344CB8AC3E}">
        <p14:creationId xmlns:p14="http://schemas.microsoft.com/office/powerpoint/2010/main" val="2325779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8EB5-2717-164B-83CF-7E103A492FBA}"/>
              </a:ext>
            </a:extLst>
          </p:cNvPr>
          <p:cNvSpPr>
            <a:spLocks noGrp="1"/>
          </p:cNvSpPr>
          <p:nvPr>
            <p:ph type="title"/>
          </p:nvPr>
        </p:nvSpPr>
        <p:spPr/>
        <p:txBody>
          <a:bodyPr/>
          <a:lstStyle/>
          <a:p>
            <a:r>
              <a:rPr lang="en-US" dirty="0"/>
              <a:t>Fun problems</a:t>
            </a:r>
          </a:p>
        </p:txBody>
      </p:sp>
      <p:sp>
        <p:nvSpPr>
          <p:cNvPr id="3" name="Content Placeholder 2">
            <a:extLst>
              <a:ext uri="{FF2B5EF4-FFF2-40B4-BE49-F238E27FC236}">
                <a16:creationId xmlns:a16="http://schemas.microsoft.com/office/drawing/2014/main" id="{90B9C7F1-D65A-C848-8FB8-7A5E5E59ABE8}"/>
              </a:ext>
            </a:extLst>
          </p:cNvPr>
          <p:cNvSpPr>
            <a:spLocks noGrp="1"/>
          </p:cNvSpPr>
          <p:nvPr>
            <p:ph idx="1"/>
          </p:nvPr>
        </p:nvSpPr>
        <p:spPr/>
        <p:txBody>
          <a:bodyPr/>
          <a:lstStyle/>
          <a:p>
            <a:r>
              <a:rPr lang="en-US" dirty="0"/>
              <a:t>So what if we change the text in the document to be: John went to the park. (we added a period)</a:t>
            </a:r>
          </a:p>
          <a:p>
            <a:r>
              <a:rPr lang="en-US" dirty="0"/>
              <a:t>Will we be able to get the right words out just using split?</a:t>
            </a:r>
          </a:p>
          <a:p>
            <a:r>
              <a:rPr lang="en-US" dirty="0"/>
              <a:t>No. The last item will have the period added to it.</a:t>
            </a:r>
          </a:p>
          <a:p>
            <a:r>
              <a:rPr lang="en-US" dirty="0"/>
              <a:t>How can we fix this?</a:t>
            </a:r>
          </a:p>
          <a:p>
            <a:r>
              <a:rPr lang="en-US" dirty="0"/>
              <a:t>Maybe we have a process that just deletes period before splitting?</a:t>
            </a:r>
          </a:p>
          <a:p>
            <a:r>
              <a:rPr lang="en-US" dirty="0"/>
              <a:t>Good idea?</a:t>
            </a:r>
          </a:p>
        </p:txBody>
      </p:sp>
    </p:spTree>
    <p:extLst>
      <p:ext uri="{BB962C8B-B14F-4D97-AF65-F5344CB8AC3E}">
        <p14:creationId xmlns:p14="http://schemas.microsoft.com/office/powerpoint/2010/main" val="537698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BC93-6987-6A4A-A943-1A3E58E2E846}"/>
              </a:ext>
            </a:extLst>
          </p:cNvPr>
          <p:cNvSpPr>
            <a:spLocks noGrp="1"/>
          </p:cNvSpPr>
          <p:nvPr>
            <p:ph type="title"/>
          </p:nvPr>
        </p:nvSpPr>
        <p:spPr/>
        <p:txBody>
          <a:bodyPr/>
          <a:lstStyle/>
          <a:p>
            <a:r>
              <a:rPr lang="en-US" dirty="0"/>
              <a:t>A first bad idea</a:t>
            </a:r>
          </a:p>
        </p:txBody>
      </p:sp>
      <p:sp>
        <p:nvSpPr>
          <p:cNvPr id="3" name="Content Placeholder 2">
            <a:extLst>
              <a:ext uri="{FF2B5EF4-FFF2-40B4-BE49-F238E27FC236}">
                <a16:creationId xmlns:a16="http://schemas.microsoft.com/office/drawing/2014/main" id="{1B48943E-A62C-AD45-AF0D-70ABCE06D924}"/>
              </a:ext>
            </a:extLst>
          </p:cNvPr>
          <p:cNvSpPr>
            <a:spLocks noGrp="1"/>
          </p:cNvSpPr>
          <p:nvPr>
            <p:ph idx="1"/>
          </p:nvPr>
        </p:nvSpPr>
        <p:spPr/>
        <p:txBody>
          <a:bodyPr/>
          <a:lstStyle/>
          <a:p>
            <a:r>
              <a:rPr lang="en-US" dirty="0"/>
              <a:t>So if we decide to simply delete periods from a string prior to splitting it, what can happen?</a:t>
            </a:r>
          </a:p>
          <a:p>
            <a:r>
              <a:rPr lang="en-US" dirty="0"/>
              <a:t>Imagine we have a new sentence like: John, M.D.  went to the park.</a:t>
            </a:r>
          </a:p>
          <a:p>
            <a:r>
              <a:rPr lang="en-US" dirty="0"/>
              <a:t>What would happen if we delete periods and then split?</a:t>
            </a:r>
          </a:p>
          <a:p>
            <a:r>
              <a:rPr lang="en-US" dirty="0"/>
              <a:t>We’ve now destroyed an acronym.</a:t>
            </a:r>
          </a:p>
          <a:p>
            <a:r>
              <a:rPr lang="en-US" dirty="0"/>
              <a:t>Much of NLP is dealing with odd problems like this on a grander scale.</a:t>
            </a:r>
          </a:p>
        </p:txBody>
      </p:sp>
    </p:spTree>
    <p:extLst>
      <p:ext uri="{BB962C8B-B14F-4D97-AF65-F5344CB8AC3E}">
        <p14:creationId xmlns:p14="http://schemas.microsoft.com/office/powerpoint/2010/main" val="4058702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63E6-040C-9F4F-9BA2-5059A6FA607C}"/>
              </a:ext>
            </a:extLst>
          </p:cNvPr>
          <p:cNvSpPr>
            <a:spLocks noGrp="1"/>
          </p:cNvSpPr>
          <p:nvPr>
            <p:ph type="title"/>
          </p:nvPr>
        </p:nvSpPr>
        <p:spPr/>
        <p:txBody>
          <a:bodyPr/>
          <a:lstStyle/>
          <a:p>
            <a:r>
              <a:rPr lang="en-US" dirty="0"/>
              <a:t>Other tokenization problems</a:t>
            </a:r>
          </a:p>
        </p:txBody>
      </p:sp>
      <p:sp>
        <p:nvSpPr>
          <p:cNvPr id="3" name="Content Placeholder 2">
            <a:extLst>
              <a:ext uri="{FF2B5EF4-FFF2-40B4-BE49-F238E27FC236}">
                <a16:creationId xmlns:a16="http://schemas.microsoft.com/office/drawing/2014/main" id="{B4A380DE-E834-6042-9EA9-64498B846F48}"/>
              </a:ext>
            </a:extLst>
          </p:cNvPr>
          <p:cNvSpPr>
            <a:spLocks noGrp="1"/>
          </p:cNvSpPr>
          <p:nvPr>
            <p:ph idx="1"/>
          </p:nvPr>
        </p:nvSpPr>
        <p:spPr/>
        <p:txBody>
          <a:bodyPr/>
          <a:lstStyle/>
          <a:p>
            <a:r>
              <a:rPr lang="en-US" dirty="0"/>
              <a:t>English is a reasonably easy language to tokenize because it is a reasonably simple language with a minimal case system.</a:t>
            </a:r>
          </a:p>
          <a:p>
            <a:r>
              <a:rPr lang="en-US" dirty="0"/>
              <a:t>Additionally, orthographically, English makes use of spaces and punctuation marks that help to mark sentence structure.</a:t>
            </a:r>
          </a:p>
          <a:p>
            <a:r>
              <a:rPr lang="en-US" dirty="0"/>
              <a:t>This is not the case in all languages or throughout time. Chinese, for example, does not use spaces in texts. Also, old Latin texts do not contain spaces.</a:t>
            </a:r>
          </a:p>
          <a:p>
            <a:r>
              <a:rPr lang="en-US" dirty="0"/>
              <a:t>So in some languages and contexts tokenization of a sentence will require knowledge of the language’s lexicon.</a:t>
            </a:r>
          </a:p>
        </p:txBody>
      </p:sp>
    </p:spTree>
    <p:extLst>
      <p:ext uri="{BB962C8B-B14F-4D97-AF65-F5344CB8AC3E}">
        <p14:creationId xmlns:p14="http://schemas.microsoft.com/office/powerpoint/2010/main" val="1791722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F9D2-11D9-5744-8D3C-22043E193F5C}"/>
              </a:ext>
            </a:extLst>
          </p:cNvPr>
          <p:cNvSpPr>
            <a:spLocks noGrp="1"/>
          </p:cNvSpPr>
          <p:nvPr>
            <p:ph type="title"/>
          </p:nvPr>
        </p:nvSpPr>
        <p:spPr/>
        <p:txBody>
          <a:bodyPr/>
          <a:lstStyle/>
          <a:p>
            <a:r>
              <a:rPr lang="en-US" dirty="0"/>
              <a:t>Bigger issues…</a:t>
            </a:r>
          </a:p>
        </p:txBody>
      </p:sp>
      <p:sp>
        <p:nvSpPr>
          <p:cNvPr id="3" name="Content Placeholder 2">
            <a:extLst>
              <a:ext uri="{FF2B5EF4-FFF2-40B4-BE49-F238E27FC236}">
                <a16:creationId xmlns:a16="http://schemas.microsoft.com/office/drawing/2014/main" id="{119A8847-7DBA-8F44-89D6-6E6605F53047}"/>
              </a:ext>
            </a:extLst>
          </p:cNvPr>
          <p:cNvSpPr>
            <a:spLocks noGrp="1"/>
          </p:cNvSpPr>
          <p:nvPr>
            <p:ph idx="1"/>
          </p:nvPr>
        </p:nvSpPr>
        <p:spPr/>
        <p:txBody>
          <a:bodyPr/>
          <a:lstStyle/>
          <a:p>
            <a:r>
              <a:rPr lang="en-US" dirty="0"/>
              <a:t>Imagine we now have a text like: </a:t>
            </a:r>
          </a:p>
          <a:p>
            <a:pPr lvl="1"/>
            <a:r>
              <a:rPr lang="en-US" dirty="0"/>
              <a:t>John went to the grocery store. There he met Greg Jenkins, M.D. and they talked about lunch. After that they went to the library.</a:t>
            </a:r>
          </a:p>
          <a:p>
            <a:r>
              <a:rPr lang="en-US" dirty="0"/>
              <a:t>Now we have multiple sentences in one piece of electronic text. So we might first want to break things into sentences and then identify the tokens in a sentence. The breaking into sentences is typically referred to as segmentation.</a:t>
            </a:r>
          </a:p>
          <a:p>
            <a:r>
              <a:rPr lang="en-US" dirty="0"/>
              <a:t>Segmentation, of course, is difficult. You need to both have a knowledge of the tokens as well as punctuation to get segmentation right.</a:t>
            </a:r>
          </a:p>
        </p:txBody>
      </p:sp>
    </p:spTree>
    <p:extLst>
      <p:ext uri="{BB962C8B-B14F-4D97-AF65-F5344CB8AC3E}">
        <p14:creationId xmlns:p14="http://schemas.microsoft.com/office/powerpoint/2010/main" val="24770420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E722-B8D1-8249-A44B-41B216D9E9B8}"/>
              </a:ext>
            </a:extLst>
          </p:cNvPr>
          <p:cNvSpPr>
            <a:spLocks noGrp="1"/>
          </p:cNvSpPr>
          <p:nvPr>
            <p:ph type="title"/>
          </p:nvPr>
        </p:nvSpPr>
        <p:spPr/>
        <p:txBody>
          <a:bodyPr/>
          <a:lstStyle/>
          <a:p>
            <a:r>
              <a:rPr lang="en-US" dirty="0" err="1"/>
              <a:t>Biggerer</a:t>
            </a:r>
            <a:r>
              <a:rPr lang="en-US" dirty="0"/>
              <a:t> issues…</a:t>
            </a:r>
          </a:p>
        </p:txBody>
      </p:sp>
      <p:sp>
        <p:nvSpPr>
          <p:cNvPr id="3" name="Content Placeholder 2">
            <a:extLst>
              <a:ext uri="{FF2B5EF4-FFF2-40B4-BE49-F238E27FC236}">
                <a16:creationId xmlns:a16="http://schemas.microsoft.com/office/drawing/2014/main" id="{B3B7200B-BB71-874A-BC09-0AC888C5F4BE}"/>
              </a:ext>
            </a:extLst>
          </p:cNvPr>
          <p:cNvSpPr>
            <a:spLocks noGrp="1"/>
          </p:cNvSpPr>
          <p:nvPr>
            <p:ph idx="1"/>
          </p:nvPr>
        </p:nvSpPr>
        <p:spPr>
          <a:xfrm>
            <a:off x="1451580" y="2015732"/>
            <a:ext cx="4224826" cy="3208587"/>
          </a:xfrm>
        </p:spPr>
        <p:txBody>
          <a:bodyPr/>
          <a:lstStyle/>
          <a:p>
            <a:r>
              <a:rPr lang="en-US" dirty="0"/>
              <a:t>With modern telecommunications text messaging makes communication change</a:t>
            </a:r>
          </a:p>
          <a:p>
            <a:r>
              <a:rPr lang="en-US" dirty="0"/>
              <a:t>What might be the word and sentence boundaries in a message like this?</a:t>
            </a:r>
          </a:p>
          <a:p>
            <a:endParaRPr lang="en-US" dirty="0"/>
          </a:p>
        </p:txBody>
      </p:sp>
      <p:pic>
        <p:nvPicPr>
          <p:cNvPr id="4" name="Picture 3">
            <a:extLst>
              <a:ext uri="{FF2B5EF4-FFF2-40B4-BE49-F238E27FC236}">
                <a16:creationId xmlns:a16="http://schemas.microsoft.com/office/drawing/2014/main" id="{DC4BD384-B173-6349-B8EB-651FEEA8217C}"/>
              </a:ext>
            </a:extLst>
          </p:cNvPr>
          <p:cNvPicPr>
            <a:picLocks noChangeAspect="1"/>
          </p:cNvPicPr>
          <p:nvPr/>
        </p:nvPicPr>
        <p:blipFill>
          <a:blip r:embed="rId2"/>
          <a:stretch>
            <a:fillRect/>
          </a:stretch>
        </p:blipFill>
        <p:spPr>
          <a:xfrm>
            <a:off x="5813301" y="1134919"/>
            <a:ext cx="6146800" cy="4089400"/>
          </a:xfrm>
          <a:prstGeom prst="rect">
            <a:avLst/>
          </a:prstGeom>
        </p:spPr>
      </p:pic>
    </p:spTree>
    <p:extLst>
      <p:ext uri="{BB962C8B-B14F-4D97-AF65-F5344CB8AC3E}">
        <p14:creationId xmlns:p14="http://schemas.microsoft.com/office/powerpoint/2010/main" val="3809788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FDBA-6B41-DA41-B268-3169C43AC129}"/>
              </a:ext>
            </a:extLst>
          </p:cNvPr>
          <p:cNvSpPr>
            <a:spLocks noGrp="1"/>
          </p:cNvSpPr>
          <p:nvPr>
            <p:ph type="title"/>
          </p:nvPr>
        </p:nvSpPr>
        <p:spPr/>
        <p:txBody>
          <a:bodyPr/>
          <a:lstStyle/>
          <a:p>
            <a:r>
              <a:rPr lang="en-US" dirty="0"/>
              <a:t>Where to go from here?</a:t>
            </a:r>
          </a:p>
        </p:txBody>
      </p:sp>
      <p:sp>
        <p:nvSpPr>
          <p:cNvPr id="3" name="Content Placeholder 2">
            <a:extLst>
              <a:ext uri="{FF2B5EF4-FFF2-40B4-BE49-F238E27FC236}">
                <a16:creationId xmlns:a16="http://schemas.microsoft.com/office/drawing/2014/main" id="{001E338F-FD95-A74D-BB57-393A888EBBC6}"/>
              </a:ext>
            </a:extLst>
          </p:cNvPr>
          <p:cNvSpPr>
            <a:spLocks noGrp="1"/>
          </p:cNvSpPr>
          <p:nvPr>
            <p:ph idx="1"/>
          </p:nvPr>
        </p:nvSpPr>
        <p:spPr/>
        <p:txBody>
          <a:bodyPr/>
          <a:lstStyle/>
          <a:p>
            <a:r>
              <a:rPr lang="en-US" dirty="0"/>
              <a:t>Let’s install some tools and see if we can get things working</a:t>
            </a:r>
          </a:p>
          <a:p>
            <a:endParaRPr lang="en-US" dirty="0"/>
          </a:p>
          <a:p>
            <a:r>
              <a:rPr lang="en-US" dirty="0"/>
              <a:t>Python 3.6</a:t>
            </a:r>
          </a:p>
          <a:p>
            <a:r>
              <a:rPr lang="en-US" dirty="0"/>
              <a:t>NLTK 3.3</a:t>
            </a:r>
          </a:p>
          <a:p>
            <a:r>
              <a:rPr lang="en-US" dirty="0"/>
              <a:t>Spacy 2.0.12</a:t>
            </a:r>
          </a:p>
          <a:p>
            <a:endParaRPr lang="en-US" dirty="0"/>
          </a:p>
          <a:p>
            <a:r>
              <a:rPr lang="en-US" dirty="0"/>
              <a:t>Then we will try to download the NLTK sample models </a:t>
            </a:r>
            <a:r>
              <a:rPr lang="en-US"/>
              <a:t>and corpora</a:t>
            </a:r>
          </a:p>
        </p:txBody>
      </p:sp>
    </p:spTree>
    <p:extLst>
      <p:ext uri="{BB962C8B-B14F-4D97-AF65-F5344CB8AC3E}">
        <p14:creationId xmlns:p14="http://schemas.microsoft.com/office/powerpoint/2010/main" val="2489924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3A9-D105-7240-93A0-1268A3DCAC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EE9817-3113-804D-999D-33D51C5AA0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628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78B-1DCA-8748-B1C7-672D07647858}"/>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A69E0443-6E80-E14C-904F-722B7BC86EC0}"/>
              </a:ext>
            </a:extLst>
          </p:cNvPr>
          <p:cNvSpPr>
            <a:spLocks noGrp="1"/>
          </p:cNvSpPr>
          <p:nvPr>
            <p:ph idx="1"/>
          </p:nvPr>
        </p:nvSpPr>
        <p:spPr/>
        <p:txBody>
          <a:bodyPr/>
          <a:lstStyle/>
          <a:p>
            <a:r>
              <a:rPr lang="en-US" dirty="0"/>
              <a:t>I’ll show you the syllabus in Word.</a:t>
            </a:r>
          </a:p>
        </p:txBody>
      </p:sp>
    </p:spTree>
    <p:extLst>
      <p:ext uri="{BB962C8B-B14F-4D97-AF65-F5344CB8AC3E}">
        <p14:creationId xmlns:p14="http://schemas.microsoft.com/office/powerpoint/2010/main" val="2024496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6D92-A948-124C-B282-303AA96D27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E7E098-798F-2142-8480-703A50635A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209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5DB8-5E47-464A-BAC4-F34EDE8015C4}"/>
              </a:ext>
            </a:extLst>
          </p:cNvPr>
          <p:cNvSpPr>
            <a:spLocks noGrp="1"/>
          </p:cNvSpPr>
          <p:nvPr>
            <p:ph type="title"/>
          </p:nvPr>
        </p:nvSpPr>
        <p:spPr/>
        <p:txBody>
          <a:bodyPr/>
          <a:lstStyle/>
          <a:p>
            <a:r>
              <a:rPr lang="en-US" dirty="0"/>
              <a:t>Teacher/TA Availability</a:t>
            </a:r>
          </a:p>
        </p:txBody>
      </p:sp>
      <p:sp>
        <p:nvSpPr>
          <p:cNvPr id="3" name="Content Placeholder 2">
            <a:extLst>
              <a:ext uri="{FF2B5EF4-FFF2-40B4-BE49-F238E27FC236}">
                <a16:creationId xmlns:a16="http://schemas.microsoft.com/office/drawing/2014/main" id="{0B3C2509-E886-6847-B2B7-9B92B8F8FDB9}"/>
              </a:ext>
            </a:extLst>
          </p:cNvPr>
          <p:cNvSpPr>
            <a:spLocks noGrp="1"/>
          </p:cNvSpPr>
          <p:nvPr>
            <p:ph idx="1"/>
          </p:nvPr>
        </p:nvSpPr>
        <p:spPr/>
        <p:txBody>
          <a:bodyPr/>
          <a:lstStyle/>
          <a:p>
            <a:r>
              <a:rPr lang="en-US" dirty="0"/>
              <a:t>TA is Ali </a:t>
            </a:r>
            <a:r>
              <a:rPr lang="en-US" dirty="0" err="1"/>
              <a:t>Seyfi</a:t>
            </a:r>
            <a:r>
              <a:rPr lang="en-US" dirty="0"/>
              <a:t> </a:t>
            </a:r>
          </a:p>
          <a:p>
            <a:r>
              <a:rPr lang="en-US" dirty="0"/>
              <a:t>Email is: </a:t>
            </a:r>
            <a:r>
              <a:rPr lang="en-US" dirty="0" err="1"/>
              <a:t>seyfi@gwmail.gwu.edu</a:t>
            </a:r>
            <a:endParaRPr lang="en-US" dirty="0"/>
          </a:p>
          <a:p>
            <a:r>
              <a:rPr lang="en-US" dirty="0"/>
              <a:t>He will be principally involved in grading homework and providing you additional support.</a:t>
            </a:r>
          </a:p>
          <a:p>
            <a:r>
              <a:rPr lang="en-US" dirty="0"/>
              <a:t>He’s proposed office hours on Fridays from 11AM-1PM. </a:t>
            </a:r>
          </a:p>
          <a:p>
            <a:pPr lvl="1"/>
            <a:r>
              <a:rPr lang="en-US" dirty="0"/>
              <a:t>Do these hours work for people? </a:t>
            </a:r>
          </a:p>
        </p:txBody>
      </p:sp>
    </p:spTree>
    <p:extLst>
      <p:ext uri="{BB962C8B-B14F-4D97-AF65-F5344CB8AC3E}">
        <p14:creationId xmlns:p14="http://schemas.microsoft.com/office/powerpoint/2010/main" val="281911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C0AE4-9310-484F-8C86-DF0C1175B88F}"/>
              </a:ext>
            </a:extLst>
          </p:cNvPr>
          <p:cNvSpPr>
            <a:spLocks noGrp="1"/>
          </p:cNvSpPr>
          <p:nvPr>
            <p:ph type="title"/>
          </p:nvPr>
        </p:nvSpPr>
        <p:spPr/>
        <p:txBody>
          <a:bodyPr/>
          <a:lstStyle/>
          <a:p>
            <a:r>
              <a:rPr lang="en-US" dirty="0"/>
              <a:t>Textbooks</a:t>
            </a:r>
          </a:p>
        </p:txBody>
      </p:sp>
      <p:sp>
        <p:nvSpPr>
          <p:cNvPr id="3" name="Content Placeholder 2">
            <a:extLst>
              <a:ext uri="{FF2B5EF4-FFF2-40B4-BE49-F238E27FC236}">
                <a16:creationId xmlns:a16="http://schemas.microsoft.com/office/drawing/2014/main" id="{D49419AE-8560-834F-86F9-941FE420B8C8}"/>
              </a:ext>
            </a:extLst>
          </p:cNvPr>
          <p:cNvSpPr>
            <a:spLocks noGrp="1"/>
          </p:cNvSpPr>
          <p:nvPr>
            <p:ph idx="1"/>
          </p:nvPr>
        </p:nvSpPr>
        <p:spPr/>
        <p:txBody>
          <a:bodyPr>
            <a:normAutofit lnSpcReduction="10000"/>
          </a:bodyPr>
          <a:lstStyle/>
          <a:p>
            <a:r>
              <a:rPr lang="en-US" dirty="0"/>
              <a:t>Primary textbook is </a:t>
            </a:r>
            <a:r>
              <a:rPr lang="en-US" dirty="0" err="1"/>
              <a:t>Jurafsky</a:t>
            </a:r>
            <a:r>
              <a:rPr lang="en-US" dirty="0"/>
              <a:t> and Martin 2</a:t>
            </a:r>
            <a:r>
              <a:rPr lang="en-US" baseline="30000" dirty="0"/>
              <a:t>nd</a:t>
            </a:r>
            <a:r>
              <a:rPr lang="en-US" dirty="0"/>
              <a:t> edition</a:t>
            </a:r>
          </a:p>
          <a:p>
            <a:r>
              <a:rPr lang="en-US" dirty="0"/>
              <a:t>(There might be a draft version pdf available…)</a:t>
            </a:r>
          </a:p>
          <a:p>
            <a:endParaRPr lang="en-US" dirty="0"/>
          </a:p>
          <a:p>
            <a:r>
              <a:rPr lang="en-US" dirty="0"/>
              <a:t>Other textbooks are good: </a:t>
            </a:r>
          </a:p>
          <a:p>
            <a:r>
              <a:rPr lang="en-US" dirty="0"/>
              <a:t>I’ll put up references to textbooks on </a:t>
            </a:r>
          </a:p>
          <a:p>
            <a:pPr lvl="1"/>
            <a:r>
              <a:rPr lang="en-US" dirty="0"/>
              <a:t>NLTK</a:t>
            </a:r>
          </a:p>
          <a:p>
            <a:pPr lvl="1"/>
            <a:r>
              <a:rPr lang="en-US" dirty="0"/>
              <a:t>Information Retrieval</a:t>
            </a:r>
          </a:p>
          <a:p>
            <a:pPr lvl="1"/>
            <a:r>
              <a:rPr lang="en-US" dirty="0"/>
              <a:t>Some papers including on evaluation methods</a:t>
            </a:r>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3F850032-A4E5-684A-BB77-28C67611260D}"/>
              </a:ext>
            </a:extLst>
          </p:cNvPr>
          <p:cNvPicPr>
            <a:picLocks noChangeAspect="1"/>
          </p:cNvPicPr>
          <p:nvPr/>
        </p:nvPicPr>
        <p:blipFill>
          <a:blip r:embed="rId2"/>
          <a:stretch>
            <a:fillRect/>
          </a:stretch>
        </p:blipFill>
        <p:spPr>
          <a:xfrm>
            <a:off x="7467600" y="203199"/>
            <a:ext cx="4451350" cy="5886683"/>
          </a:xfrm>
          <a:prstGeom prst="rect">
            <a:avLst/>
          </a:prstGeom>
        </p:spPr>
      </p:pic>
    </p:spTree>
    <p:extLst>
      <p:ext uri="{BB962C8B-B14F-4D97-AF65-F5344CB8AC3E}">
        <p14:creationId xmlns:p14="http://schemas.microsoft.com/office/powerpoint/2010/main" val="40023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96F9-FF85-3B4B-A053-550899254B82}"/>
              </a:ext>
            </a:extLst>
          </p:cNvPr>
          <p:cNvSpPr>
            <a:spLocks noGrp="1"/>
          </p:cNvSpPr>
          <p:nvPr>
            <p:ph type="title"/>
          </p:nvPr>
        </p:nvSpPr>
        <p:spPr/>
        <p:txBody>
          <a:bodyPr/>
          <a:lstStyle/>
          <a:p>
            <a:r>
              <a:rPr lang="en-US" dirty="0"/>
              <a:t>Quizzes</a:t>
            </a:r>
          </a:p>
        </p:txBody>
      </p:sp>
      <p:sp>
        <p:nvSpPr>
          <p:cNvPr id="3" name="Content Placeholder 2">
            <a:extLst>
              <a:ext uri="{FF2B5EF4-FFF2-40B4-BE49-F238E27FC236}">
                <a16:creationId xmlns:a16="http://schemas.microsoft.com/office/drawing/2014/main" id="{04AF4478-53D1-9A49-A6E5-57DD3E04AF8D}"/>
              </a:ext>
            </a:extLst>
          </p:cNvPr>
          <p:cNvSpPr>
            <a:spLocks noGrp="1"/>
          </p:cNvSpPr>
          <p:nvPr>
            <p:ph idx="1"/>
          </p:nvPr>
        </p:nvSpPr>
        <p:spPr/>
        <p:txBody>
          <a:bodyPr/>
          <a:lstStyle/>
          <a:p>
            <a:r>
              <a:rPr lang="en-US" dirty="0"/>
              <a:t>I plan on having 5 or 6 quizzes in class.</a:t>
            </a:r>
          </a:p>
          <a:p>
            <a:r>
              <a:rPr lang="en-US" dirty="0"/>
              <a:t>These will be your only in class evaluations.</a:t>
            </a:r>
          </a:p>
          <a:p>
            <a:r>
              <a:rPr lang="en-US" dirty="0"/>
              <a:t>25% of your grade.</a:t>
            </a:r>
          </a:p>
          <a:p>
            <a:endParaRPr lang="en-US" dirty="0"/>
          </a:p>
          <a:p>
            <a:r>
              <a:rPr lang="en-US" dirty="0"/>
              <a:t>I’ll aim to have them be where you explain a technique and its applications.</a:t>
            </a:r>
          </a:p>
          <a:p>
            <a:r>
              <a:rPr lang="en-US" dirty="0"/>
              <a:t>I’ll aim to prepare some sample quizzes for you to look at prior to taking one</a:t>
            </a:r>
          </a:p>
          <a:p>
            <a:pPr marL="0" indent="0">
              <a:buNone/>
            </a:pPr>
            <a:endParaRPr lang="en-US" dirty="0"/>
          </a:p>
        </p:txBody>
      </p:sp>
    </p:spTree>
    <p:extLst>
      <p:ext uri="{BB962C8B-B14F-4D97-AF65-F5344CB8AC3E}">
        <p14:creationId xmlns:p14="http://schemas.microsoft.com/office/powerpoint/2010/main" val="16423469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{9274A4AB-6E2B-8145-A229-62DA7FA2D157}tf10001119</Template>
  <TotalTime>193</TotalTime>
  <Words>3717</Words>
  <Application>Microsoft Macintosh PowerPoint</Application>
  <PresentationFormat>Widescreen</PresentationFormat>
  <Paragraphs>339</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游ゴシック</vt:lpstr>
      <vt:lpstr>Arial</vt:lpstr>
      <vt:lpstr>Gill Sans MT</vt:lpstr>
      <vt:lpstr>Gallery</vt:lpstr>
      <vt:lpstr>Natural Language Processing DATS 6450</vt:lpstr>
      <vt:lpstr>Welcome!</vt:lpstr>
      <vt:lpstr>Class Issues</vt:lpstr>
      <vt:lpstr>Instructor Background</vt:lpstr>
      <vt:lpstr>logistics</vt:lpstr>
      <vt:lpstr>Syllabus</vt:lpstr>
      <vt:lpstr>Teacher/TA Availability</vt:lpstr>
      <vt:lpstr>Textbooks</vt:lpstr>
      <vt:lpstr>Quizzes</vt:lpstr>
      <vt:lpstr>Participation</vt:lpstr>
      <vt:lpstr>Homework</vt:lpstr>
      <vt:lpstr>Management Emails</vt:lpstr>
      <vt:lpstr>Project</vt:lpstr>
      <vt:lpstr>Class structure</vt:lpstr>
      <vt:lpstr>Questions?</vt:lpstr>
      <vt:lpstr>Goals of the course</vt:lpstr>
      <vt:lpstr>Student Assumptions</vt:lpstr>
      <vt:lpstr>Any requests?</vt:lpstr>
      <vt:lpstr>History of NLP techniques</vt:lpstr>
      <vt:lpstr>Pick your poison: symbolic or statistical</vt:lpstr>
      <vt:lpstr>Currently… </vt:lpstr>
      <vt:lpstr>What can we use NLP for?</vt:lpstr>
      <vt:lpstr>Machine translation</vt:lpstr>
      <vt:lpstr>Search</vt:lpstr>
      <vt:lpstr>Data cleanup</vt:lpstr>
      <vt:lpstr>Information extraction</vt:lpstr>
      <vt:lpstr>And now for a quick review of why natural languages are terrible…</vt:lpstr>
      <vt:lpstr>What is a language?</vt:lpstr>
      <vt:lpstr>A first problem… ambiguity</vt:lpstr>
      <vt:lpstr>Another ambiguity…</vt:lpstr>
      <vt:lpstr>More ambiguity</vt:lpstr>
      <vt:lpstr>Basic structures of language</vt:lpstr>
      <vt:lpstr>Lexical problems</vt:lpstr>
      <vt:lpstr>How do languages deal with words and extensions</vt:lpstr>
      <vt:lpstr>Case systems</vt:lpstr>
      <vt:lpstr>What are the different classes of words?</vt:lpstr>
      <vt:lpstr>basic combining of words</vt:lpstr>
      <vt:lpstr>Basics of grammar</vt:lpstr>
      <vt:lpstr>A sentence</vt:lpstr>
      <vt:lpstr>Sentence examples</vt:lpstr>
      <vt:lpstr>Case systems and verbs</vt:lpstr>
      <vt:lpstr>Verbs and pronouns in English</vt:lpstr>
      <vt:lpstr>Noun changes in English</vt:lpstr>
      <vt:lpstr>What do we know thus far?</vt:lpstr>
      <vt:lpstr>Where does meaning come from?</vt:lpstr>
      <vt:lpstr>Do all sentences have meaning?</vt:lpstr>
      <vt:lpstr>Deep thoughts…</vt:lpstr>
      <vt:lpstr>Now what?</vt:lpstr>
      <vt:lpstr>Can we get a computer to store words and texts?</vt:lpstr>
      <vt:lpstr>So we have text in a computer now what?</vt:lpstr>
      <vt:lpstr>A first problem we encounter in dealing with electronic texts is…</vt:lpstr>
      <vt:lpstr>So if we separate things in a string by spaces have we identified all the words?</vt:lpstr>
      <vt:lpstr>Fun problems</vt:lpstr>
      <vt:lpstr>A first bad idea</vt:lpstr>
      <vt:lpstr>Other tokenization problems</vt:lpstr>
      <vt:lpstr>Bigger issues…</vt:lpstr>
      <vt:lpstr>Biggerer issues…</vt:lpstr>
      <vt:lpstr>Where to go from here?</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DATS 6450</dc:title>
  <dc:creator>Stephen Kunath</dc:creator>
  <cp:lastModifiedBy>Stephen Kunath</cp:lastModifiedBy>
  <cp:revision>45</cp:revision>
  <dcterms:created xsi:type="dcterms:W3CDTF">2018-08-30T12:35:03Z</dcterms:created>
  <dcterms:modified xsi:type="dcterms:W3CDTF">2018-08-30T21:38:19Z</dcterms:modified>
</cp:coreProperties>
</file>