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89" r:id="rId7"/>
    <p:sldId id="29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2"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a:t>
            </a:r>
            <a:br>
              <a:rPr lang="en-US" dirty="0"/>
            </a:br>
            <a:r>
              <a:rPr lang="en-US" dirty="0"/>
              <a:t>DATS 6450</a:t>
            </a:r>
          </a:p>
        </p:txBody>
      </p:sp>
      <p:sp>
        <p:nvSpPr>
          <p:cNvPr id="3" name="Subtitle 2"/>
          <p:cNvSpPr>
            <a:spLocks noGrp="1"/>
          </p:cNvSpPr>
          <p:nvPr>
            <p:ph type="subTitle" idx="1"/>
          </p:nvPr>
        </p:nvSpPr>
        <p:spPr/>
        <p:txBody>
          <a:bodyPr>
            <a:normAutofit/>
          </a:bodyPr>
          <a:lstStyle/>
          <a:p>
            <a:r>
              <a:rPr lang="en-US" dirty="0"/>
              <a:t>Lecture </a:t>
            </a:r>
            <a:r>
              <a:rPr lang="en-US" dirty="0" smtClean="0"/>
              <a:t>1</a:t>
            </a:r>
            <a:endParaRPr lang="en-US" dirty="0"/>
          </a:p>
          <a:p>
            <a:r>
              <a:rPr lang="en-US" dirty="0"/>
              <a:t>Steve Kunath</a:t>
            </a:r>
          </a:p>
          <a:p>
            <a:endParaRPr lang="en-US" dirty="0"/>
          </a:p>
        </p:txBody>
      </p:sp>
    </p:spTree>
    <p:extLst>
      <p:ext uri="{BB962C8B-B14F-4D97-AF65-F5344CB8AC3E}">
        <p14:creationId xmlns:p14="http://schemas.microsoft.com/office/powerpoint/2010/main" val="413263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Documents…</a:t>
            </a:r>
            <a:endParaRPr lang="en-US" dirty="0"/>
          </a:p>
        </p:txBody>
      </p:sp>
      <p:sp>
        <p:nvSpPr>
          <p:cNvPr id="3" name="Content Placeholder 2"/>
          <p:cNvSpPr>
            <a:spLocks noGrp="1"/>
          </p:cNvSpPr>
          <p:nvPr>
            <p:ph idx="1"/>
          </p:nvPr>
        </p:nvSpPr>
        <p:spPr/>
        <p:txBody>
          <a:bodyPr/>
          <a:lstStyle/>
          <a:p>
            <a:r>
              <a:rPr lang="en-US" dirty="0" smtClean="0"/>
              <a:t>We want to start with the idea that most of the text we are interested will be stored in some format. </a:t>
            </a:r>
          </a:p>
          <a:p>
            <a:pPr lvl="1"/>
            <a:r>
              <a:rPr lang="en-US" dirty="0" smtClean="0"/>
              <a:t>PDF, DOCX, DOC, TXT, HTML, JSON, XML</a:t>
            </a:r>
          </a:p>
          <a:p>
            <a:endParaRPr lang="en-US" dirty="0"/>
          </a:p>
          <a:p>
            <a:r>
              <a:rPr lang="en-US" dirty="0" smtClean="0"/>
              <a:t>Each format might require a different kind of reader. </a:t>
            </a:r>
          </a:p>
          <a:p>
            <a:endParaRPr lang="en-US" dirty="0"/>
          </a:p>
          <a:p>
            <a:r>
              <a:rPr lang="en-US" dirty="0" smtClean="0"/>
              <a:t>For the next few weeks we’ll be principally focusing on documents that are in text. They could contain asci or Unicode encodings, but we will focus on Unicode.</a:t>
            </a:r>
            <a:endParaRPr lang="en-US" dirty="0"/>
          </a:p>
        </p:txBody>
      </p:sp>
    </p:spTree>
    <p:extLst>
      <p:ext uri="{BB962C8B-B14F-4D97-AF65-F5344CB8AC3E}">
        <p14:creationId xmlns:p14="http://schemas.microsoft.com/office/powerpoint/2010/main" val="287441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text</a:t>
            </a:r>
            <a:endParaRPr lang="en-US" dirty="0"/>
          </a:p>
        </p:txBody>
      </p:sp>
      <p:sp>
        <p:nvSpPr>
          <p:cNvPr id="3" name="Content Placeholder 2"/>
          <p:cNvSpPr>
            <a:spLocks noGrp="1"/>
          </p:cNvSpPr>
          <p:nvPr>
            <p:ph idx="1"/>
          </p:nvPr>
        </p:nvSpPr>
        <p:spPr/>
        <p:txBody>
          <a:bodyPr/>
          <a:lstStyle/>
          <a:p>
            <a:r>
              <a:rPr lang="en-US" dirty="0" smtClean="0"/>
              <a:t>Assume you’ve got some text, how might we tokenize it?</a:t>
            </a:r>
          </a:p>
          <a:p>
            <a:endParaRPr lang="en-US" dirty="0"/>
          </a:p>
          <a:p>
            <a:r>
              <a:rPr lang="en-US" dirty="0" smtClean="0"/>
              <a:t>Last week we mentioned just using a string split. Is that a good idea or bad idea?</a:t>
            </a:r>
            <a:endParaRPr lang="en-US" dirty="0"/>
          </a:p>
        </p:txBody>
      </p:sp>
    </p:spTree>
    <p:extLst>
      <p:ext uri="{BB962C8B-B14F-4D97-AF65-F5344CB8AC3E}">
        <p14:creationId xmlns:p14="http://schemas.microsoft.com/office/powerpoint/2010/main" val="354037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tokens?</a:t>
            </a:r>
            <a:endParaRPr lang="en-US" dirty="0"/>
          </a:p>
        </p:txBody>
      </p:sp>
      <p:sp>
        <p:nvSpPr>
          <p:cNvPr id="3" name="Content Placeholder 2"/>
          <p:cNvSpPr>
            <a:spLocks noGrp="1"/>
          </p:cNvSpPr>
          <p:nvPr>
            <p:ph idx="1"/>
          </p:nvPr>
        </p:nvSpPr>
        <p:spPr/>
        <p:txBody>
          <a:bodyPr/>
          <a:lstStyle/>
          <a:p>
            <a:r>
              <a:rPr lang="en-US" dirty="0" smtClean="0"/>
              <a:t>Identify jargon used by a group</a:t>
            </a:r>
          </a:p>
          <a:p>
            <a:r>
              <a:rPr lang="en-US" dirty="0" smtClean="0"/>
              <a:t>Identify multi-word expressions</a:t>
            </a:r>
          </a:p>
          <a:p>
            <a:r>
              <a:rPr lang="en-US" dirty="0" smtClean="0"/>
              <a:t>Compare the text of one file to the text of another file—even when not identical</a:t>
            </a:r>
          </a:p>
          <a:p>
            <a:r>
              <a:rPr lang="en-US" dirty="0" smtClean="0"/>
              <a:t>Identify names of people or the like</a:t>
            </a:r>
          </a:p>
          <a:p>
            <a:r>
              <a:rPr lang="en-US" dirty="0" smtClean="0"/>
              <a:t>Identify overlap between documents—comparing news stories for identical quotations</a:t>
            </a:r>
          </a:p>
          <a:p>
            <a:r>
              <a:rPr lang="en-US" dirty="0" smtClean="0"/>
              <a:t>And more</a:t>
            </a:r>
            <a:endParaRPr lang="en-US" dirty="0"/>
          </a:p>
        </p:txBody>
      </p:sp>
    </p:spTree>
    <p:extLst>
      <p:ext uri="{BB962C8B-B14F-4D97-AF65-F5344CB8AC3E}">
        <p14:creationId xmlns:p14="http://schemas.microsoft.com/office/powerpoint/2010/main" val="2667666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 in NLTK demonstration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63826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Tokens everywhere…</a:t>
            </a:r>
            <a:endParaRPr lang="en-US" dirty="0"/>
          </a:p>
        </p:txBody>
      </p:sp>
      <p:sp>
        <p:nvSpPr>
          <p:cNvPr id="3" name="Content Placeholder 2"/>
          <p:cNvSpPr>
            <a:spLocks noGrp="1"/>
          </p:cNvSpPr>
          <p:nvPr>
            <p:ph idx="1"/>
          </p:nvPr>
        </p:nvSpPr>
        <p:spPr/>
        <p:txBody>
          <a:bodyPr/>
          <a:lstStyle/>
          <a:p>
            <a:r>
              <a:rPr lang="en-US" dirty="0" smtClean="0"/>
              <a:t>One potential issue with having a list of tokens relates to the fact that words come in various forms.</a:t>
            </a:r>
          </a:p>
          <a:p>
            <a:endParaRPr lang="en-US" dirty="0" smtClean="0"/>
          </a:p>
          <a:p>
            <a:pPr marL="0" indent="0">
              <a:buNone/>
            </a:pPr>
            <a:r>
              <a:rPr lang="en-US" dirty="0" smtClean="0"/>
              <a:t>Pluralization</a:t>
            </a:r>
            <a:endParaRPr lang="en-US" dirty="0"/>
          </a:p>
          <a:p>
            <a:r>
              <a:rPr lang="en-US" dirty="0" smtClean="0"/>
              <a:t>Goal and goals are the same word with different endings.</a:t>
            </a:r>
          </a:p>
          <a:p>
            <a:r>
              <a:rPr lang="en-US" dirty="0" smtClean="0"/>
              <a:t>Ox and oxen versus box and boxes</a:t>
            </a:r>
          </a:p>
          <a:p>
            <a:endParaRPr lang="en-US" dirty="0"/>
          </a:p>
          <a:p>
            <a:pPr marL="0" indent="0">
              <a:buNone/>
            </a:pPr>
            <a:r>
              <a:rPr lang="en-US" dirty="0" smtClean="0"/>
              <a:t>One challenge is that if we simply look at the tokens in their raw forms we might miss the fact that two words are the same</a:t>
            </a:r>
            <a:endParaRPr lang="en-US" dirty="0"/>
          </a:p>
        </p:txBody>
      </p:sp>
    </p:spTree>
    <p:extLst>
      <p:ext uri="{BB962C8B-B14F-4D97-AF65-F5344CB8AC3E}">
        <p14:creationId xmlns:p14="http://schemas.microsoft.com/office/powerpoint/2010/main" val="2595049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p:txBody>
          <a:bodyPr/>
          <a:lstStyle/>
          <a:p>
            <a:r>
              <a:rPr lang="en-US" dirty="0" smtClean="0"/>
              <a:t>Fundamentally we want to be able to deal with </a:t>
            </a:r>
            <a:r>
              <a:rPr lang="en-US" b="1" dirty="0" smtClean="0"/>
              <a:t>inflection</a:t>
            </a:r>
            <a:r>
              <a:rPr lang="en-US" dirty="0" smtClean="0"/>
              <a:t> seen in the tokens</a:t>
            </a:r>
          </a:p>
          <a:p>
            <a:r>
              <a:rPr lang="en-US" dirty="0" smtClean="0"/>
              <a:t>Inflection is where one combines a word with a grammatical morpheme, e.g. pluralization involves an –s typically</a:t>
            </a:r>
          </a:p>
          <a:p>
            <a:endParaRPr lang="en-US" dirty="0"/>
          </a:p>
          <a:p>
            <a:r>
              <a:rPr lang="en-US" dirty="0" smtClean="0"/>
              <a:t>Verbs in English can frequently see the following affixes appended: -s, -</a:t>
            </a:r>
            <a:r>
              <a:rPr lang="en-US" dirty="0" err="1" smtClean="0"/>
              <a:t>ing</a:t>
            </a:r>
            <a:r>
              <a:rPr lang="en-US" dirty="0" smtClean="0"/>
              <a:t>, -</a:t>
            </a:r>
            <a:r>
              <a:rPr lang="en-US" dirty="0" err="1" smtClean="0"/>
              <a:t>ed</a:t>
            </a:r>
            <a:endParaRPr lang="en-US" dirty="0" smtClean="0"/>
          </a:p>
          <a:p>
            <a:r>
              <a:rPr lang="en-US" dirty="0" smtClean="0"/>
              <a:t>Verbs also have a problem where the underlying form can change, e.g. try to tries</a:t>
            </a:r>
            <a:endParaRPr lang="en-US" dirty="0"/>
          </a:p>
        </p:txBody>
      </p:sp>
    </p:spTree>
    <p:extLst>
      <p:ext uri="{BB962C8B-B14F-4D97-AF65-F5344CB8AC3E}">
        <p14:creationId xmlns:p14="http://schemas.microsoft.com/office/powerpoint/2010/main" val="550757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Irregular things</a:t>
            </a:r>
            <a:endParaRPr lang="en-US" dirty="0"/>
          </a:p>
        </p:txBody>
      </p:sp>
      <p:sp>
        <p:nvSpPr>
          <p:cNvPr id="3" name="Content Placeholder 2"/>
          <p:cNvSpPr>
            <a:spLocks noGrp="1"/>
          </p:cNvSpPr>
          <p:nvPr>
            <p:ph idx="1"/>
          </p:nvPr>
        </p:nvSpPr>
        <p:spPr/>
        <p:txBody>
          <a:bodyPr/>
          <a:lstStyle/>
          <a:p>
            <a:r>
              <a:rPr lang="en-US" dirty="0" smtClean="0"/>
              <a:t>Some verbs are regular and some are irregular</a:t>
            </a:r>
          </a:p>
          <a:p>
            <a:r>
              <a:rPr lang="en-US" dirty="0" smtClean="0"/>
              <a:t>Irregular verbs are present in every language</a:t>
            </a:r>
          </a:p>
          <a:p>
            <a:r>
              <a:rPr lang="en-US" dirty="0" smtClean="0"/>
              <a:t>The word itself changes: eat goes to ate (can you image why this might happen in English?)</a:t>
            </a:r>
            <a:endParaRPr lang="en-US" dirty="0"/>
          </a:p>
        </p:txBody>
      </p:sp>
    </p:spTree>
    <p:extLst>
      <p:ext uri="{BB962C8B-B14F-4D97-AF65-F5344CB8AC3E}">
        <p14:creationId xmlns:p14="http://schemas.microsoft.com/office/powerpoint/2010/main" val="1221703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identify the stem of a word?</a:t>
            </a:r>
            <a:endParaRPr lang="en-US" dirty="0"/>
          </a:p>
        </p:txBody>
      </p:sp>
      <p:sp>
        <p:nvSpPr>
          <p:cNvPr id="3" name="Content Placeholder 2"/>
          <p:cNvSpPr>
            <a:spLocks noGrp="1"/>
          </p:cNvSpPr>
          <p:nvPr>
            <p:ph idx="1"/>
          </p:nvPr>
        </p:nvSpPr>
        <p:spPr/>
        <p:txBody>
          <a:bodyPr/>
          <a:lstStyle/>
          <a:p>
            <a:r>
              <a:rPr lang="en-US" dirty="0" smtClean="0"/>
              <a:t>Humans do it naturally.</a:t>
            </a:r>
          </a:p>
          <a:p>
            <a:r>
              <a:rPr lang="en-US" dirty="0" smtClean="0"/>
              <a:t>Computers do it reasonably well.</a:t>
            </a:r>
          </a:p>
          <a:p>
            <a:endParaRPr lang="en-US" dirty="0"/>
          </a:p>
          <a:p>
            <a:r>
              <a:rPr lang="en-US" dirty="0" smtClean="0"/>
              <a:t>The Porter stemmer is quite popular and reasonably effective for English</a:t>
            </a:r>
          </a:p>
          <a:p>
            <a:r>
              <a:rPr lang="en-US" dirty="0" smtClean="0"/>
              <a:t>The goal of the Porter stemmer is to rewrite the input word using a set of rules until the final stemmed version is identified</a:t>
            </a:r>
          </a:p>
          <a:p>
            <a:r>
              <a:rPr lang="en-US" dirty="0" smtClean="0"/>
              <a:t>Rules contain information like: endings like -</a:t>
            </a:r>
            <a:r>
              <a:rPr lang="en-US" dirty="0" err="1" smtClean="0"/>
              <a:t>ational</a:t>
            </a:r>
            <a:r>
              <a:rPr lang="en-US" dirty="0" smtClean="0"/>
              <a:t> go to –ate (relational to relate)</a:t>
            </a:r>
            <a:endParaRPr lang="en-US" dirty="0"/>
          </a:p>
        </p:txBody>
      </p:sp>
    </p:spTree>
    <p:extLst>
      <p:ext uri="{BB962C8B-B14F-4D97-AF65-F5344CB8AC3E}">
        <p14:creationId xmlns:p14="http://schemas.microsoft.com/office/powerpoint/2010/main" val="183353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identify the underlying concept of a word?</a:t>
            </a:r>
            <a:endParaRPr lang="en-US" dirty="0"/>
          </a:p>
        </p:txBody>
      </p:sp>
      <p:sp>
        <p:nvSpPr>
          <p:cNvPr id="3" name="Content Placeholder 2"/>
          <p:cNvSpPr>
            <a:spLocks noGrp="1"/>
          </p:cNvSpPr>
          <p:nvPr>
            <p:ph idx="1"/>
          </p:nvPr>
        </p:nvSpPr>
        <p:spPr/>
        <p:txBody>
          <a:bodyPr/>
          <a:lstStyle/>
          <a:p>
            <a:r>
              <a:rPr lang="en-US" dirty="0" smtClean="0"/>
              <a:t>A </a:t>
            </a:r>
            <a:r>
              <a:rPr lang="en-US" b="1" dirty="0" smtClean="0"/>
              <a:t>lemma </a:t>
            </a:r>
            <a:r>
              <a:rPr lang="en-US" dirty="0" smtClean="0"/>
              <a:t>is a set of forms that has the same stem. This is more complicated than just stemming as it should be able to map distinctive surface forms to a single underlying representation</a:t>
            </a:r>
          </a:p>
          <a:p>
            <a:endParaRPr lang="en-US" dirty="0" smtClean="0"/>
          </a:p>
          <a:p>
            <a:r>
              <a:rPr lang="en-US" dirty="0" smtClean="0"/>
              <a:t>So cat and cats have the same underlying form of cat</a:t>
            </a:r>
          </a:p>
          <a:p>
            <a:endParaRPr lang="en-US" dirty="0"/>
          </a:p>
          <a:p>
            <a:r>
              <a:rPr lang="en-US" dirty="0" smtClean="0"/>
              <a:t>Sang, sung, sing all map to the same lemma sing</a:t>
            </a:r>
          </a:p>
          <a:p>
            <a:endParaRPr lang="en-US" dirty="0"/>
          </a:p>
          <a:p>
            <a:endParaRPr lang="en-US" dirty="0"/>
          </a:p>
        </p:txBody>
      </p:sp>
    </p:spTree>
    <p:extLst>
      <p:ext uri="{BB962C8B-B14F-4D97-AF65-F5344CB8AC3E}">
        <p14:creationId xmlns:p14="http://schemas.microsoft.com/office/powerpoint/2010/main" val="2633525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now do with stemming and lemmatization?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By having stemmed and lemmatized tokens we are more likely to be able to identify different surface variants of the same word</a:t>
            </a:r>
          </a:p>
          <a:p>
            <a:endParaRPr lang="en-US" dirty="0"/>
          </a:p>
          <a:p>
            <a:r>
              <a:rPr lang="en-US" dirty="0" smtClean="0"/>
              <a:t>For example, take the following two sentences:</a:t>
            </a:r>
          </a:p>
          <a:p>
            <a:pPr lvl="1"/>
            <a:r>
              <a:rPr lang="en-US" dirty="0" smtClean="0"/>
              <a:t>“John is singing in the rain.”</a:t>
            </a:r>
          </a:p>
          <a:p>
            <a:pPr lvl="1"/>
            <a:r>
              <a:rPr lang="en-US" dirty="0" smtClean="0"/>
              <a:t>“John sang in the rain.”</a:t>
            </a:r>
          </a:p>
          <a:p>
            <a:r>
              <a:rPr lang="en-US" dirty="0" smtClean="0"/>
              <a:t>Are these sentences related?</a:t>
            </a:r>
          </a:p>
          <a:p>
            <a:r>
              <a:rPr lang="en-US" dirty="0" smtClean="0"/>
              <a:t>What would happen if we just compare the tokens extracted from these sentences?</a:t>
            </a:r>
          </a:p>
          <a:p>
            <a:r>
              <a:rPr lang="en-US" dirty="0" smtClean="0"/>
              <a:t>Would lemmatization and or stemming help us identify the similarity of these sentences?</a:t>
            </a:r>
            <a:endParaRPr lang="en-US" dirty="0"/>
          </a:p>
        </p:txBody>
      </p:sp>
    </p:spTree>
    <p:extLst>
      <p:ext uri="{BB962C8B-B14F-4D97-AF65-F5344CB8AC3E}">
        <p14:creationId xmlns:p14="http://schemas.microsoft.com/office/powerpoint/2010/main" val="160138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p:txBody>
          <a:bodyPr/>
          <a:lstStyle/>
          <a:p>
            <a:r>
              <a:rPr lang="en-US" dirty="0" smtClean="0"/>
              <a:t>Blackboard site has been created… trying to get appropriate content moved into place. Should finish tomorrow. Lectures will be made available and some data and sample scripts will be included.</a:t>
            </a:r>
          </a:p>
          <a:p>
            <a:r>
              <a:rPr lang="en-US" dirty="0" smtClean="0"/>
              <a:t>Are people comfortable with </a:t>
            </a:r>
            <a:r>
              <a:rPr lang="en-US" dirty="0" err="1" smtClean="0"/>
              <a:t>Git</a:t>
            </a:r>
            <a:r>
              <a:rPr lang="en-US" dirty="0" smtClean="0"/>
              <a:t> and </a:t>
            </a:r>
            <a:r>
              <a:rPr lang="en-US" dirty="0" err="1" smtClean="0"/>
              <a:t>github</a:t>
            </a:r>
            <a:r>
              <a:rPr lang="en-US" dirty="0" smtClean="0"/>
              <a:t>?</a:t>
            </a:r>
          </a:p>
          <a:p>
            <a:endParaRPr lang="en-US" dirty="0"/>
          </a:p>
          <a:p>
            <a:r>
              <a:rPr lang="en-US" dirty="0" smtClean="0"/>
              <a:t>I will post a written response question tonight on Blackboard. It will be due next Thursday.</a:t>
            </a:r>
          </a:p>
          <a:p>
            <a:r>
              <a:rPr lang="en-US" dirty="0" smtClean="0"/>
              <a:t>The first homework will be distributed next week in class, but I will discuss its content tonight and provide some material to prepare over the weekend.</a:t>
            </a:r>
          </a:p>
          <a:p>
            <a:r>
              <a:rPr lang="en-US" dirty="0" smtClean="0"/>
              <a:t>Quiz 1 will be in 2 weeks. </a:t>
            </a:r>
          </a:p>
        </p:txBody>
      </p:sp>
    </p:spTree>
    <p:extLst>
      <p:ext uri="{BB962C8B-B14F-4D97-AF65-F5344CB8AC3E}">
        <p14:creationId xmlns:p14="http://schemas.microsoft.com/office/powerpoint/2010/main" val="3376283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 and Lemmatization 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33749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Problems</a:t>
            </a:r>
            <a:endParaRPr lang="en-US" dirty="0"/>
          </a:p>
        </p:txBody>
      </p:sp>
      <p:sp>
        <p:nvSpPr>
          <p:cNvPr id="3" name="Content Placeholder 2"/>
          <p:cNvSpPr>
            <a:spLocks noGrp="1"/>
          </p:cNvSpPr>
          <p:nvPr>
            <p:ph idx="1"/>
          </p:nvPr>
        </p:nvSpPr>
        <p:spPr/>
        <p:txBody>
          <a:bodyPr/>
          <a:lstStyle/>
          <a:p>
            <a:r>
              <a:rPr lang="en-US" dirty="0" smtClean="0"/>
              <a:t>One very frequent problem in internet text is the fact that many words are frequently misspelled.</a:t>
            </a:r>
          </a:p>
          <a:p>
            <a:r>
              <a:rPr lang="en-US" dirty="0" smtClean="0"/>
              <a:t>At the same time, one challenge is that if you don’t know what a misspelling is supposed to look like, how can you determine that a word was misspelled?</a:t>
            </a:r>
          </a:p>
          <a:p>
            <a:endParaRPr lang="en-US" dirty="0"/>
          </a:p>
          <a:p>
            <a:r>
              <a:rPr lang="en-US" dirty="0" smtClean="0"/>
              <a:t>For example, do beach and beech represent misspellings? </a:t>
            </a:r>
          </a:p>
          <a:p>
            <a:r>
              <a:rPr lang="en-US" dirty="0" smtClean="0"/>
              <a:t>Do the words clover and golfer represent misspellings?</a:t>
            </a:r>
          </a:p>
          <a:p>
            <a:r>
              <a:rPr lang="en-US" dirty="0" smtClean="0"/>
              <a:t>Do the words golfer and </a:t>
            </a:r>
            <a:r>
              <a:rPr lang="en-US" dirty="0" err="1" smtClean="0"/>
              <a:t>golger</a:t>
            </a:r>
            <a:r>
              <a:rPr lang="en-US" dirty="0" smtClean="0"/>
              <a:t> represent misspellings?</a:t>
            </a:r>
            <a:endParaRPr lang="en-US" dirty="0"/>
          </a:p>
        </p:txBody>
      </p:sp>
    </p:spTree>
    <p:extLst>
      <p:ext uri="{BB962C8B-B14F-4D97-AF65-F5344CB8AC3E}">
        <p14:creationId xmlns:p14="http://schemas.microsoft.com/office/powerpoint/2010/main" val="1516029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Distances</a:t>
            </a:r>
            <a:endParaRPr lang="en-US" dirty="0"/>
          </a:p>
        </p:txBody>
      </p:sp>
      <p:sp>
        <p:nvSpPr>
          <p:cNvPr id="3" name="Content Placeholder 2"/>
          <p:cNvSpPr>
            <a:spLocks noGrp="1"/>
          </p:cNvSpPr>
          <p:nvPr>
            <p:ph idx="1"/>
          </p:nvPr>
        </p:nvSpPr>
        <p:spPr/>
        <p:txBody>
          <a:bodyPr/>
          <a:lstStyle/>
          <a:p>
            <a:r>
              <a:rPr lang="en-US" dirty="0" smtClean="0"/>
              <a:t>Wouldn’t it be great if we could have a single number that represented the orthographic distance between two words?</a:t>
            </a:r>
          </a:p>
          <a:p>
            <a:r>
              <a:rPr lang="en-US" dirty="0" smtClean="0"/>
              <a:t>Three changes involved in misspellings: insertions, substitutions, and deletions</a:t>
            </a:r>
            <a:endParaRPr lang="en-US" dirty="0"/>
          </a:p>
          <a:p>
            <a:endParaRPr lang="en-US" dirty="0" smtClean="0"/>
          </a:p>
          <a:p>
            <a:endParaRPr lang="en-US" dirty="0"/>
          </a:p>
          <a:p>
            <a:endParaRPr lang="en-US" dirty="0" smtClean="0"/>
          </a:p>
          <a:p>
            <a:endParaRPr lang="en-US" dirty="0"/>
          </a:p>
          <a:p>
            <a:r>
              <a:rPr lang="en-US" dirty="0" smtClean="0"/>
              <a:t>Each operation involves a penalty. We can use 1 for each operation.</a:t>
            </a:r>
          </a:p>
          <a:p>
            <a:r>
              <a:rPr lang="en-US" dirty="0" smtClean="0"/>
              <a:t>Thus, the difference between golfer and </a:t>
            </a:r>
            <a:r>
              <a:rPr lang="en-US" dirty="0" err="1" smtClean="0"/>
              <a:t>golger</a:t>
            </a:r>
            <a:r>
              <a:rPr lang="en-US" dirty="0" smtClean="0"/>
              <a:t> is 1 due to a substitution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52966294"/>
              </p:ext>
            </p:extLst>
          </p:nvPr>
        </p:nvGraphicFramePr>
        <p:xfrm>
          <a:off x="832928" y="3756164"/>
          <a:ext cx="8128001" cy="1112520"/>
        </p:xfrm>
        <a:graphic>
          <a:graphicData uri="http://schemas.openxmlformats.org/drawingml/2006/table">
            <a:tbl>
              <a:tblPr firstRow="1" bandRow="1">
                <a:tableStyleId>{9D7B26C5-4107-4FEC-AEDC-1716B250A1EF}</a:tableStyleId>
              </a:tblPr>
              <a:tblGrid>
                <a:gridCol w="1161143"/>
                <a:gridCol w="1161143"/>
                <a:gridCol w="1161143"/>
                <a:gridCol w="1506473"/>
                <a:gridCol w="815813"/>
                <a:gridCol w="1161143"/>
                <a:gridCol w="1161143"/>
              </a:tblGrid>
              <a:tr h="370840">
                <a:tc>
                  <a:txBody>
                    <a:bodyPr/>
                    <a:lstStyle/>
                    <a:p>
                      <a:r>
                        <a:rPr lang="en-US" dirty="0" smtClean="0"/>
                        <a:t>G</a:t>
                      </a:r>
                      <a:endParaRPr lang="en-US" dirty="0"/>
                    </a:p>
                  </a:txBody>
                  <a:tcPr/>
                </a:tc>
                <a:tc>
                  <a:txBody>
                    <a:bodyPr/>
                    <a:lstStyle/>
                    <a:p>
                      <a:r>
                        <a:rPr lang="en-US" dirty="0" smtClean="0"/>
                        <a:t>O</a:t>
                      </a:r>
                      <a:endParaRPr lang="en-US" dirty="0"/>
                    </a:p>
                  </a:txBody>
                  <a:tcPr/>
                </a:tc>
                <a:tc>
                  <a:txBody>
                    <a:bodyPr/>
                    <a:lstStyle/>
                    <a:p>
                      <a:r>
                        <a:rPr lang="en-US" dirty="0" smtClean="0"/>
                        <a:t>L</a:t>
                      </a:r>
                      <a:endParaRPr lang="en-US" dirty="0"/>
                    </a:p>
                  </a:txBody>
                  <a:tcPr/>
                </a:tc>
                <a:tc>
                  <a:txBody>
                    <a:bodyPr/>
                    <a:lstStyle/>
                    <a:p>
                      <a:r>
                        <a:rPr lang="en-US" dirty="0" smtClean="0"/>
                        <a:t>F</a:t>
                      </a:r>
                      <a:endParaRPr lang="en-US" dirty="0"/>
                    </a:p>
                  </a:txBody>
                  <a:tcPr/>
                </a:tc>
                <a:tc>
                  <a:txBody>
                    <a:bodyPr/>
                    <a:lstStyle/>
                    <a:p>
                      <a:r>
                        <a:rPr lang="en-US" dirty="0" smtClean="0"/>
                        <a:t>E</a:t>
                      </a:r>
                      <a:endParaRPr lang="en-US" dirty="0"/>
                    </a:p>
                  </a:txBody>
                  <a:tcPr/>
                </a:tc>
                <a:tc>
                  <a:txBody>
                    <a:bodyPr/>
                    <a:lstStyle/>
                    <a:p>
                      <a:r>
                        <a:rPr lang="en-US" dirty="0" smtClean="0"/>
                        <a:t>R</a:t>
                      </a:r>
                      <a:endParaRPr lang="en-US" dirty="0"/>
                    </a:p>
                  </a:txBody>
                  <a:tcPr/>
                </a:tc>
                <a:tc>
                  <a:txBody>
                    <a:bodyPr/>
                    <a:lstStyle/>
                    <a:p>
                      <a:endParaRPr lang="en-US"/>
                    </a:p>
                  </a:txBody>
                  <a:tcPr/>
                </a:tc>
              </a:tr>
              <a:tr h="370840">
                <a:tc>
                  <a:txBody>
                    <a:bodyPr/>
                    <a:lstStyle/>
                    <a:p>
                      <a:endParaRPr lang="en-US" i="1" dirty="0"/>
                    </a:p>
                  </a:txBody>
                  <a:tcPr/>
                </a:tc>
                <a:tc>
                  <a:txBody>
                    <a:bodyPr/>
                    <a:lstStyle/>
                    <a:p>
                      <a:endParaRPr lang="en-US" dirty="0"/>
                    </a:p>
                  </a:txBody>
                  <a:tcPr/>
                </a:tc>
                <a:tc>
                  <a:txBody>
                    <a:bodyPr/>
                    <a:lstStyle/>
                    <a:p>
                      <a:endParaRPr lang="en-US" dirty="0"/>
                    </a:p>
                  </a:txBody>
                  <a:tcPr/>
                </a:tc>
                <a:tc>
                  <a:txBody>
                    <a:bodyPr/>
                    <a:lstStyle/>
                    <a:p>
                      <a:r>
                        <a:rPr lang="en-US" dirty="0" smtClean="0"/>
                        <a:t>Substitution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G</a:t>
                      </a:r>
                      <a:endParaRPr lang="en-US" dirty="0"/>
                    </a:p>
                  </a:txBody>
                  <a:tcPr/>
                </a:tc>
                <a:tc>
                  <a:txBody>
                    <a:bodyPr/>
                    <a:lstStyle/>
                    <a:p>
                      <a:r>
                        <a:rPr lang="en-US" dirty="0" smtClean="0"/>
                        <a:t>O</a:t>
                      </a:r>
                      <a:endParaRPr lang="en-US" dirty="0"/>
                    </a:p>
                  </a:txBody>
                  <a:tcPr/>
                </a:tc>
                <a:tc>
                  <a:txBody>
                    <a:bodyPr/>
                    <a:lstStyle/>
                    <a:p>
                      <a:r>
                        <a:rPr lang="en-US" dirty="0" smtClean="0"/>
                        <a:t>L</a:t>
                      </a:r>
                      <a:endParaRPr lang="en-US" dirty="0"/>
                    </a:p>
                  </a:txBody>
                  <a:tcPr/>
                </a:tc>
                <a:tc>
                  <a:txBody>
                    <a:bodyPr/>
                    <a:lstStyle/>
                    <a:p>
                      <a:r>
                        <a:rPr lang="en-US" dirty="0" smtClean="0"/>
                        <a:t>G</a:t>
                      </a:r>
                      <a:endParaRPr lang="en-US" dirty="0"/>
                    </a:p>
                  </a:txBody>
                  <a:tcPr/>
                </a:tc>
                <a:tc>
                  <a:txBody>
                    <a:bodyPr/>
                    <a:lstStyle/>
                    <a:p>
                      <a:r>
                        <a:rPr lang="en-US" dirty="0" smtClean="0"/>
                        <a:t>E</a:t>
                      </a:r>
                      <a:endParaRPr lang="en-US" dirty="0"/>
                    </a:p>
                  </a:txBody>
                  <a:tcPr/>
                </a:tc>
                <a:tc>
                  <a:txBody>
                    <a:bodyPr/>
                    <a:lstStyle/>
                    <a:p>
                      <a:r>
                        <a:rPr lang="en-US" dirty="0" smtClean="0"/>
                        <a:t>R</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20349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complicated substitutions</a:t>
            </a:r>
            <a:endParaRPr lang="en-US" dirty="0"/>
          </a:p>
        </p:txBody>
      </p:sp>
      <p:sp>
        <p:nvSpPr>
          <p:cNvPr id="3" name="Content Placeholder 2"/>
          <p:cNvSpPr>
            <a:spLocks noGrp="1"/>
          </p:cNvSpPr>
          <p:nvPr>
            <p:ph idx="1"/>
          </p:nvPr>
        </p:nvSpPr>
        <p:spPr/>
        <p:txBody>
          <a:bodyPr/>
          <a:lstStyle/>
          <a:p>
            <a:r>
              <a:rPr lang="en-US" dirty="0" smtClean="0"/>
              <a:t>Imagine comparing these words: imagine and image</a:t>
            </a:r>
          </a:p>
          <a:p>
            <a:r>
              <a:rPr lang="en-US" dirty="0" smtClean="0"/>
              <a:t>Are they similar? </a:t>
            </a:r>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What would the score of this be?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62404522"/>
              </p:ext>
            </p:extLst>
          </p:nvPr>
        </p:nvGraphicFramePr>
        <p:xfrm>
          <a:off x="832928" y="3756164"/>
          <a:ext cx="8673379" cy="1112520"/>
        </p:xfrm>
        <a:graphic>
          <a:graphicData uri="http://schemas.openxmlformats.org/drawingml/2006/table">
            <a:tbl>
              <a:tblPr firstRow="1" bandRow="1">
                <a:tableStyleId>{9D7B26C5-4107-4FEC-AEDC-1716B250A1EF}</a:tableStyleId>
              </a:tblPr>
              <a:tblGrid>
                <a:gridCol w="1239054"/>
                <a:gridCol w="1239054"/>
                <a:gridCol w="1239054"/>
                <a:gridCol w="875925"/>
                <a:gridCol w="1602184"/>
                <a:gridCol w="1239054"/>
                <a:gridCol w="1239054"/>
              </a:tblGrid>
              <a:tr h="370840">
                <a:tc>
                  <a:txBody>
                    <a:bodyPr/>
                    <a:lstStyle/>
                    <a:p>
                      <a:r>
                        <a:rPr lang="en-US" dirty="0" smtClean="0"/>
                        <a:t>I</a:t>
                      </a:r>
                      <a:endParaRPr lang="en-US" dirty="0"/>
                    </a:p>
                  </a:txBody>
                  <a:tcPr/>
                </a:tc>
                <a:tc>
                  <a:txBody>
                    <a:bodyPr/>
                    <a:lstStyle/>
                    <a:p>
                      <a:r>
                        <a:rPr lang="en-US" dirty="0" smtClean="0"/>
                        <a:t>M</a:t>
                      </a:r>
                      <a:endParaRPr lang="en-US" dirty="0"/>
                    </a:p>
                  </a:txBody>
                  <a:tcPr/>
                </a:tc>
                <a:tc>
                  <a:txBody>
                    <a:bodyPr/>
                    <a:lstStyle/>
                    <a:p>
                      <a:r>
                        <a:rPr lang="en-US" dirty="0" smtClean="0"/>
                        <a:t>A</a:t>
                      </a:r>
                      <a:endParaRPr lang="en-US" dirty="0"/>
                    </a:p>
                  </a:txBody>
                  <a:tcPr/>
                </a:tc>
                <a:tc>
                  <a:txBody>
                    <a:bodyPr/>
                    <a:lstStyle/>
                    <a:p>
                      <a:r>
                        <a:rPr lang="en-US" dirty="0" smtClean="0"/>
                        <a:t>G</a:t>
                      </a:r>
                      <a:endParaRPr lang="en-US" dirty="0"/>
                    </a:p>
                  </a:txBody>
                  <a:tcPr/>
                </a:tc>
                <a:tc>
                  <a:txBody>
                    <a:bodyPr/>
                    <a:lstStyle/>
                    <a:p>
                      <a:r>
                        <a:rPr lang="en-US" dirty="0" smtClean="0"/>
                        <a:t>I</a:t>
                      </a:r>
                      <a:endParaRPr lang="en-US" dirty="0"/>
                    </a:p>
                  </a:txBody>
                  <a:tcPr/>
                </a:tc>
                <a:tc>
                  <a:txBody>
                    <a:bodyPr/>
                    <a:lstStyle/>
                    <a:p>
                      <a:r>
                        <a:rPr lang="en-US" dirty="0" smtClean="0"/>
                        <a:t>N</a:t>
                      </a:r>
                      <a:endParaRPr lang="en-US" dirty="0"/>
                    </a:p>
                  </a:txBody>
                  <a:tcPr/>
                </a:tc>
                <a:tc>
                  <a:txBody>
                    <a:bodyPr/>
                    <a:lstStyle/>
                    <a:p>
                      <a:r>
                        <a:rPr lang="en-US" dirty="0" smtClean="0"/>
                        <a:t>E</a:t>
                      </a:r>
                      <a:endParaRPr lang="en-US" dirty="0"/>
                    </a:p>
                  </a:txBody>
                  <a:tcPr/>
                </a:tc>
              </a:tr>
              <a:tr h="370840">
                <a:tc>
                  <a:txBody>
                    <a:bodyPr/>
                    <a:lstStyle/>
                    <a:p>
                      <a:endParaRPr lang="en-US" i="1"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Substitution</a:t>
                      </a:r>
                      <a:endParaRPr lang="en-US" dirty="0"/>
                    </a:p>
                  </a:txBody>
                  <a:tcPr/>
                </a:tc>
                <a:tc>
                  <a:txBody>
                    <a:bodyPr/>
                    <a:lstStyle/>
                    <a:p>
                      <a:r>
                        <a:rPr lang="en-US" dirty="0" smtClean="0"/>
                        <a:t>Deletion</a:t>
                      </a:r>
                      <a:endParaRPr lang="en-US" dirty="0"/>
                    </a:p>
                  </a:txBody>
                  <a:tcPr/>
                </a:tc>
                <a:tc>
                  <a:txBody>
                    <a:bodyPr/>
                    <a:lstStyle/>
                    <a:p>
                      <a:r>
                        <a:rPr lang="en-US" dirty="0" smtClean="0"/>
                        <a:t>Deletion</a:t>
                      </a:r>
                      <a:endParaRPr lang="en-US" dirty="0"/>
                    </a:p>
                  </a:txBody>
                  <a:tcPr/>
                </a:tc>
              </a:tr>
              <a:tr h="370840">
                <a:tc>
                  <a:txBody>
                    <a:bodyPr/>
                    <a:lstStyle/>
                    <a:p>
                      <a:r>
                        <a:rPr lang="en-US" dirty="0" smtClean="0"/>
                        <a:t>I</a:t>
                      </a:r>
                      <a:endParaRPr lang="en-US" dirty="0"/>
                    </a:p>
                  </a:txBody>
                  <a:tcPr/>
                </a:tc>
                <a:tc>
                  <a:txBody>
                    <a:bodyPr/>
                    <a:lstStyle/>
                    <a:p>
                      <a:r>
                        <a:rPr lang="en-US" dirty="0" smtClean="0"/>
                        <a:t>M</a:t>
                      </a:r>
                      <a:endParaRPr lang="en-US" dirty="0"/>
                    </a:p>
                  </a:txBody>
                  <a:tcPr/>
                </a:tc>
                <a:tc>
                  <a:txBody>
                    <a:bodyPr/>
                    <a:lstStyle/>
                    <a:p>
                      <a:r>
                        <a:rPr lang="en-US" dirty="0" smtClean="0"/>
                        <a:t>A</a:t>
                      </a:r>
                      <a:endParaRPr lang="en-US" dirty="0"/>
                    </a:p>
                  </a:txBody>
                  <a:tcPr/>
                </a:tc>
                <a:tc>
                  <a:txBody>
                    <a:bodyPr/>
                    <a:lstStyle/>
                    <a:p>
                      <a:r>
                        <a:rPr lang="en-US" dirty="0" smtClean="0"/>
                        <a:t>G</a:t>
                      </a:r>
                      <a:endParaRPr lang="en-US" dirty="0"/>
                    </a:p>
                  </a:txBody>
                  <a:tcPr/>
                </a:tc>
                <a:tc>
                  <a:txBody>
                    <a:bodyPr/>
                    <a:lstStyle/>
                    <a:p>
                      <a:r>
                        <a:rPr lang="en-US" dirty="0" smtClean="0"/>
                        <a:t>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Tree>
    <p:extLst>
      <p:ext uri="{BB962C8B-B14F-4D97-AF65-F5344CB8AC3E}">
        <p14:creationId xmlns:p14="http://schemas.microsoft.com/office/powerpoint/2010/main" val="1300668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might we use similarity metrics for?</a:t>
            </a:r>
            <a:endParaRPr lang="en-US" dirty="0"/>
          </a:p>
        </p:txBody>
      </p:sp>
      <p:sp>
        <p:nvSpPr>
          <p:cNvPr id="3" name="Content Placeholder 2"/>
          <p:cNvSpPr>
            <a:spLocks noGrp="1"/>
          </p:cNvSpPr>
          <p:nvPr>
            <p:ph idx="1"/>
          </p:nvPr>
        </p:nvSpPr>
        <p:spPr/>
        <p:txBody>
          <a:bodyPr>
            <a:normAutofit lnSpcReduction="10000"/>
          </a:bodyPr>
          <a:lstStyle/>
          <a:p>
            <a:r>
              <a:rPr lang="en-US" dirty="0" smtClean="0"/>
              <a:t>Looking through a corpus of documents including a large number of names you will frequently see misspellings. Thus, if you have identified say the list of names you might wish to find words that are very similar to say those are variant spellings of the name.</a:t>
            </a:r>
          </a:p>
          <a:p>
            <a:r>
              <a:rPr lang="en-US" dirty="0" smtClean="0"/>
              <a:t>For example, the name is Stephen is frequently misspelled as Steven. Ideally we might wish to identify this empirically. Edit distances can help us with this.</a:t>
            </a:r>
          </a:p>
          <a:p>
            <a:r>
              <a:rPr lang="en-US" dirty="0" smtClean="0"/>
              <a:t>Additionally, you might want to identify nicknames. For example, a name like Frances might get a nickname like Frankie</a:t>
            </a:r>
          </a:p>
          <a:p>
            <a:r>
              <a:rPr lang="en-US" dirty="0" smtClean="0"/>
              <a:t>Later in the course we will see a large document sets with misspellings that you might wish to normalize the names for.</a:t>
            </a:r>
          </a:p>
          <a:p>
            <a:r>
              <a:rPr lang="en-US" dirty="0" smtClean="0"/>
              <a:t>Edit distances can help to automatically identify these.</a:t>
            </a:r>
            <a:endParaRPr lang="en-US" dirty="0"/>
          </a:p>
        </p:txBody>
      </p:sp>
    </p:spTree>
    <p:extLst>
      <p:ext uri="{BB962C8B-B14F-4D97-AF65-F5344CB8AC3E}">
        <p14:creationId xmlns:p14="http://schemas.microsoft.com/office/powerpoint/2010/main" val="1749826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Demonstrating edit distances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9331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languages</a:t>
            </a:r>
            <a:endParaRPr lang="en-US" dirty="0"/>
          </a:p>
        </p:txBody>
      </p:sp>
      <p:sp>
        <p:nvSpPr>
          <p:cNvPr id="3" name="Content Placeholder 2"/>
          <p:cNvSpPr>
            <a:spLocks noGrp="1"/>
          </p:cNvSpPr>
          <p:nvPr>
            <p:ph idx="1"/>
          </p:nvPr>
        </p:nvSpPr>
        <p:spPr/>
        <p:txBody>
          <a:bodyPr/>
          <a:lstStyle/>
          <a:p>
            <a:r>
              <a:rPr lang="en-US" dirty="0" smtClean="0"/>
              <a:t>How might you model a language?</a:t>
            </a:r>
          </a:p>
          <a:p>
            <a:r>
              <a:rPr lang="en-US" dirty="0" smtClean="0"/>
              <a:t>Statistical or symbolic approaches?</a:t>
            </a:r>
          </a:p>
          <a:p>
            <a:endParaRPr lang="en-US" dirty="0"/>
          </a:p>
          <a:p>
            <a:r>
              <a:rPr lang="en-US" dirty="0" smtClean="0"/>
              <a:t>Can we predict things? Like the next word in a sequence?</a:t>
            </a:r>
          </a:p>
          <a:p>
            <a:r>
              <a:rPr lang="en-US" dirty="0" smtClean="0"/>
              <a:t>So if I say: Can I please… </a:t>
            </a:r>
          </a:p>
          <a:p>
            <a:pPr lvl="1"/>
            <a:r>
              <a:rPr lang="en-US" dirty="0" smtClean="0"/>
              <a:t>What might I say next?</a:t>
            </a:r>
          </a:p>
          <a:p>
            <a:pPr lvl="2"/>
            <a:r>
              <a:rPr lang="en-US" dirty="0" smtClean="0"/>
              <a:t>Perhaps: help you?, sit down?</a:t>
            </a:r>
          </a:p>
          <a:p>
            <a:pPr lvl="2"/>
            <a:r>
              <a:rPr lang="en-US" dirty="0" smtClean="0"/>
              <a:t>Perhaps not: strawberry deer, computer terminal</a:t>
            </a:r>
            <a:endParaRPr lang="en-US" dirty="0"/>
          </a:p>
        </p:txBody>
      </p:sp>
    </p:spTree>
    <p:extLst>
      <p:ext uri="{BB962C8B-B14F-4D97-AF65-F5344CB8AC3E}">
        <p14:creationId xmlns:p14="http://schemas.microsoft.com/office/powerpoint/2010/main" val="1497615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doing when predict next words?</a:t>
            </a:r>
            <a:endParaRPr lang="en-US" dirty="0"/>
          </a:p>
        </p:txBody>
      </p:sp>
      <p:sp>
        <p:nvSpPr>
          <p:cNvPr id="3" name="Content Placeholder 2"/>
          <p:cNvSpPr>
            <a:spLocks noGrp="1"/>
          </p:cNvSpPr>
          <p:nvPr>
            <p:ph idx="1"/>
          </p:nvPr>
        </p:nvSpPr>
        <p:spPr/>
        <p:txBody>
          <a:bodyPr/>
          <a:lstStyle/>
          <a:p>
            <a:r>
              <a:rPr lang="en-US" dirty="0" smtClean="0"/>
              <a:t>Fundamentally, we want to construct a conditional probability for the possible next words based on the words we have seen thus far.</a:t>
            </a:r>
          </a:p>
          <a:p>
            <a:endParaRPr lang="en-US" dirty="0"/>
          </a:p>
          <a:p>
            <a:r>
              <a:rPr lang="en-US" dirty="0" smtClean="0"/>
              <a:t>So we need some type of probability distribution across the words in a document or corpus.</a:t>
            </a:r>
          </a:p>
          <a:p>
            <a:endParaRPr lang="en-US" dirty="0"/>
          </a:p>
          <a:p>
            <a:r>
              <a:rPr lang="en-US" dirty="0" smtClean="0"/>
              <a:t>How can we get the probability of words in a corpus?</a:t>
            </a:r>
            <a:endParaRPr lang="en-US" dirty="0"/>
          </a:p>
        </p:txBody>
      </p:sp>
    </p:spTree>
    <p:extLst>
      <p:ext uri="{BB962C8B-B14F-4D97-AF65-F5344CB8AC3E}">
        <p14:creationId xmlns:p14="http://schemas.microsoft.com/office/powerpoint/2010/main" val="3244624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a:t>
            </a:r>
            <a:endParaRPr lang="en-US" dirty="0"/>
          </a:p>
        </p:txBody>
      </p:sp>
      <p:sp>
        <p:nvSpPr>
          <p:cNvPr id="3" name="Content Placeholder 2"/>
          <p:cNvSpPr>
            <a:spLocks noGrp="1"/>
          </p:cNvSpPr>
          <p:nvPr>
            <p:ph idx="1"/>
          </p:nvPr>
        </p:nvSpPr>
        <p:spPr/>
        <p:txBody>
          <a:bodyPr/>
          <a:lstStyle/>
          <a:p>
            <a:r>
              <a:rPr lang="en-US" dirty="0" smtClean="0"/>
              <a:t>In order to get probabilities we will need to count words.</a:t>
            </a:r>
          </a:p>
          <a:p>
            <a:endParaRPr lang="en-US" dirty="0"/>
          </a:p>
          <a:p>
            <a:r>
              <a:rPr lang="en-US" dirty="0" smtClean="0"/>
              <a:t>So what might be a first approach?</a:t>
            </a:r>
          </a:p>
          <a:p>
            <a:endParaRPr lang="en-US" dirty="0"/>
          </a:p>
          <a:p>
            <a:r>
              <a:rPr lang="en-US" dirty="0" smtClean="0"/>
              <a:t>Perhaps we could just look at all the words in a document and count all the instances of the word.</a:t>
            </a:r>
          </a:p>
          <a:p>
            <a:r>
              <a:rPr lang="en-US" dirty="0" smtClean="0"/>
              <a:t>If we simply ingest the text as presented, what types of counts would we have?</a:t>
            </a:r>
            <a:endParaRPr lang="en-US" dirty="0"/>
          </a:p>
        </p:txBody>
      </p:sp>
    </p:spTree>
    <p:extLst>
      <p:ext uri="{BB962C8B-B14F-4D97-AF65-F5344CB8AC3E}">
        <p14:creationId xmlns:p14="http://schemas.microsoft.com/office/powerpoint/2010/main" val="2411938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N-grams and Sample Document</a:t>
            </a:r>
            <a:endParaRPr lang="en-US" dirty="0"/>
          </a:p>
        </p:txBody>
      </p:sp>
      <p:sp>
        <p:nvSpPr>
          <p:cNvPr id="3" name="Content Placeholder 2"/>
          <p:cNvSpPr>
            <a:spLocks noGrp="1"/>
          </p:cNvSpPr>
          <p:nvPr>
            <p:ph idx="1"/>
          </p:nvPr>
        </p:nvSpPr>
        <p:spPr/>
        <p:txBody>
          <a:bodyPr/>
          <a:lstStyle/>
          <a:p>
            <a:r>
              <a:rPr lang="en-US" dirty="0" smtClean="0"/>
              <a:t>N-grams are a model of language where we are looking at the previous N-1 words to predict the next word.</a:t>
            </a:r>
          </a:p>
          <a:p>
            <a:r>
              <a:rPr lang="en-US" dirty="0" smtClean="0"/>
              <a:t>So in a 2-gram (bigram) we would split a sequence of tokens into lists of 2 tokens at a time.</a:t>
            </a:r>
          </a:p>
          <a:p>
            <a:r>
              <a:rPr lang="en-US" dirty="0" smtClean="0"/>
              <a:t>Example sentence:</a:t>
            </a:r>
          </a:p>
          <a:p>
            <a:pPr lvl="1"/>
            <a:r>
              <a:rPr lang="en-US" dirty="0" smtClean="0"/>
              <a:t>The quick brown fox jumps over the lazy dog.</a:t>
            </a:r>
          </a:p>
          <a:p>
            <a:pPr lvl="1"/>
            <a:r>
              <a:rPr lang="en-US" dirty="0" smtClean="0"/>
              <a:t>Bigrams: the quick, quick brown, brown fox, fox jumps, jumps over, over the, the lazy, lazy dog</a:t>
            </a:r>
          </a:p>
          <a:p>
            <a:pPr lvl="1"/>
            <a:r>
              <a:rPr lang="en-US" dirty="0" smtClean="0"/>
              <a:t>You can also incorporate sentence beginning and end marks in the model.</a:t>
            </a:r>
            <a:endParaRPr lang="en-US" dirty="0"/>
          </a:p>
        </p:txBody>
      </p:sp>
    </p:spTree>
    <p:extLst>
      <p:ext uri="{BB962C8B-B14F-4D97-AF65-F5344CB8AC3E}">
        <p14:creationId xmlns:p14="http://schemas.microsoft.com/office/powerpoint/2010/main" val="325039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email question for next week: (Pretend it’s from a boss)</a:t>
            </a:r>
            <a:endParaRPr lang="en-US" dirty="0"/>
          </a:p>
        </p:txBody>
      </p:sp>
      <p:sp>
        <p:nvSpPr>
          <p:cNvPr id="3" name="Content Placeholder 2"/>
          <p:cNvSpPr>
            <a:spLocks noGrp="1"/>
          </p:cNvSpPr>
          <p:nvPr>
            <p:ph idx="1"/>
          </p:nvPr>
        </p:nvSpPr>
        <p:spPr/>
        <p:txBody>
          <a:bodyPr>
            <a:normAutofit lnSpcReduction="10000"/>
          </a:bodyPr>
          <a:lstStyle/>
          <a:p>
            <a:r>
              <a:rPr lang="en-US" dirty="0" smtClean="0"/>
              <a:t>Hey,</a:t>
            </a:r>
          </a:p>
          <a:p>
            <a:endParaRPr lang="en-US" dirty="0"/>
          </a:p>
          <a:p>
            <a:pPr marL="0" indent="0">
              <a:buNone/>
            </a:pPr>
            <a:r>
              <a:rPr lang="en-US" dirty="0" smtClean="0"/>
              <a:t>My children have been using this Alexa and Siri stuff on their phone. Seems pretty neat. I’m interested in seeing how we might be able to use this type of technology to improve our company. Do you think there is a possibility of applying that technology or something like it to stuff like our human resources or customer support services? If so, what do you think we might try? How might we consider seeing if the new technology was actually useful to customers or employees?</a:t>
            </a:r>
          </a:p>
          <a:p>
            <a:pPr marL="0" indent="0">
              <a:buNone/>
            </a:pPr>
            <a:endParaRPr lang="en-US" dirty="0"/>
          </a:p>
          <a:p>
            <a:pPr marL="0" indent="0">
              <a:buNone/>
            </a:pPr>
            <a:r>
              <a:rPr lang="en-US" dirty="0" smtClean="0"/>
              <a:t>Thanks,</a:t>
            </a:r>
          </a:p>
          <a:p>
            <a:pPr marL="0" indent="0">
              <a:buNone/>
            </a:pPr>
            <a:r>
              <a:rPr lang="en-US" dirty="0" smtClean="0"/>
              <a:t>Your Boss</a:t>
            </a:r>
            <a:endParaRPr lang="en-US" dirty="0"/>
          </a:p>
        </p:txBody>
      </p:sp>
    </p:spTree>
    <p:extLst>
      <p:ext uri="{BB962C8B-B14F-4D97-AF65-F5344CB8AC3E}">
        <p14:creationId xmlns:p14="http://schemas.microsoft.com/office/powerpoint/2010/main" val="559692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get with an N-gram model?</a:t>
            </a:r>
            <a:endParaRPr lang="en-US" dirty="0"/>
          </a:p>
        </p:txBody>
      </p:sp>
      <p:sp>
        <p:nvSpPr>
          <p:cNvPr id="3" name="Content Placeholder 2"/>
          <p:cNvSpPr>
            <a:spLocks noGrp="1"/>
          </p:cNvSpPr>
          <p:nvPr>
            <p:ph idx="1"/>
          </p:nvPr>
        </p:nvSpPr>
        <p:spPr/>
        <p:txBody>
          <a:bodyPr/>
          <a:lstStyle/>
          <a:p>
            <a:r>
              <a:rPr lang="en-US" dirty="0" smtClean="0"/>
              <a:t>Fundamentally, we will get probability distributions of the set of n-grams we have counted. </a:t>
            </a:r>
          </a:p>
          <a:p>
            <a:r>
              <a:rPr lang="en-US" dirty="0" smtClean="0"/>
              <a:t>Once we have a probability distribution we can then, perhaps, compare it to other probability distributions. This could provide some type of primitive document similarity.</a:t>
            </a:r>
          </a:p>
          <a:p>
            <a:endParaRPr lang="en-US" dirty="0"/>
          </a:p>
          <a:p>
            <a:r>
              <a:rPr lang="en-US" dirty="0" smtClean="0"/>
              <a:t>Can you think of any time where people might have attempted to predict a writer of an unsigned document based on known author data?</a:t>
            </a:r>
          </a:p>
          <a:p>
            <a:pPr lvl="1"/>
            <a:r>
              <a:rPr lang="en-US" dirty="0" smtClean="0"/>
              <a:t>Shakespeare</a:t>
            </a:r>
            <a:endParaRPr lang="en-US" dirty="0"/>
          </a:p>
        </p:txBody>
      </p:sp>
    </p:spTree>
    <p:extLst>
      <p:ext uri="{BB962C8B-B14F-4D97-AF65-F5344CB8AC3E}">
        <p14:creationId xmlns:p14="http://schemas.microsoft.com/office/powerpoint/2010/main" val="3310722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some complications with N-grams?</a:t>
            </a:r>
            <a:endParaRPr lang="en-US" dirty="0"/>
          </a:p>
        </p:txBody>
      </p:sp>
      <p:sp>
        <p:nvSpPr>
          <p:cNvPr id="3" name="Content Placeholder 2"/>
          <p:cNvSpPr>
            <a:spLocks noGrp="1"/>
          </p:cNvSpPr>
          <p:nvPr>
            <p:ph idx="1"/>
          </p:nvPr>
        </p:nvSpPr>
        <p:spPr/>
        <p:txBody>
          <a:bodyPr/>
          <a:lstStyle/>
          <a:p>
            <a:r>
              <a:rPr lang="en-US" dirty="0" smtClean="0"/>
              <a:t>Do we need to keep all the words in the model for it to be useful?</a:t>
            </a:r>
          </a:p>
          <a:p>
            <a:pPr lvl="1"/>
            <a:r>
              <a:rPr lang="en-US" dirty="0" smtClean="0"/>
              <a:t>For example, do words like “the,” “a,” and “an” contribute anything to a document? Can we simply drop those stop words and maintain a reasonable model?</a:t>
            </a:r>
          </a:p>
          <a:p>
            <a:pPr lvl="1"/>
            <a:endParaRPr lang="en-US" dirty="0"/>
          </a:p>
          <a:p>
            <a:r>
              <a:rPr lang="en-US" dirty="0" smtClean="0"/>
              <a:t>What do we do if we have out of vocabulary words?</a:t>
            </a:r>
          </a:p>
          <a:p>
            <a:pPr lvl="1"/>
            <a:r>
              <a:rPr lang="en-US" dirty="0" smtClean="0"/>
              <a:t>For example, if your corpus is: John bought a bucket for work.</a:t>
            </a:r>
          </a:p>
          <a:p>
            <a:pPr lvl="1"/>
            <a:r>
              <a:rPr lang="en-US" dirty="0" smtClean="0"/>
              <a:t>What should be the probability of a bigram like “a rake”?</a:t>
            </a:r>
          </a:p>
          <a:p>
            <a:pPr lvl="1"/>
            <a:endParaRPr lang="en-US" dirty="0"/>
          </a:p>
          <a:p>
            <a:pPr lvl="1"/>
            <a:r>
              <a:rPr lang="en-US" dirty="0" smtClean="0"/>
              <a:t>We can smooth distributions to solve these problems.</a:t>
            </a:r>
            <a:endParaRPr lang="en-US" dirty="0"/>
          </a:p>
        </p:txBody>
      </p:sp>
    </p:spTree>
    <p:extLst>
      <p:ext uri="{BB962C8B-B14F-4D97-AF65-F5344CB8AC3E}">
        <p14:creationId xmlns:p14="http://schemas.microsoft.com/office/powerpoint/2010/main" val="395755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Demonstrating corpus counting</a:t>
            </a:r>
            <a:endParaRPr lang="en-US" dirty="0"/>
          </a:p>
        </p:txBody>
      </p:sp>
      <p:sp>
        <p:nvSpPr>
          <p:cNvPr id="3" name="Content Placeholder 2"/>
          <p:cNvSpPr>
            <a:spLocks noGrp="1"/>
          </p:cNvSpPr>
          <p:nvPr>
            <p:ph idx="1"/>
          </p:nvPr>
        </p:nvSpPr>
        <p:spPr/>
        <p:txBody>
          <a:bodyPr/>
          <a:lstStyle/>
          <a:p>
            <a:r>
              <a:rPr lang="en-US" dirty="0" smtClean="0"/>
              <a:t>We will delve more into probability distributions next time, this week we will demonstrate how to collect bigrams for a corpus</a:t>
            </a:r>
            <a:endParaRPr lang="en-US" dirty="0"/>
          </a:p>
        </p:txBody>
      </p:sp>
    </p:spTree>
    <p:extLst>
      <p:ext uri="{BB962C8B-B14F-4D97-AF65-F5344CB8AC3E}">
        <p14:creationId xmlns:p14="http://schemas.microsoft.com/office/powerpoint/2010/main" val="2527346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Review requests?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9798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now do with code?</a:t>
            </a:r>
            <a:endParaRPr lang="en-US" dirty="0"/>
          </a:p>
        </p:txBody>
      </p:sp>
      <p:sp>
        <p:nvSpPr>
          <p:cNvPr id="3" name="Content Placeholder 2"/>
          <p:cNvSpPr>
            <a:spLocks noGrp="1"/>
          </p:cNvSpPr>
          <p:nvPr>
            <p:ph idx="1"/>
          </p:nvPr>
        </p:nvSpPr>
        <p:spPr/>
        <p:txBody>
          <a:bodyPr/>
          <a:lstStyle/>
          <a:p>
            <a:r>
              <a:rPr lang="en-US" dirty="0" smtClean="0"/>
              <a:t>We can identify the vocabulary of words seen in documents.</a:t>
            </a:r>
          </a:p>
          <a:p>
            <a:r>
              <a:rPr lang="en-US" dirty="0" smtClean="0"/>
              <a:t>We can open several different types of documents and leverage different tokenization strategies.</a:t>
            </a:r>
          </a:p>
          <a:p>
            <a:pPr lvl="1"/>
            <a:r>
              <a:rPr lang="en-US" dirty="0" smtClean="0"/>
              <a:t>We can tokenize twitter tweets in improved ways</a:t>
            </a:r>
          </a:p>
          <a:p>
            <a:r>
              <a:rPr lang="en-US" dirty="0" smtClean="0"/>
              <a:t>We can split documents into separate sentences</a:t>
            </a:r>
          </a:p>
          <a:p>
            <a:r>
              <a:rPr lang="en-US" dirty="0" smtClean="0"/>
              <a:t>We can identify possible misspellings or variants without a dictionary</a:t>
            </a:r>
          </a:p>
          <a:p>
            <a:r>
              <a:rPr lang="en-US" dirty="0" smtClean="0"/>
              <a:t>We can remove </a:t>
            </a:r>
            <a:r>
              <a:rPr lang="en-US" dirty="0" err="1" smtClean="0"/>
              <a:t>stopwords</a:t>
            </a:r>
            <a:r>
              <a:rPr lang="en-US" dirty="0" smtClean="0"/>
              <a:t> from a stream of tokens</a:t>
            </a:r>
          </a:p>
          <a:p>
            <a:r>
              <a:rPr lang="en-US" dirty="0" smtClean="0"/>
              <a:t>We can identify the bigrams contained in a document</a:t>
            </a:r>
          </a:p>
          <a:p>
            <a:r>
              <a:rPr lang="en-US" dirty="0" smtClean="0"/>
              <a:t>We can identify overlapping tokens between documents, possibly identifying similar passages</a:t>
            </a:r>
            <a:endParaRPr lang="en-US" dirty="0"/>
          </a:p>
        </p:txBody>
      </p:sp>
    </p:spTree>
    <p:extLst>
      <p:ext uri="{BB962C8B-B14F-4D97-AF65-F5344CB8AC3E}">
        <p14:creationId xmlns:p14="http://schemas.microsoft.com/office/powerpoint/2010/main" val="4091816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be doing next week?</a:t>
            </a:r>
            <a:endParaRPr lang="en-US" dirty="0"/>
          </a:p>
        </p:txBody>
      </p:sp>
      <p:sp>
        <p:nvSpPr>
          <p:cNvPr id="3" name="Content Placeholder 2"/>
          <p:cNvSpPr>
            <a:spLocks noGrp="1"/>
          </p:cNvSpPr>
          <p:nvPr>
            <p:ph idx="1"/>
          </p:nvPr>
        </p:nvSpPr>
        <p:spPr/>
        <p:txBody>
          <a:bodyPr/>
          <a:lstStyle/>
          <a:p>
            <a:r>
              <a:rPr lang="en-US" dirty="0" smtClean="0"/>
              <a:t>We will delve into the actual probability models in depth</a:t>
            </a:r>
          </a:p>
          <a:p>
            <a:pPr lvl="1"/>
            <a:r>
              <a:rPr lang="en-US" dirty="0" smtClean="0"/>
              <a:t>How smoothing can work in an n-gram model</a:t>
            </a:r>
          </a:p>
          <a:p>
            <a:pPr lvl="1"/>
            <a:r>
              <a:rPr lang="en-US" dirty="0" smtClean="0"/>
              <a:t>How a Hidden Markov Model can help us to identify the structure of certain sequences</a:t>
            </a:r>
          </a:p>
          <a:p>
            <a:r>
              <a:rPr lang="en-US" dirty="0" smtClean="0"/>
              <a:t>We will consider how we might identify parts of speech for words</a:t>
            </a:r>
          </a:p>
          <a:p>
            <a:r>
              <a:rPr lang="en-US" dirty="0" smtClean="0"/>
              <a:t>We will move from single documents to a small corpora of newswire (between 50 and 200 documents)</a:t>
            </a:r>
          </a:p>
          <a:p>
            <a:r>
              <a:rPr lang="en-US" dirty="0" smtClean="0"/>
              <a:t>We will examine how we can construct certain early evaluation mechanisms to see how are </a:t>
            </a:r>
            <a:r>
              <a:rPr lang="en-US" smtClean="0"/>
              <a:t>tools are working</a:t>
            </a:r>
            <a:endParaRPr lang="en-US" dirty="0"/>
          </a:p>
        </p:txBody>
      </p:sp>
    </p:spTree>
    <p:extLst>
      <p:ext uri="{BB962C8B-B14F-4D97-AF65-F5344CB8AC3E}">
        <p14:creationId xmlns:p14="http://schemas.microsoft.com/office/powerpoint/2010/main" val="17891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Anything lingering from last class?</a:t>
            </a:r>
            <a:endParaRPr lang="en-US" dirty="0"/>
          </a:p>
        </p:txBody>
      </p:sp>
    </p:spTree>
    <p:extLst>
      <p:ext uri="{BB962C8B-B14F-4D97-AF65-F5344CB8AC3E}">
        <p14:creationId xmlns:p14="http://schemas.microsoft.com/office/powerpoint/2010/main" val="2001068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the evening</a:t>
            </a:r>
            <a:endParaRPr lang="en-US" dirty="0"/>
          </a:p>
        </p:txBody>
      </p:sp>
      <p:sp>
        <p:nvSpPr>
          <p:cNvPr id="3" name="Content Placeholder 2"/>
          <p:cNvSpPr>
            <a:spLocks noGrp="1"/>
          </p:cNvSpPr>
          <p:nvPr>
            <p:ph idx="1"/>
          </p:nvPr>
        </p:nvSpPr>
        <p:spPr/>
        <p:txBody>
          <a:bodyPr/>
          <a:lstStyle/>
          <a:p>
            <a:r>
              <a:rPr lang="en-US" dirty="0" smtClean="0"/>
              <a:t>Go over tokenization with some in class data</a:t>
            </a:r>
          </a:p>
          <a:p>
            <a:r>
              <a:rPr lang="en-US" dirty="0" smtClean="0"/>
              <a:t>Discuss issues with setting up text processing projects</a:t>
            </a:r>
          </a:p>
          <a:p>
            <a:r>
              <a:rPr lang="en-US" dirty="0" smtClean="0"/>
              <a:t>Discuss and demonstrate regular expressions</a:t>
            </a:r>
          </a:p>
          <a:p>
            <a:r>
              <a:rPr lang="en-US" dirty="0" smtClean="0"/>
              <a:t>Discuss </a:t>
            </a:r>
            <a:r>
              <a:rPr lang="en-US" dirty="0"/>
              <a:t>and demonstrate </a:t>
            </a:r>
            <a:r>
              <a:rPr lang="en-US" dirty="0" smtClean="0"/>
              <a:t>edit distances</a:t>
            </a:r>
          </a:p>
          <a:p>
            <a:r>
              <a:rPr lang="en-US" dirty="0" smtClean="0"/>
              <a:t>Discuss </a:t>
            </a:r>
            <a:r>
              <a:rPr lang="en-US" dirty="0"/>
              <a:t>and demonstrate </a:t>
            </a:r>
            <a:r>
              <a:rPr lang="en-US" dirty="0" smtClean="0"/>
              <a:t>stemming</a:t>
            </a:r>
          </a:p>
          <a:p>
            <a:r>
              <a:rPr lang="en-US" dirty="0" smtClean="0"/>
              <a:t>Discuss </a:t>
            </a:r>
            <a:r>
              <a:rPr lang="en-US" dirty="0"/>
              <a:t>and demonstrate </a:t>
            </a:r>
            <a:r>
              <a:rPr lang="en-US" dirty="0" smtClean="0"/>
              <a:t>n-grams</a:t>
            </a:r>
            <a:endParaRPr lang="en-US" dirty="0"/>
          </a:p>
        </p:txBody>
      </p:sp>
    </p:spTree>
    <p:extLst>
      <p:ext uri="{BB962C8B-B14F-4D97-AF65-F5344CB8AC3E}">
        <p14:creationId xmlns:p14="http://schemas.microsoft.com/office/powerpoint/2010/main" val="279238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want to be able to do by the end of tonight</a:t>
            </a:r>
            <a:endParaRPr lang="en-US" dirty="0"/>
          </a:p>
        </p:txBody>
      </p:sp>
      <p:sp>
        <p:nvSpPr>
          <p:cNvPr id="3" name="Content Placeholder 2"/>
          <p:cNvSpPr>
            <a:spLocks noGrp="1"/>
          </p:cNvSpPr>
          <p:nvPr>
            <p:ph idx="1"/>
          </p:nvPr>
        </p:nvSpPr>
        <p:spPr/>
        <p:txBody>
          <a:bodyPr/>
          <a:lstStyle/>
          <a:p>
            <a:r>
              <a:rPr lang="en-US" dirty="0" smtClean="0"/>
              <a:t>We can identify the vocabulary of words seen in documents.</a:t>
            </a:r>
          </a:p>
          <a:p>
            <a:r>
              <a:rPr lang="en-US" dirty="0" smtClean="0"/>
              <a:t>We can open several different types of documents and leverage different tokenization strategies.</a:t>
            </a:r>
          </a:p>
          <a:p>
            <a:pPr lvl="1"/>
            <a:r>
              <a:rPr lang="en-US" dirty="0" smtClean="0"/>
              <a:t>We can tokenize twitter tweets in improved ways</a:t>
            </a:r>
          </a:p>
          <a:p>
            <a:r>
              <a:rPr lang="en-US" dirty="0" smtClean="0"/>
              <a:t>We can split documents into separate sentences</a:t>
            </a:r>
          </a:p>
          <a:p>
            <a:r>
              <a:rPr lang="en-US" dirty="0" smtClean="0"/>
              <a:t>We can identify possible misspellings or variants without a dictionary</a:t>
            </a:r>
          </a:p>
          <a:p>
            <a:r>
              <a:rPr lang="en-US" dirty="0" smtClean="0"/>
              <a:t>We can remove </a:t>
            </a:r>
            <a:r>
              <a:rPr lang="en-US" dirty="0" err="1" smtClean="0"/>
              <a:t>stopwords</a:t>
            </a:r>
            <a:r>
              <a:rPr lang="en-US" dirty="0" smtClean="0"/>
              <a:t> from a stream of tokens</a:t>
            </a:r>
          </a:p>
          <a:p>
            <a:r>
              <a:rPr lang="en-US" dirty="0" smtClean="0"/>
              <a:t>We can identify the bigrams contained in a document</a:t>
            </a:r>
          </a:p>
          <a:p>
            <a:r>
              <a:rPr lang="en-US" dirty="0" smtClean="0"/>
              <a:t>We can identify overlapping tokens between documents, possibly identifying similar passages</a:t>
            </a:r>
            <a:endParaRPr lang="en-US" dirty="0"/>
          </a:p>
        </p:txBody>
      </p:sp>
    </p:spTree>
    <p:extLst>
      <p:ext uri="{BB962C8B-B14F-4D97-AF65-F5344CB8AC3E}">
        <p14:creationId xmlns:p14="http://schemas.microsoft.com/office/powerpoint/2010/main" val="331063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type of business questions might we be able to answer with these techniques?</a:t>
            </a:r>
            <a:endParaRPr lang="en-US" dirty="0"/>
          </a:p>
        </p:txBody>
      </p:sp>
      <p:sp>
        <p:nvSpPr>
          <p:cNvPr id="3" name="Content Placeholder 2"/>
          <p:cNvSpPr>
            <a:spLocks noGrp="1"/>
          </p:cNvSpPr>
          <p:nvPr>
            <p:ph idx="1"/>
          </p:nvPr>
        </p:nvSpPr>
        <p:spPr/>
        <p:txBody>
          <a:bodyPr/>
          <a:lstStyle/>
          <a:p>
            <a:r>
              <a:rPr lang="en-US" dirty="0"/>
              <a:t>We will be able to</a:t>
            </a:r>
            <a:r>
              <a:rPr lang="en-US" dirty="0" smtClean="0"/>
              <a:t> examine tweets and identify different hashtags and references to other accounts</a:t>
            </a:r>
          </a:p>
          <a:p>
            <a:pPr lvl="1"/>
            <a:r>
              <a:rPr lang="en-US" dirty="0"/>
              <a:t>We will be able to </a:t>
            </a:r>
            <a:r>
              <a:rPr lang="en-US" dirty="0" smtClean="0"/>
              <a:t>get reasonable punctuation separation of repeated </a:t>
            </a:r>
            <a:r>
              <a:rPr lang="en-US" dirty="0" err="1" smtClean="0"/>
              <a:t>exclamatives</a:t>
            </a:r>
            <a:endParaRPr lang="en-US" dirty="0"/>
          </a:p>
          <a:p>
            <a:r>
              <a:rPr lang="en-US" dirty="0" smtClean="0"/>
              <a:t>We will be able to break a document down into different sentences</a:t>
            </a:r>
          </a:p>
          <a:p>
            <a:pPr lvl="1"/>
            <a:r>
              <a:rPr lang="en-US" dirty="0" smtClean="0"/>
              <a:t>With different sentences identified we can categorize sentences or look for boilerplate material</a:t>
            </a:r>
          </a:p>
          <a:p>
            <a:r>
              <a:rPr lang="en-US" dirty="0" smtClean="0"/>
              <a:t>We will be able to look for similar words used in different forms or misspellings in a document</a:t>
            </a:r>
          </a:p>
          <a:p>
            <a:r>
              <a:rPr lang="en-US" dirty="0" smtClean="0"/>
              <a:t>We will be able to identify possible quotes by individuals in newswire documents</a:t>
            </a:r>
          </a:p>
        </p:txBody>
      </p:sp>
    </p:spTree>
    <p:extLst>
      <p:ext uri="{BB962C8B-B14F-4D97-AF65-F5344CB8AC3E}">
        <p14:creationId xmlns:p14="http://schemas.microsoft.com/office/powerpoint/2010/main" val="403316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Idea – Acronym Definition Finder</a:t>
            </a:r>
            <a:endParaRPr lang="en-US" dirty="0"/>
          </a:p>
        </p:txBody>
      </p:sp>
      <p:sp>
        <p:nvSpPr>
          <p:cNvPr id="3" name="Content Placeholder 2"/>
          <p:cNvSpPr>
            <a:spLocks noGrp="1"/>
          </p:cNvSpPr>
          <p:nvPr>
            <p:ph idx="1"/>
          </p:nvPr>
        </p:nvSpPr>
        <p:spPr/>
        <p:txBody>
          <a:bodyPr>
            <a:normAutofit fontScale="92500"/>
          </a:bodyPr>
          <a:lstStyle/>
          <a:p>
            <a:r>
              <a:rPr lang="en-US" dirty="0" smtClean="0"/>
              <a:t>Imagine you have text like this:</a:t>
            </a:r>
          </a:p>
          <a:p>
            <a:pPr lvl="1"/>
            <a:r>
              <a:rPr lang="en-US" dirty="0" smtClean="0"/>
              <a:t>The Department of Defense(DOD) suggests that a new cloud based infrastructure from Amazon Web Services(AWS) might be a great idea.</a:t>
            </a:r>
          </a:p>
          <a:p>
            <a:r>
              <a:rPr lang="en-US" dirty="0" smtClean="0"/>
              <a:t>Can you come up with a set of techniques that will automatically identify these acronym mappings and create a dictionary of them?</a:t>
            </a:r>
          </a:p>
          <a:p>
            <a:endParaRPr lang="en-US" dirty="0"/>
          </a:p>
          <a:p>
            <a:r>
              <a:rPr lang="en-US" dirty="0" smtClean="0"/>
              <a:t>You would presumably need to tokenize things and identify words that contain all uppercase characters. Then you would want to perhaps look at the surrounding token stream to see if the following or preceding words all start with the same letter as the acronym. If they do, then we call it mapping. If not, reject it.</a:t>
            </a:r>
          </a:p>
          <a:p>
            <a:r>
              <a:rPr lang="en-US" dirty="0" smtClean="0"/>
              <a:t>You’d want to think about cases where certain prepositions might be inserted in the actual words but not contained in the acronym. </a:t>
            </a:r>
            <a:endParaRPr lang="en-US" dirty="0"/>
          </a:p>
        </p:txBody>
      </p:sp>
    </p:spTree>
    <p:extLst>
      <p:ext uri="{BB962C8B-B14F-4D97-AF65-F5344CB8AC3E}">
        <p14:creationId xmlns:p14="http://schemas.microsoft.com/office/powerpoint/2010/main" val="316303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text…</a:t>
            </a:r>
            <a:endParaRPr lang="en-US" dirty="0"/>
          </a:p>
        </p:txBody>
      </p:sp>
      <p:sp>
        <p:nvSpPr>
          <p:cNvPr id="3" name="Content Placeholder 2"/>
          <p:cNvSpPr>
            <a:spLocks noGrp="1"/>
          </p:cNvSpPr>
          <p:nvPr>
            <p:ph idx="1"/>
          </p:nvPr>
        </p:nvSpPr>
        <p:spPr/>
        <p:txBody>
          <a:bodyPr/>
          <a:lstStyle/>
          <a:p>
            <a:r>
              <a:rPr lang="en-US" dirty="0" smtClean="0"/>
              <a:t>Last week we talked about words, this week let us try to write some code.</a:t>
            </a:r>
            <a:endParaRPr lang="en-US" dirty="0"/>
          </a:p>
        </p:txBody>
      </p:sp>
    </p:spTree>
    <p:extLst>
      <p:ext uri="{BB962C8B-B14F-4D97-AF65-F5344CB8AC3E}">
        <p14:creationId xmlns:p14="http://schemas.microsoft.com/office/powerpoint/2010/main" val="33020476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290</TotalTime>
  <Words>2206</Words>
  <Application>Microsoft Office PowerPoint</Application>
  <PresentationFormat>Widescreen</PresentationFormat>
  <Paragraphs>237</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Trebuchet MS</vt:lpstr>
      <vt:lpstr>Wingdings 3</vt:lpstr>
      <vt:lpstr>Facet</vt:lpstr>
      <vt:lpstr>Natural Language Processing DATS 6450</vt:lpstr>
      <vt:lpstr>Updates</vt:lpstr>
      <vt:lpstr>Your email question for next week: (Pretend it’s from a boss)</vt:lpstr>
      <vt:lpstr>Questions?</vt:lpstr>
      <vt:lpstr>Goals for the evening</vt:lpstr>
      <vt:lpstr>What do we want to be able to do by the end of tonight</vt:lpstr>
      <vt:lpstr>What type of business questions might we be able to answer with these techniques?</vt:lpstr>
      <vt:lpstr>Homework Idea – Acronym Definition Finder</vt:lpstr>
      <vt:lpstr>Processing text…</vt:lpstr>
      <vt:lpstr>Documents…</vt:lpstr>
      <vt:lpstr>Tokenizing text</vt:lpstr>
      <vt:lpstr>What can we do with tokens?</vt:lpstr>
      <vt:lpstr>Tokenization in NLTK demonstration</vt:lpstr>
      <vt:lpstr>Tokens everywhere…</vt:lpstr>
      <vt:lpstr>Stemming</vt:lpstr>
      <vt:lpstr>Irregular things</vt:lpstr>
      <vt:lpstr>Can we identify the stem of a word?</vt:lpstr>
      <vt:lpstr>Can we identify the underlying concept of a word?</vt:lpstr>
      <vt:lpstr>What can we now do with stemming and lemmatization?</vt:lpstr>
      <vt:lpstr>Stemming and Lemmatization Demo</vt:lpstr>
      <vt:lpstr>Similarity Problems</vt:lpstr>
      <vt:lpstr>Edit Distances</vt:lpstr>
      <vt:lpstr>More complicated substitutions</vt:lpstr>
      <vt:lpstr>What might we use similarity metrics for?</vt:lpstr>
      <vt:lpstr>Demonstrating edit distances</vt:lpstr>
      <vt:lpstr>Modelling languages</vt:lpstr>
      <vt:lpstr>What are we doing when predict next words?</vt:lpstr>
      <vt:lpstr>Counting!</vt:lpstr>
      <vt:lpstr>N-grams and Sample Document</vt:lpstr>
      <vt:lpstr>What do we get with an N-gram model?</vt:lpstr>
      <vt:lpstr>What are some complications with N-grams?</vt:lpstr>
      <vt:lpstr>Demonstrating corpus counting</vt:lpstr>
      <vt:lpstr>Questions? Review requests?</vt:lpstr>
      <vt:lpstr>What can we now do with code?</vt:lpstr>
      <vt:lpstr>What will we be doing next week?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Kunath</dc:creator>
  <cp:lastModifiedBy>Stephen Kunath</cp:lastModifiedBy>
  <cp:revision>19</cp:revision>
  <dcterms:created xsi:type="dcterms:W3CDTF">2018-09-06T14:52:21Z</dcterms:created>
  <dcterms:modified xsi:type="dcterms:W3CDTF">2018-09-06T19:42:44Z</dcterms:modified>
</cp:coreProperties>
</file>