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9"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8" r:id="rId22"/>
    <p:sldId id="276" r:id="rId23"/>
    <p:sldId id="277" r:id="rId24"/>
    <p:sldId id="279" r:id="rId25"/>
    <p:sldId id="280" r:id="rId26"/>
    <p:sldId id="281" r:id="rId27"/>
    <p:sldId id="283" r:id="rId28"/>
    <p:sldId id="282" r:id="rId29"/>
    <p:sldId id="284" r:id="rId30"/>
    <p:sldId id="285" r:id="rId31"/>
    <p:sldId id="286" r:id="rId32"/>
    <p:sldId id="287" r:id="rId33"/>
    <p:sldId id="288"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0" autoAdjust="0"/>
    <p:restoredTop sz="94660"/>
  </p:normalViewPr>
  <p:slideViewPr>
    <p:cSldViewPr snapToGrid="0">
      <p:cViewPr varScale="1">
        <p:scale>
          <a:sx n="108" d="100"/>
          <a:sy n="108" d="100"/>
        </p:scale>
        <p:origin x="232" y="5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2FE659E-D70F-4443-A5F8-370BFCBF9497}" type="datetimeFigureOut">
              <a:rPr lang="en-US" smtClean="0"/>
              <a:t>9/13/18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4AC764-E141-4D9F-9740-C0EBCA0575F7}"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84294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FE659E-D70F-4443-A5F8-370BFCBF9497}" type="datetimeFigureOut">
              <a:rPr lang="en-US" smtClean="0"/>
              <a:t>9/13/18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4AC764-E141-4D9F-9740-C0EBCA0575F7}" type="slidenum">
              <a:rPr lang="en-US" smtClean="0"/>
              <a:t>‹#›</a:t>
            </a:fld>
            <a:endParaRPr lang="en-US"/>
          </a:p>
        </p:txBody>
      </p:sp>
    </p:spTree>
    <p:extLst>
      <p:ext uri="{BB962C8B-B14F-4D97-AF65-F5344CB8AC3E}">
        <p14:creationId xmlns:p14="http://schemas.microsoft.com/office/powerpoint/2010/main" val="27760022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FE659E-D70F-4443-A5F8-370BFCBF9497}" type="datetimeFigureOut">
              <a:rPr lang="en-US" smtClean="0"/>
              <a:t>9/13/18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4AC764-E141-4D9F-9740-C0EBCA0575F7}" type="slidenum">
              <a:rPr lang="en-US" smtClean="0"/>
              <a:t>‹#›</a:t>
            </a:fld>
            <a:endParaRPr lang="en-US"/>
          </a:p>
        </p:txBody>
      </p:sp>
    </p:spTree>
    <p:extLst>
      <p:ext uri="{BB962C8B-B14F-4D97-AF65-F5344CB8AC3E}">
        <p14:creationId xmlns:p14="http://schemas.microsoft.com/office/powerpoint/2010/main" val="41753723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FE659E-D70F-4443-A5F8-370BFCBF9497}" type="datetimeFigureOut">
              <a:rPr lang="en-US" smtClean="0"/>
              <a:t>9/13/18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4AC764-E141-4D9F-9740-C0EBCA0575F7}" type="slidenum">
              <a:rPr lang="en-US" smtClean="0"/>
              <a:t>‹#›</a:t>
            </a:fld>
            <a:endParaRPr lang="en-US"/>
          </a:p>
        </p:txBody>
      </p:sp>
    </p:spTree>
    <p:extLst>
      <p:ext uri="{BB962C8B-B14F-4D97-AF65-F5344CB8AC3E}">
        <p14:creationId xmlns:p14="http://schemas.microsoft.com/office/powerpoint/2010/main" val="42436991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2FE659E-D70F-4443-A5F8-370BFCBF9497}" type="datetimeFigureOut">
              <a:rPr lang="en-US" smtClean="0"/>
              <a:t>9/13/18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4AC764-E141-4D9F-9740-C0EBCA0575F7}"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20663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2FE659E-D70F-4443-A5F8-370BFCBF9497}" type="datetimeFigureOut">
              <a:rPr lang="en-US" smtClean="0"/>
              <a:t>9/13/18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4AC764-E141-4D9F-9740-C0EBCA0575F7}" type="slidenum">
              <a:rPr lang="en-US" smtClean="0"/>
              <a:t>‹#›</a:t>
            </a:fld>
            <a:endParaRPr lang="en-US"/>
          </a:p>
        </p:txBody>
      </p:sp>
    </p:spTree>
    <p:extLst>
      <p:ext uri="{BB962C8B-B14F-4D97-AF65-F5344CB8AC3E}">
        <p14:creationId xmlns:p14="http://schemas.microsoft.com/office/powerpoint/2010/main" val="4534932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2FE659E-D70F-4443-A5F8-370BFCBF9497}" type="datetimeFigureOut">
              <a:rPr lang="en-US" smtClean="0"/>
              <a:t>9/13/18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44AC764-E141-4D9F-9740-C0EBCA0575F7}" type="slidenum">
              <a:rPr lang="en-US" smtClean="0"/>
              <a:t>‹#›</a:t>
            </a:fld>
            <a:endParaRPr lang="en-US"/>
          </a:p>
        </p:txBody>
      </p:sp>
    </p:spTree>
    <p:extLst>
      <p:ext uri="{BB962C8B-B14F-4D97-AF65-F5344CB8AC3E}">
        <p14:creationId xmlns:p14="http://schemas.microsoft.com/office/powerpoint/2010/main" val="14814048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2FE659E-D70F-4443-A5F8-370BFCBF9497}" type="datetimeFigureOut">
              <a:rPr lang="en-US" smtClean="0"/>
              <a:t>9/13/18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44AC764-E141-4D9F-9740-C0EBCA0575F7}" type="slidenum">
              <a:rPr lang="en-US" smtClean="0"/>
              <a:t>‹#›</a:t>
            </a:fld>
            <a:endParaRPr lang="en-US"/>
          </a:p>
        </p:txBody>
      </p:sp>
    </p:spTree>
    <p:extLst>
      <p:ext uri="{BB962C8B-B14F-4D97-AF65-F5344CB8AC3E}">
        <p14:creationId xmlns:p14="http://schemas.microsoft.com/office/powerpoint/2010/main" val="24354968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52FE659E-D70F-4443-A5F8-370BFCBF9497}" type="datetimeFigureOut">
              <a:rPr lang="en-US" smtClean="0"/>
              <a:t>9/13/18</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E44AC764-E141-4D9F-9740-C0EBCA0575F7}" type="slidenum">
              <a:rPr lang="en-US" smtClean="0"/>
              <a:t>‹#›</a:t>
            </a:fld>
            <a:endParaRPr lang="en-US"/>
          </a:p>
        </p:txBody>
      </p:sp>
    </p:spTree>
    <p:extLst>
      <p:ext uri="{BB962C8B-B14F-4D97-AF65-F5344CB8AC3E}">
        <p14:creationId xmlns:p14="http://schemas.microsoft.com/office/powerpoint/2010/main" val="29878259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52FE659E-D70F-4443-A5F8-370BFCBF9497}" type="datetimeFigureOut">
              <a:rPr lang="en-US" smtClean="0"/>
              <a:t>9/13/18</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E44AC764-E141-4D9F-9740-C0EBCA0575F7}" type="slidenum">
              <a:rPr lang="en-US" smtClean="0"/>
              <a:t>‹#›</a:t>
            </a:fld>
            <a:endParaRPr lang="en-US"/>
          </a:p>
        </p:txBody>
      </p:sp>
    </p:spTree>
    <p:extLst>
      <p:ext uri="{BB962C8B-B14F-4D97-AF65-F5344CB8AC3E}">
        <p14:creationId xmlns:p14="http://schemas.microsoft.com/office/powerpoint/2010/main" val="4044253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2FE659E-D70F-4443-A5F8-370BFCBF9497}" type="datetimeFigureOut">
              <a:rPr lang="en-US" smtClean="0"/>
              <a:t>9/13/18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4AC764-E141-4D9F-9740-C0EBCA0575F7}" type="slidenum">
              <a:rPr lang="en-US" smtClean="0"/>
              <a:t>‹#›</a:t>
            </a:fld>
            <a:endParaRPr lang="en-US"/>
          </a:p>
        </p:txBody>
      </p:sp>
    </p:spTree>
    <p:extLst>
      <p:ext uri="{BB962C8B-B14F-4D97-AF65-F5344CB8AC3E}">
        <p14:creationId xmlns:p14="http://schemas.microsoft.com/office/powerpoint/2010/main" val="3351783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52FE659E-D70F-4443-A5F8-370BFCBF9497}" type="datetimeFigureOut">
              <a:rPr lang="en-US" smtClean="0"/>
              <a:t>9/13/18</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E44AC764-E141-4D9F-9740-C0EBCA0575F7}"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62527109"/>
      </p:ext>
    </p:extLst>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25" r:id="rId6"/>
    <p:sldLayoutId id="2147483726" r:id="rId7"/>
    <p:sldLayoutId id="2147483727" r:id="rId8"/>
    <p:sldLayoutId id="2147483728" r:id="rId9"/>
    <p:sldLayoutId id="2147483729" r:id="rId10"/>
    <p:sldLayoutId id="2147483730"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Natural Language Processing</a:t>
            </a:r>
            <a:br>
              <a:rPr lang="en-US" dirty="0"/>
            </a:br>
            <a:r>
              <a:rPr lang="en-US" dirty="0"/>
              <a:t>DATS 6450</a:t>
            </a:r>
          </a:p>
        </p:txBody>
      </p:sp>
      <p:sp>
        <p:nvSpPr>
          <p:cNvPr id="3" name="Subtitle 2"/>
          <p:cNvSpPr>
            <a:spLocks noGrp="1"/>
          </p:cNvSpPr>
          <p:nvPr>
            <p:ph type="subTitle" idx="1"/>
          </p:nvPr>
        </p:nvSpPr>
        <p:spPr/>
        <p:txBody>
          <a:bodyPr/>
          <a:lstStyle/>
          <a:p>
            <a:r>
              <a:rPr lang="en-US" dirty="0"/>
              <a:t>Lecture 1</a:t>
            </a:r>
          </a:p>
          <a:p>
            <a:r>
              <a:rPr lang="en-US" dirty="0"/>
              <a:t>Steve Kunath</a:t>
            </a:r>
          </a:p>
          <a:p>
            <a:endParaRPr lang="en-US" dirty="0"/>
          </a:p>
        </p:txBody>
      </p:sp>
    </p:spTree>
    <p:extLst>
      <p:ext uri="{BB962C8B-B14F-4D97-AF65-F5344CB8AC3E}">
        <p14:creationId xmlns:p14="http://schemas.microsoft.com/office/powerpoint/2010/main" val="24907285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35C03E-5E81-D341-A084-8983010AE98B}"/>
              </a:ext>
            </a:extLst>
          </p:cNvPr>
          <p:cNvSpPr>
            <a:spLocks noGrp="1"/>
          </p:cNvSpPr>
          <p:nvPr>
            <p:ph type="title"/>
          </p:nvPr>
        </p:nvSpPr>
        <p:spPr/>
        <p:txBody>
          <a:bodyPr/>
          <a:lstStyle/>
          <a:p>
            <a:r>
              <a:rPr lang="en-US" dirty="0"/>
              <a:t>More Regular Languages</a:t>
            </a:r>
          </a:p>
        </p:txBody>
      </p:sp>
      <p:sp>
        <p:nvSpPr>
          <p:cNvPr id="3" name="Content Placeholder 2">
            <a:extLst>
              <a:ext uri="{FF2B5EF4-FFF2-40B4-BE49-F238E27FC236}">
                <a16:creationId xmlns:a16="http://schemas.microsoft.com/office/drawing/2014/main" id="{BF26CCA8-DE11-9540-91B9-71957C3A9D35}"/>
              </a:ext>
            </a:extLst>
          </p:cNvPr>
          <p:cNvSpPr>
            <a:spLocks noGrp="1"/>
          </p:cNvSpPr>
          <p:nvPr>
            <p:ph idx="1"/>
          </p:nvPr>
        </p:nvSpPr>
        <p:spPr/>
        <p:txBody>
          <a:bodyPr/>
          <a:lstStyle/>
          <a:p>
            <a:r>
              <a:rPr lang="en-US" dirty="0"/>
              <a:t>While combining simple strings is a regular operation, human language has a much more complex set of rules that make it irregular.</a:t>
            </a:r>
          </a:p>
          <a:p>
            <a:endParaRPr lang="en-US" dirty="0"/>
          </a:p>
          <a:p>
            <a:r>
              <a:rPr lang="en-US" dirty="0"/>
              <a:t>For example in English you can’t say: The mouse the cat the dog bit scared ran away.</a:t>
            </a:r>
          </a:p>
          <a:p>
            <a:endParaRPr lang="en-US" dirty="0"/>
          </a:p>
          <a:p>
            <a:r>
              <a:rPr lang="en-US" dirty="0"/>
              <a:t>The idea is that natural languages have rules against certain amounts of recursion. This is a feature that makes them irregular.</a:t>
            </a:r>
          </a:p>
        </p:txBody>
      </p:sp>
    </p:spTree>
    <p:extLst>
      <p:ext uri="{BB962C8B-B14F-4D97-AF65-F5344CB8AC3E}">
        <p14:creationId xmlns:p14="http://schemas.microsoft.com/office/powerpoint/2010/main" val="35886918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989A8-7D0E-B143-85FF-D1FBEB4FD634}"/>
              </a:ext>
            </a:extLst>
          </p:cNvPr>
          <p:cNvSpPr>
            <a:spLocks noGrp="1"/>
          </p:cNvSpPr>
          <p:nvPr>
            <p:ph type="title"/>
          </p:nvPr>
        </p:nvSpPr>
        <p:spPr/>
        <p:txBody>
          <a:bodyPr/>
          <a:lstStyle/>
          <a:p>
            <a:r>
              <a:rPr lang="en-US" dirty="0"/>
              <a:t>More advanced regular languages</a:t>
            </a:r>
          </a:p>
        </p:txBody>
      </p:sp>
      <p:sp>
        <p:nvSpPr>
          <p:cNvPr id="3" name="Content Placeholder 2">
            <a:extLst>
              <a:ext uri="{FF2B5EF4-FFF2-40B4-BE49-F238E27FC236}">
                <a16:creationId xmlns:a16="http://schemas.microsoft.com/office/drawing/2014/main" id="{AA64D76F-7115-1C47-8BEC-B0464ED56138}"/>
              </a:ext>
            </a:extLst>
          </p:cNvPr>
          <p:cNvSpPr>
            <a:spLocks noGrp="1"/>
          </p:cNvSpPr>
          <p:nvPr>
            <p:ph idx="1"/>
          </p:nvPr>
        </p:nvSpPr>
        <p:spPr/>
        <p:txBody>
          <a:bodyPr/>
          <a:lstStyle/>
          <a:p>
            <a:r>
              <a:rPr lang="en-US" dirty="0"/>
              <a:t>Now imagine you had a limited set of combinations, like in a serial number.</a:t>
            </a:r>
          </a:p>
          <a:p>
            <a:endParaRPr lang="en-US" dirty="0"/>
          </a:p>
          <a:p>
            <a:pPr marL="0" indent="0">
              <a:buNone/>
            </a:pPr>
            <a:r>
              <a:rPr lang="en-US" dirty="0"/>
              <a:t>There might be some regularity to it.</a:t>
            </a:r>
          </a:p>
          <a:p>
            <a:pPr marL="0" indent="0">
              <a:buNone/>
            </a:pPr>
            <a:r>
              <a:rPr lang="en-US" dirty="0"/>
              <a:t>Think of phone numbers</a:t>
            </a:r>
          </a:p>
          <a:p>
            <a:pPr marL="0" indent="0">
              <a:buNone/>
            </a:pPr>
            <a:r>
              <a:rPr lang="en-US" dirty="0"/>
              <a:t>	Typically phone numbers are represented by international exchange, the area code, a prefix and then a number. </a:t>
            </a:r>
          </a:p>
          <a:p>
            <a:pPr marL="0" indent="0">
              <a:buNone/>
            </a:pPr>
            <a:r>
              <a:rPr lang="en-US" dirty="0"/>
              <a:t>	1-234-345-5678 is a phone number</a:t>
            </a:r>
          </a:p>
          <a:p>
            <a:pPr marL="0" indent="0">
              <a:buNone/>
            </a:pPr>
            <a:r>
              <a:rPr lang="en-US" dirty="0"/>
              <a:t>	1-2222222220-2222 is not a phone number</a:t>
            </a:r>
          </a:p>
        </p:txBody>
      </p:sp>
    </p:spTree>
    <p:extLst>
      <p:ext uri="{BB962C8B-B14F-4D97-AF65-F5344CB8AC3E}">
        <p14:creationId xmlns:p14="http://schemas.microsoft.com/office/powerpoint/2010/main" val="20205054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542CF-0B05-F84E-A26F-D1F4932C610B}"/>
              </a:ext>
            </a:extLst>
          </p:cNvPr>
          <p:cNvSpPr>
            <a:spLocks noGrp="1"/>
          </p:cNvSpPr>
          <p:nvPr>
            <p:ph type="title"/>
          </p:nvPr>
        </p:nvSpPr>
        <p:spPr/>
        <p:txBody>
          <a:bodyPr/>
          <a:lstStyle/>
          <a:p>
            <a:r>
              <a:rPr lang="en-US" dirty="0"/>
              <a:t>Recognizing regular things</a:t>
            </a:r>
          </a:p>
        </p:txBody>
      </p:sp>
      <p:sp>
        <p:nvSpPr>
          <p:cNvPr id="3" name="Content Placeholder 2">
            <a:extLst>
              <a:ext uri="{FF2B5EF4-FFF2-40B4-BE49-F238E27FC236}">
                <a16:creationId xmlns:a16="http://schemas.microsoft.com/office/drawing/2014/main" id="{FE4F6BF1-099A-8C4B-9E08-EFA89F4A79F7}"/>
              </a:ext>
            </a:extLst>
          </p:cNvPr>
          <p:cNvSpPr>
            <a:spLocks noGrp="1"/>
          </p:cNvSpPr>
          <p:nvPr>
            <p:ph idx="1"/>
          </p:nvPr>
        </p:nvSpPr>
        <p:spPr/>
        <p:txBody>
          <a:bodyPr/>
          <a:lstStyle/>
          <a:p>
            <a:r>
              <a:rPr lang="en-US" dirty="0"/>
              <a:t>Regular expressions are a mechanism used across computer science and applications to locate or match text strings</a:t>
            </a:r>
          </a:p>
          <a:p>
            <a:r>
              <a:rPr lang="en-US" dirty="0"/>
              <a:t>Regular expressions are a more or less standardized format for expressing certain regular languages</a:t>
            </a:r>
          </a:p>
          <a:p>
            <a:endParaRPr lang="en-US" dirty="0"/>
          </a:p>
          <a:p>
            <a:r>
              <a:rPr lang="en-US" dirty="0"/>
              <a:t>For example, in a regular expression you can suggest that you would like to match strings like “AAB” but not “AAC”</a:t>
            </a:r>
          </a:p>
          <a:p>
            <a:r>
              <a:rPr lang="en-US" dirty="0"/>
              <a:t>But how?</a:t>
            </a:r>
          </a:p>
        </p:txBody>
      </p:sp>
    </p:spTree>
    <p:extLst>
      <p:ext uri="{BB962C8B-B14F-4D97-AF65-F5344CB8AC3E}">
        <p14:creationId xmlns:p14="http://schemas.microsoft.com/office/powerpoint/2010/main" val="36536999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31C1DA-2EB0-B445-B125-0189566330C0}"/>
              </a:ext>
            </a:extLst>
          </p:cNvPr>
          <p:cNvSpPr>
            <a:spLocks noGrp="1"/>
          </p:cNvSpPr>
          <p:nvPr>
            <p:ph type="title"/>
          </p:nvPr>
        </p:nvSpPr>
        <p:spPr/>
        <p:txBody>
          <a:bodyPr/>
          <a:lstStyle/>
          <a:p>
            <a:r>
              <a:rPr lang="en-US" dirty="0"/>
              <a:t>Matching</a:t>
            </a:r>
          </a:p>
        </p:txBody>
      </p:sp>
      <p:sp>
        <p:nvSpPr>
          <p:cNvPr id="3" name="Content Placeholder 2">
            <a:extLst>
              <a:ext uri="{FF2B5EF4-FFF2-40B4-BE49-F238E27FC236}">
                <a16:creationId xmlns:a16="http://schemas.microsoft.com/office/drawing/2014/main" id="{2065EF1B-D984-5447-B854-C5F9A7582CAB}"/>
              </a:ext>
            </a:extLst>
          </p:cNvPr>
          <p:cNvSpPr>
            <a:spLocks noGrp="1"/>
          </p:cNvSpPr>
          <p:nvPr>
            <p:ph idx="1"/>
          </p:nvPr>
        </p:nvSpPr>
        <p:spPr/>
        <p:txBody>
          <a:bodyPr/>
          <a:lstStyle/>
          <a:p>
            <a:r>
              <a:rPr lang="en-US" dirty="0"/>
              <a:t>A regular expression can consist of multiple components. Each component is attempting to represent possible uses of allowed symbols in a sequence.</a:t>
            </a:r>
          </a:p>
          <a:p>
            <a:r>
              <a:rPr lang="en-US" dirty="0"/>
              <a:t>Thus you could write a sequence like /AAB/ to match strings like AAB.</a:t>
            </a:r>
          </a:p>
          <a:p>
            <a:endParaRPr lang="en-US" dirty="0"/>
          </a:p>
          <a:p>
            <a:r>
              <a:rPr lang="en-US" dirty="0"/>
              <a:t>What’s the problem? What if we want a string like AAAB?</a:t>
            </a:r>
          </a:p>
          <a:p>
            <a:r>
              <a:rPr lang="en-US" dirty="0"/>
              <a:t>We could add another A to our expression, or we could make use of other operators.</a:t>
            </a:r>
          </a:p>
          <a:p>
            <a:r>
              <a:rPr lang="en-US" dirty="0"/>
              <a:t>Regular expressions allow you to use symbols such as +, *, and ? to specify frequency</a:t>
            </a:r>
          </a:p>
        </p:txBody>
      </p:sp>
    </p:spTree>
    <p:extLst>
      <p:ext uri="{BB962C8B-B14F-4D97-AF65-F5344CB8AC3E}">
        <p14:creationId xmlns:p14="http://schemas.microsoft.com/office/powerpoint/2010/main" val="36572907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C9AA7F-A182-C64A-B058-0FAFB112B8EC}"/>
              </a:ext>
            </a:extLst>
          </p:cNvPr>
          <p:cNvSpPr>
            <a:spLocks noGrp="1"/>
          </p:cNvSpPr>
          <p:nvPr>
            <p:ph type="title"/>
          </p:nvPr>
        </p:nvSpPr>
        <p:spPr/>
        <p:txBody>
          <a:bodyPr/>
          <a:lstStyle/>
          <a:p>
            <a:r>
              <a:rPr lang="en-US" dirty="0"/>
              <a:t>Matching more things</a:t>
            </a:r>
          </a:p>
        </p:txBody>
      </p:sp>
      <p:sp>
        <p:nvSpPr>
          <p:cNvPr id="3" name="Content Placeholder 2">
            <a:extLst>
              <a:ext uri="{FF2B5EF4-FFF2-40B4-BE49-F238E27FC236}">
                <a16:creationId xmlns:a16="http://schemas.microsoft.com/office/drawing/2014/main" id="{AE180129-82E8-8545-B9C8-2F881E47BA5A}"/>
              </a:ext>
            </a:extLst>
          </p:cNvPr>
          <p:cNvSpPr>
            <a:spLocks noGrp="1"/>
          </p:cNvSpPr>
          <p:nvPr>
            <p:ph idx="1"/>
          </p:nvPr>
        </p:nvSpPr>
        <p:spPr/>
        <p:txBody>
          <a:bodyPr/>
          <a:lstStyle/>
          <a:p>
            <a:r>
              <a:rPr lang="en-US" dirty="0"/>
              <a:t>So a regular expression like /A*B/… will match B, AB, AAB, etc.</a:t>
            </a:r>
          </a:p>
          <a:p>
            <a:endParaRPr lang="en-US" dirty="0"/>
          </a:p>
          <a:p>
            <a:r>
              <a:rPr lang="en-US" dirty="0"/>
              <a:t>The * operator matches 0 or more instances of a symbol set</a:t>
            </a:r>
          </a:p>
          <a:p>
            <a:r>
              <a:rPr lang="en-US" dirty="0"/>
              <a:t>The + operator matches 1 or more</a:t>
            </a:r>
          </a:p>
          <a:p>
            <a:r>
              <a:rPr lang="en-US" dirty="0"/>
              <a:t>The ? Operator matches 0 or 1</a:t>
            </a:r>
          </a:p>
        </p:txBody>
      </p:sp>
    </p:spTree>
    <p:extLst>
      <p:ext uri="{BB962C8B-B14F-4D97-AF65-F5344CB8AC3E}">
        <p14:creationId xmlns:p14="http://schemas.microsoft.com/office/powerpoint/2010/main" val="17356010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2F3973-C082-7546-8F14-E43F27C261A4}"/>
              </a:ext>
            </a:extLst>
          </p:cNvPr>
          <p:cNvSpPr>
            <a:spLocks noGrp="1"/>
          </p:cNvSpPr>
          <p:nvPr>
            <p:ph type="title"/>
          </p:nvPr>
        </p:nvSpPr>
        <p:spPr/>
        <p:txBody>
          <a:bodyPr/>
          <a:lstStyle/>
          <a:p>
            <a:r>
              <a:rPr lang="en-US" dirty="0"/>
              <a:t>Specifying Character Sets</a:t>
            </a:r>
          </a:p>
        </p:txBody>
      </p:sp>
      <p:sp>
        <p:nvSpPr>
          <p:cNvPr id="3" name="Content Placeholder 2">
            <a:extLst>
              <a:ext uri="{FF2B5EF4-FFF2-40B4-BE49-F238E27FC236}">
                <a16:creationId xmlns:a16="http://schemas.microsoft.com/office/drawing/2014/main" id="{DEA05488-60C2-534F-9033-5A8B5671AE8D}"/>
              </a:ext>
            </a:extLst>
          </p:cNvPr>
          <p:cNvSpPr>
            <a:spLocks noGrp="1"/>
          </p:cNvSpPr>
          <p:nvPr>
            <p:ph idx="1"/>
          </p:nvPr>
        </p:nvSpPr>
        <p:spPr/>
        <p:txBody>
          <a:bodyPr>
            <a:normAutofit lnSpcReduction="10000"/>
          </a:bodyPr>
          <a:lstStyle/>
          <a:p>
            <a:r>
              <a:rPr lang="en-US" dirty="0"/>
              <a:t>One challenge is combining the different characters that could be relevant for your matching expression.</a:t>
            </a:r>
          </a:p>
          <a:p>
            <a:endParaRPr lang="en-US" dirty="0"/>
          </a:p>
          <a:p>
            <a:r>
              <a:rPr lang="en-US" dirty="0"/>
              <a:t>For instance, your serial number might start with the letters A-E or the number 9. How can you write an expression for this?</a:t>
            </a:r>
          </a:p>
          <a:p>
            <a:endParaRPr lang="en-US" dirty="0"/>
          </a:p>
          <a:p>
            <a:r>
              <a:rPr lang="en-US" dirty="0"/>
              <a:t>Character classes. </a:t>
            </a:r>
          </a:p>
          <a:p>
            <a:endParaRPr lang="en-US" dirty="0"/>
          </a:p>
          <a:p>
            <a:r>
              <a:rPr lang="en-US" dirty="0"/>
              <a:t>You can use the [ ] to contain a set of characters that will be used in a match.</a:t>
            </a:r>
          </a:p>
          <a:p>
            <a:r>
              <a:rPr lang="en-US" dirty="0"/>
              <a:t>At the end of the brackets you can then apply operators.</a:t>
            </a:r>
          </a:p>
          <a:p>
            <a:endParaRPr lang="en-US" dirty="0"/>
          </a:p>
          <a:p>
            <a:endParaRPr lang="en-US" dirty="0"/>
          </a:p>
        </p:txBody>
      </p:sp>
    </p:spTree>
    <p:extLst>
      <p:ext uri="{BB962C8B-B14F-4D97-AF65-F5344CB8AC3E}">
        <p14:creationId xmlns:p14="http://schemas.microsoft.com/office/powerpoint/2010/main" val="37557407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160C4B-888F-DC44-BAEB-A60EF3B2322A}"/>
              </a:ext>
            </a:extLst>
          </p:cNvPr>
          <p:cNvSpPr>
            <a:spLocks noGrp="1"/>
          </p:cNvSpPr>
          <p:nvPr>
            <p:ph type="title"/>
          </p:nvPr>
        </p:nvSpPr>
        <p:spPr/>
        <p:txBody>
          <a:bodyPr/>
          <a:lstStyle/>
          <a:p>
            <a:r>
              <a:rPr lang="en-US" dirty="0"/>
              <a:t>Character classes</a:t>
            </a:r>
          </a:p>
        </p:txBody>
      </p:sp>
      <p:sp>
        <p:nvSpPr>
          <p:cNvPr id="3" name="Content Placeholder 2">
            <a:extLst>
              <a:ext uri="{FF2B5EF4-FFF2-40B4-BE49-F238E27FC236}">
                <a16:creationId xmlns:a16="http://schemas.microsoft.com/office/drawing/2014/main" id="{E4D92680-AA67-134E-8627-D375AA45C96A}"/>
              </a:ext>
            </a:extLst>
          </p:cNvPr>
          <p:cNvSpPr>
            <a:spLocks noGrp="1"/>
          </p:cNvSpPr>
          <p:nvPr>
            <p:ph idx="1"/>
          </p:nvPr>
        </p:nvSpPr>
        <p:spPr/>
        <p:txBody>
          <a:bodyPr/>
          <a:lstStyle/>
          <a:p>
            <a:r>
              <a:rPr lang="en-US" dirty="0"/>
              <a:t>So an expression like [ABCDE8] could be used to express the rule for the first part of a serial number.</a:t>
            </a:r>
          </a:p>
          <a:p>
            <a:endParaRPr lang="en-US" dirty="0"/>
          </a:p>
          <a:p>
            <a:r>
              <a:rPr lang="en-US" dirty="0"/>
              <a:t>The ^ can be used inside of a character class to indicate that its contents are not to be matched.</a:t>
            </a:r>
          </a:p>
          <a:p>
            <a:pPr lvl="1"/>
            <a:r>
              <a:rPr lang="en-US" dirty="0"/>
              <a:t>[^ABCDE8]</a:t>
            </a:r>
          </a:p>
          <a:p>
            <a:pPr lvl="1"/>
            <a:endParaRPr lang="en-US" dirty="0"/>
          </a:p>
          <a:p>
            <a:r>
              <a:rPr lang="en-US" dirty="0"/>
              <a:t>To match any character you simply use a period: /A.B/</a:t>
            </a:r>
          </a:p>
          <a:p>
            <a:r>
              <a:rPr lang="en-US" dirty="0"/>
              <a:t>You can use the backslash to handle special characters, e.g. \?</a:t>
            </a:r>
          </a:p>
        </p:txBody>
      </p:sp>
    </p:spTree>
    <p:extLst>
      <p:ext uri="{BB962C8B-B14F-4D97-AF65-F5344CB8AC3E}">
        <p14:creationId xmlns:p14="http://schemas.microsoft.com/office/powerpoint/2010/main" val="31149427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683BC5-7034-BC42-98B3-B783E73B0306}"/>
              </a:ext>
            </a:extLst>
          </p:cNvPr>
          <p:cNvSpPr>
            <a:spLocks noGrp="1"/>
          </p:cNvSpPr>
          <p:nvPr>
            <p:ph type="title"/>
          </p:nvPr>
        </p:nvSpPr>
        <p:spPr/>
        <p:txBody>
          <a:bodyPr/>
          <a:lstStyle/>
          <a:p>
            <a:r>
              <a:rPr lang="en-US" dirty="0"/>
              <a:t>Additional Character Classes</a:t>
            </a:r>
          </a:p>
        </p:txBody>
      </p:sp>
      <p:sp>
        <p:nvSpPr>
          <p:cNvPr id="3" name="Content Placeholder 2">
            <a:extLst>
              <a:ext uri="{FF2B5EF4-FFF2-40B4-BE49-F238E27FC236}">
                <a16:creationId xmlns:a16="http://schemas.microsoft.com/office/drawing/2014/main" id="{A3ED6DC1-E2EA-C649-BEC4-50F44448B531}"/>
              </a:ext>
            </a:extLst>
          </p:cNvPr>
          <p:cNvSpPr>
            <a:spLocks noGrp="1"/>
          </p:cNvSpPr>
          <p:nvPr>
            <p:ph idx="1"/>
          </p:nvPr>
        </p:nvSpPr>
        <p:spPr/>
        <p:txBody>
          <a:bodyPr/>
          <a:lstStyle/>
          <a:p>
            <a:r>
              <a:rPr lang="en-US" dirty="0"/>
              <a:t>\d any digit</a:t>
            </a:r>
          </a:p>
          <a:p>
            <a:r>
              <a:rPr lang="en-US" dirty="0"/>
              <a:t>\D any non-digit</a:t>
            </a:r>
          </a:p>
          <a:p>
            <a:r>
              <a:rPr lang="en-US" dirty="0"/>
              <a:t>\w Alphanumeric or underscore</a:t>
            </a:r>
          </a:p>
          <a:p>
            <a:r>
              <a:rPr lang="en-US" dirty="0"/>
              <a:t>\W non-alphanumeric</a:t>
            </a:r>
          </a:p>
          <a:p>
            <a:r>
              <a:rPr lang="en-US" dirty="0"/>
              <a:t>\s spaces</a:t>
            </a:r>
          </a:p>
          <a:p>
            <a:r>
              <a:rPr lang="en-US" dirty="0"/>
              <a:t>\S non-whitespace</a:t>
            </a:r>
          </a:p>
        </p:txBody>
      </p:sp>
    </p:spTree>
    <p:extLst>
      <p:ext uri="{BB962C8B-B14F-4D97-AF65-F5344CB8AC3E}">
        <p14:creationId xmlns:p14="http://schemas.microsoft.com/office/powerpoint/2010/main" val="6740985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E668E-2528-D543-BCFC-716705593490}"/>
              </a:ext>
            </a:extLst>
          </p:cNvPr>
          <p:cNvSpPr>
            <a:spLocks noGrp="1"/>
          </p:cNvSpPr>
          <p:nvPr>
            <p:ph type="title"/>
          </p:nvPr>
        </p:nvSpPr>
        <p:spPr/>
        <p:txBody>
          <a:bodyPr/>
          <a:lstStyle/>
          <a:p>
            <a:r>
              <a:rPr lang="en-US" dirty="0"/>
              <a:t>Demonstration</a:t>
            </a:r>
          </a:p>
        </p:txBody>
      </p:sp>
      <p:sp>
        <p:nvSpPr>
          <p:cNvPr id="3" name="Content Placeholder 2">
            <a:extLst>
              <a:ext uri="{FF2B5EF4-FFF2-40B4-BE49-F238E27FC236}">
                <a16:creationId xmlns:a16="http://schemas.microsoft.com/office/drawing/2014/main" id="{15A5EEC4-7AF7-2D4E-9EF4-4A396FB6F256}"/>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224847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A26829-E6C8-3F45-AAFD-81C16B9D389E}"/>
              </a:ext>
            </a:extLst>
          </p:cNvPr>
          <p:cNvSpPr>
            <a:spLocks noGrp="1"/>
          </p:cNvSpPr>
          <p:nvPr>
            <p:ph type="title"/>
          </p:nvPr>
        </p:nvSpPr>
        <p:spPr/>
        <p:txBody>
          <a:bodyPr/>
          <a:lstStyle/>
          <a:p>
            <a:r>
              <a:rPr lang="en-US" dirty="0"/>
              <a:t>Finite State Machines</a:t>
            </a:r>
          </a:p>
        </p:txBody>
      </p:sp>
      <p:sp>
        <p:nvSpPr>
          <p:cNvPr id="3" name="Content Placeholder 2">
            <a:extLst>
              <a:ext uri="{FF2B5EF4-FFF2-40B4-BE49-F238E27FC236}">
                <a16:creationId xmlns:a16="http://schemas.microsoft.com/office/drawing/2014/main" id="{53B41638-D652-8E4C-9B63-772DB87E36F4}"/>
              </a:ext>
            </a:extLst>
          </p:cNvPr>
          <p:cNvSpPr>
            <a:spLocks noGrp="1"/>
          </p:cNvSpPr>
          <p:nvPr>
            <p:ph idx="1"/>
          </p:nvPr>
        </p:nvSpPr>
        <p:spPr/>
        <p:txBody>
          <a:bodyPr/>
          <a:lstStyle/>
          <a:p>
            <a:r>
              <a:rPr lang="en-US" dirty="0"/>
              <a:t>Finite state machines are a way of representing a regular language</a:t>
            </a:r>
          </a:p>
          <a:p>
            <a:endParaRPr lang="en-US" dirty="0"/>
          </a:p>
          <a:p>
            <a:r>
              <a:rPr lang="en-US" dirty="0"/>
              <a:t>It consists of:</a:t>
            </a:r>
          </a:p>
          <a:p>
            <a:pPr lvl="1"/>
            <a:r>
              <a:rPr lang="en-US" dirty="0"/>
              <a:t>a set of states</a:t>
            </a:r>
          </a:p>
          <a:p>
            <a:pPr lvl="1"/>
            <a:r>
              <a:rPr lang="en-US" dirty="0"/>
              <a:t>An alphabet</a:t>
            </a:r>
          </a:p>
          <a:p>
            <a:pPr lvl="1"/>
            <a:r>
              <a:rPr lang="en-US" dirty="0"/>
              <a:t>The start state</a:t>
            </a:r>
          </a:p>
          <a:p>
            <a:pPr lvl="1"/>
            <a:r>
              <a:rPr lang="en-US" dirty="0"/>
              <a:t>The set of the final states</a:t>
            </a:r>
          </a:p>
          <a:p>
            <a:pPr lvl="1"/>
            <a:r>
              <a:rPr lang="en-US" dirty="0"/>
              <a:t>A transition function</a:t>
            </a:r>
          </a:p>
          <a:p>
            <a:endParaRPr lang="en-US" dirty="0"/>
          </a:p>
        </p:txBody>
      </p:sp>
    </p:spTree>
    <p:extLst>
      <p:ext uri="{BB962C8B-B14F-4D97-AF65-F5344CB8AC3E}">
        <p14:creationId xmlns:p14="http://schemas.microsoft.com/office/powerpoint/2010/main" val="15612055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Updates</a:t>
            </a:r>
          </a:p>
        </p:txBody>
      </p:sp>
      <p:sp>
        <p:nvSpPr>
          <p:cNvPr id="3" name="Content Placeholder 2"/>
          <p:cNvSpPr>
            <a:spLocks noGrp="1"/>
          </p:cNvSpPr>
          <p:nvPr>
            <p:ph idx="1"/>
          </p:nvPr>
        </p:nvSpPr>
        <p:spPr/>
        <p:txBody>
          <a:bodyPr/>
          <a:lstStyle/>
          <a:p>
            <a:r>
              <a:rPr lang="en-US" dirty="0"/>
              <a:t>First written assignment due tonight</a:t>
            </a:r>
          </a:p>
          <a:p>
            <a:r>
              <a:rPr lang="en-US" dirty="0"/>
              <a:t>Homework 1 will be released tonight. Will be due on September 27.</a:t>
            </a:r>
          </a:p>
          <a:p>
            <a:r>
              <a:rPr lang="en-US" dirty="0"/>
              <a:t>Quiz 1 will be next Thursday. Written. Three questions. Written format to explain how different techniques work and might be applied.</a:t>
            </a:r>
          </a:p>
          <a:p>
            <a:endParaRPr lang="en-US" dirty="0"/>
          </a:p>
        </p:txBody>
      </p:sp>
    </p:spTree>
    <p:extLst>
      <p:ext uri="{BB962C8B-B14F-4D97-AF65-F5344CB8AC3E}">
        <p14:creationId xmlns:p14="http://schemas.microsoft.com/office/powerpoint/2010/main" val="10049893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3BD0C-50BA-F94A-8A45-EFE20DF1CE11}"/>
              </a:ext>
            </a:extLst>
          </p:cNvPr>
          <p:cNvSpPr>
            <a:spLocks noGrp="1"/>
          </p:cNvSpPr>
          <p:nvPr>
            <p:ph type="title"/>
          </p:nvPr>
        </p:nvSpPr>
        <p:spPr/>
        <p:txBody>
          <a:bodyPr/>
          <a:lstStyle/>
          <a:p>
            <a:r>
              <a:rPr lang="en-US" dirty="0"/>
              <a:t>Finite State Usage</a:t>
            </a:r>
          </a:p>
        </p:txBody>
      </p:sp>
      <p:sp>
        <p:nvSpPr>
          <p:cNvPr id="3" name="Content Placeholder 2">
            <a:extLst>
              <a:ext uri="{FF2B5EF4-FFF2-40B4-BE49-F238E27FC236}">
                <a16:creationId xmlns:a16="http://schemas.microsoft.com/office/drawing/2014/main" id="{5D263A19-BCD9-9749-9D5D-C8F2DB2564BF}"/>
              </a:ext>
            </a:extLst>
          </p:cNvPr>
          <p:cNvSpPr>
            <a:spLocks noGrp="1"/>
          </p:cNvSpPr>
          <p:nvPr>
            <p:ph idx="1"/>
          </p:nvPr>
        </p:nvSpPr>
        <p:spPr/>
        <p:txBody>
          <a:bodyPr/>
          <a:lstStyle/>
          <a:p>
            <a:r>
              <a:rPr lang="en-US" dirty="0"/>
              <a:t>The goal is to feed the inputs to the finite state machine and follow the transitions suggested.</a:t>
            </a:r>
          </a:p>
          <a:p>
            <a:r>
              <a:rPr lang="en-US" dirty="0"/>
              <a:t>When the input is consumed, the finite state machine should be in the final state if the string is to be accepted</a:t>
            </a:r>
          </a:p>
          <a:p>
            <a:r>
              <a:rPr lang="en-US" dirty="0"/>
              <a:t>If the finite state machine ends in any other state, reject the input.</a:t>
            </a:r>
          </a:p>
        </p:txBody>
      </p:sp>
    </p:spTree>
    <p:extLst>
      <p:ext uri="{BB962C8B-B14F-4D97-AF65-F5344CB8AC3E}">
        <p14:creationId xmlns:p14="http://schemas.microsoft.com/office/powerpoint/2010/main" val="21410739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7F4355-A539-AB42-99D1-918750C922E9}"/>
              </a:ext>
            </a:extLst>
          </p:cNvPr>
          <p:cNvSpPr>
            <a:spLocks noGrp="1"/>
          </p:cNvSpPr>
          <p:nvPr>
            <p:ph type="title"/>
          </p:nvPr>
        </p:nvSpPr>
        <p:spPr/>
        <p:txBody>
          <a:bodyPr/>
          <a:lstStyle/>
          <a:p>
            <a:r>
              <a:rPr lang="en-US" dirty="0"/>
              <a:t>Non-determinism…</a:t>
            </a:r>
          </a:p>
        </p:txBody>
      </p:sp>
      <p:sp>
        <p:nvSpPr>
          <p:cNvPr id="3" name="Content Placeholder 2">
            <a:extLst>
              <a:ext uri="{FF2B5EF4-FFF2-40B4-BE49-F238E27FC236}">
                <a16:creationId xmlns:a16="http://schemas.microsoft.com/office/drawing/2014/main" id="{0B25A37F-A85D-5D49-8AA6-25223F838525}"/>
              </a:ext>
            </a:extLst>
          </p:cNvPr>
          <p:cNvSpPr>
            <a:spLocks noGrp="1"/>
          </p:cNvSpPr>
          <p:nvPr>
            <p:ph idx="1"/>
          </p:nvPr>
        </p:nvSpPr>
        <p:spPr/>
        <p:txBody>
          <a:bodyPr/>
          <a:lstStyle/>
          <a:p>
            <a:r>
              <a:rPr lang="en-US" dirty="0"/>
              <a:t>One challenge with the use of finite state models is to appropriately predict all paths</a:t>
            </a:r>
          </a:p>
          <a:p>
            <a:r>
              <a:rPr lang="en-US" dirty="0"/>
              <a:t>One can add additional transitions that will allow for moves between states, but this can make the model non-deterministic</a:t>
            </a:r>
          </a:p>
        </p:txBody>
      </p:sp>
    </p:spTree>
    <p:extLst>
      <p:ext uri="{BB962C8B-B14F-4D97-AF65-F5344CB8AC3E}">
        <p14:creationId xmlns:p14="http://schemas.microsoft.com/office/powerpoint/2010/main" val="17587703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19B30F-5B79-C74E-9ED0-6D45E562CEEF}"/>
              </a:ext>
            </a:extLst>
          </p:cNvPr>
          <p:cNvSpPr>
            <a:spLocks noGrp="1"/>
          </p:cNvSpPr>
          <p:nvPr>
            <p:ph type="title"/>
          </p:nvPr>
        </p:nvSpPr>
        <p:spPr/>
        <p:txBody>
          <a:bodyPr/>
          <a:lstStyle/>
          <a:p>
            <a:r>
              <a:rPr lang="en-US" dirty="0"/>
              <a:t>Display on the board</a:t>
            </a:r>
          </a:p>
        </p:txBody>
      </p:sp>
      <p:sp>
        <p:nvSpPr>
          <p:cNvPr id="3" name="Content Placeholder 2">
            <a:extLst>
              <a:ext uri="{FF2B5EF4-FFF2-40B4-BE49-F238E27FC236}">
                <a16:creationId xmlns:a16="http://schemas.microsoft.com/office/drawing/2014/main" id="{7A7A1D06-C5EA-C443-823A-9D2D3EF39174}"/>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0241784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3CC111-E2D1-CD48-A999-E50EFF39F8C1}"/>
              </a:ext>
            </a:extLst>
          </p:cNvPr>
          <p:cNvSpPr>
            <a:spLocks noGrp="1"/>
          </p:cNvSpPr>
          <p:nvPr>
            <p:ph type="title"/>
          </p:nvPr>
        </p:nvSpPr>
        <p:spPr/>
        <p:txBody>
          <a:bodyPr/>
          <a:lstStyle/>
          <a:p>
            <a:r>
              <a:rPr lang="en-US" dirty="0"/>
              <a:t>More complicated things…</a:t>
            </a:r>
          </a:p>
        </p:txBody>
      </p:sp>
      <p:sp>
        <p:nvSpPr>
          <p:cNvPr id="3" name="Content Placeholder 2">
            <a:extLst>
              <a:ext uri="{FF2B5EF4-FFF2-40B4-BE49-F238E27FC236}">
                <a16:creationId xmlns:a16="http://schemas.microsoft.com/office/drawing/2014/main" id="{12862DDF-1396-7844-9650-B5ABA3FCC52F}"/>
              </a:ext>
            </a:extLst>
          </p:cNvPr>
          <p:cNvSpPr>
            <a:spLocks noGrp="1"/>
          </p:cNvSpPr>
          <p:nvPr>
            <p:ph idx="1"/>
          </p:nvPr>
        </p:nvSpPr>
        <p:spPr/>
        <p:txBody>
          <a:bodyPr/>
          <a:lstStyle/>
          <a:p>
            <a:r>
              <a:rPr lang="en-US" dirty="0"/>
              <a:t>Finite state models can be used for many things… but what about things like language translation…</a:t>
            </a:r>
          </a:p>
          <a:p>
            <a:r>
              <a:rPr lang="en-US" dirty="0"/>
              <a:t>Transducing is going from one mode of input to another mode of output</a:t>
            </a:r>
          </a:p>
          <a:p>
            <a:r>
              <a:rPr lang="en-US" dirty="0"/>
              <a:t>For example, a microphone is a transducer. It takes in air pressure changes and turns them into electrical pulses</a:t>
            </a:r>
          </a:p>
          <a:p>
            <a:r>
              <a:rPr lang="en-US" dirty="0"/>
              <a:t>Can we do something like this with Finite State Machines?</a:t>
            </a:r>
          </a:p>
        </p:txBody>
      </p:sp>
    </p:spTree>
    <p:extLst>
      <p:ext uri="{BB962C8B-B14F-4D97-AF65-F5344CB8AC3E}">
        <p14:creationId xmlns:p14="http://schemas.microsoft.com/office/powerpoint/2010/main" val="39699125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F347C3-D177-AF4D-912A-F55BAFFDCBF0}"/>
              </a:ext>
            </a:extLst>
          </p:cNvPr>
          <p:cNvSpPr>
            <a:spLocks noGrp="1"/>
          </p:cNvSpPr>
          <p:nvPr>
            <p:ph type="title"/>
          </p:nvPr>
        </p:nvSpPr>
        <p:spPr/>
        <p:txBody>
          <a:bodyPr/>
          <a:lstStyle/>
          <a:p>
            <a:r>
              <a:rPr lang="en-US" dirty="0"/>
              <a:t>Finite State Transducers</a:t>
            </a:r>
          </a:p>
        </p:txBody>
      </p:sp>
      <p:sp>
        <p:nvSpPr>
          <p:cNvPr id="3" name="Content Placeholder 2">
            <a:extLst>
              <a:ext uri="{FF2B5EF4-FFF2-40B4-BE49-F238E27FC236}">
                <a16:creationId xmlns:a16="http://schemas.microsoft.com/office/drawing/2014/main" id="{2F333ED6-15C8-EE46-AEC3-7F3A50198934}"/>
              </a:ext>
            </a:extLst>
          </p:cNvPr>
          <p:cNvSpPr>
            <a:spLocks noGrp="1"/>
          </p:cNvSpPr>
          <p:nvPr>
            <p:ph idx="1"/>
          </p:nvPr>
        </p:nvSpPr>
        <p:spPr/>
        <p:txBody>
          <a:bodyPr/>
          <a:lstStyle/>
          <a:p>
            <a:r>
              <a:rPr lang="en-US" dirty="0"/>
              <a:t>They can take an input while simultaneously producing a new output. Thinking of listening in one ear and producing a new output in another language.</a:t>
            </a:r>
          </a:p>
          <a:p>
            <a:endParaRPr lang="en-US" dirty="0"/>
          </a:p>
          <a:p>
            <a:r>
              <a:rPr lang="en-US" dirty="0"/>
              <a:t>It consists of:</a:t>
            </a:r>
          </a:p>
          <a:p>
            <a:pPr lvl="1"/>
            <a:r>
              <a:rPr lang="en-US" dirty="0"/>
              <a:t>a set of states</a:t>
            </a:r>
          </a:p>
          <a:p>
            <a:pPr lvl="1"/>
            <a:r>
              <a:rPr lang="en-US" dirty="0"/>
              <a:t>An input alphabet</a:t>
            </a:r>
          </a:p>
          <a:p>
            <a:pPr lvl="1"/>
            <a:r>
              <a:rPr lang="en-US" dirty="0"/>
              <a:t>An output alphabet</a:t>
            </a:r>
          </a:p>
          <a:p>
            <a:pPr lvl="1"/>
            <a:r>
              <a:rPr lang="en-US" dirty="0"/>
              <a:t>The start state</a:t>
            </a:r>
          </a:p>
          <a:p>
            <a:pPr lvl="1"/>
            <a:r>
              <a:rPr lang="en-US" dirty="0"/>
              <a:t>The set of the final states</a:t>
            </a:r>
          </a:p>
          <a:p>
            <a:pPr lvl="1"/>
            <a:r>
              <a:rPr lang="en-US" dirty="0"/>
              <a:t>A transition function</a:t>
            </a:r>
          </a:p>
          <a:p>
            <a:pPr lvl="1"/>
            <a:r>
              <a:rPr lang="en-US" dirty="0"/>
              <a:t>The output function for each state</a:t>
            </a:r>
          </a:p>
        </p:txBody>
      </p:sp>
    </p:spTree>
    <p:extLst>
      <p:ext uri="{BB962C8B-B14F-4D97-AF65-F5344CB8AC3E}">
        <p14:creationId xmlns:p14="http://schemas.microsoft.com/office/powerpoint/2010/main" val="13367044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77E520-01AB-7543-9CA1-AF96B8CA327C}"/>
              </a:ext>
            </a:extLst>
          </p:cNvPr>
          <p:cNvSpPr>
            <a:spLocks noGrp="1"/>
          </p:cNvSpPr>
          <p:nvPr>
            <p:ph type="title"/>
          </p:nvPr>
        </p:nvSpPr>
        <p:spPr/>
        <p:txBody>
          <a:bodyPr/>
          <a:lstStyle/>
          <a:p>
            <a:r>
              <a:rPr lang="en-US" dirty="0"/>
              <a:t>Finite state differences</a:t>
            </a:r>
          </a:p>
        </p:txBody>
      </p:sp>
      <p:sp>
        <p:nvSpPr>
          <p:cNvPr id="3" name="Content Placeholder 2">
            <a:extLst>
              <a:ext uri="{FF2B5EF4-FFF2-40B4-BE49-F238E27FC236}">
                <a16:creationId xmlns:a16="http://schemas.microsoft.com/office/drawing/2014/main" id="{F261BDEA-1B55-A448-9FAA-FAFDA41C936D}"/>
              </a:ext>
            </a:extLst>
          </p:cNvPr>
          <p:cNvSpPr>
            <a:spLocks noGrp="1"/>
          </p:cNvSpPr>
          <p:nvPr>
            <p:ph idx="1"/>
          </p:nvPr>
        </p:nvSpPr>
        <p:spPr/>
        <p:txBody>
          <a:bodyPr/>
          <a:lstStyle/>
          <a:p>
            <a:r>
              <a:rPr lang="en-US" dirty="0"/>
              <a:t>One challenge with finite state transducers is that they can emit an output for each state</a:t>
            </a:r>
          </a:p>
          <a:p>
            <a:r>
              <a:rPr lang="en-US" dirty="0"/>
              <a:t>They’re more complicated to use, but serve as the backbone of some technologies like Part of Speech tagging</a:t>
            </a:r>
          </a:p>
          <a:p>
            <a:endParaRPr lang="en-US" dirty="0"/>
          </a:p>
          <a:p>
            <a:endParaRPr lang="en-US" dirty="0"/>
          </a:p>
        </p:txBody>
      </p:sp>
    </p:spTree>
    <p:extLst>
      <p:ext uri="{BB962C8B-B14F-4D97-AF65-F5344CB8AC3E}">
        <p14:creationId xmlns:p14="http://schemas.microsoft.com/office/powerpoint/2010/main" val="14574631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56D397-8A75-D942-828D-A073D1360BB9}"/>
              </a:ext>
            </a:extLst>
          </p:cNvPr>
          <p:cNvSpPr>
            <a:spLocks noGrp="1"/>
          </p:cNvSpPr>
          <p:nvPr>
            <p:ph type="title"/>
          </p:nvPr>
        </p:nvSpPr>
        <p:spPr/>
        <p:txBody>
          <a:bodyPr/>
          <a:lstStyle/>
          <a:p>
            <a:r>
              <a:rPr lang="en-US" dirty="0"/>
              <a:t>Diagrams</a:t>
            </a:r>
          </a:p>
        </p:txBody>
      </p:sp>
      <p:sp>
        <p:nvSpPr>
          <p:cNvPr id="3" name="Content Placeholder 2">
            <a:extLst>
              <a:ext uri="{FF2B5EF4-FFF2-40B4-BE49-F238E27FC236}">
                <a16:creationId xmlns:a16="http://schemas.microsoft.com/office/drawing/2014/main" id="{6757E842-FDFE-A045-A8FA-1EB677096452}"/>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87659635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847FF3-AA99-9C42-B200-DE3635517EE6}"/>
              </a:ext>
            </a:extLst>
          </p:cNvPr>
          <p:cNvSpPr>
            <a:spLocks noGrp="1"/>
          </p:cNvSpPr>
          <p:nvPr>
            <p:ph type="title"/>
          </p:nvPr>
        </p:nvSpPr>
        <p:spPr/>
        <p:txBody>
          <a:bodyPr/>
          <a:lstStyle/>
          <a:p>
            <a:r>
              <a:rPr lang="en-US" dirty="0"/>
              <a:t>Part of Speech Tagging Demo</a:t>
            </a:r>
          </a:p>
        </p:txBody>
      </p:sp>
      <p:sp>
        <p:nvSpPr>
          <p:cNvPr id="3" name="Content Placeholder 2">
            <a:extLst>
              <a:ext uri="{FF2B5EF4-FFF2-40B4-BE49-F238E27FC236}">
                <a16:creationId xmlns:a16="http://schemas.microsoft.com/office/drawing/2014/main" id="{B8860DDF-25AA-8D41-903C-483A5FFDCA92}"/>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96801345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A8086-E1DA-BC42-9B56-65B2C0212D34}"/>
              </a:ext>
            </a:extLst>
          </p:cNvPr>
          <p:cNvSpPr>
            <a:spLocks noGrp="1"/>
          </p:cNvSpPr>
          <p:nvPr>
            <p:ph type="title"/>
          </p:nvPr>
        </p:nvSpPr>
        <p:spPr/>
        <p:txBody>
          <a:bodyPr/>
          <a:lstStyle/>
          <a:p>
            <a:r>
              <a:rPr lang="en-US" dirty="0"/>
              <a:t>Estimating Probabilities in a corpus</a:t>
            </a:r>
          </a:p>
        </p:txBody>
      </p:sp>
      <p:sp>
        <p:nvSpPr>
          <p:cNvPr id="3" name="Content Placeholder 2">
            <a:extLst>
              <a:ext uri="{FF2B5EF4-FFF2-40B4-BE49-F238E27FC236}">
                <a16:creationId xmlns:a16="http://schemas.microsoft.com/office/drawing/2014/main" id="{D96BA29E-BB78-1E46-8838-52BCB37B2142}"/>
              </a:ext>
            </a:extLst>
          </p:cNvPr>
          <p:cNvSpPr>
            <a:spLocks noGrp="1"/>
          </p:cNvSpPr>
          <p:nvPr>
            <p:ph idx="1"/>
          </p:nvPr>
        </p:nvSpPr>
        <p:spPr/>
        <p:txBody>
          <a:bodyPr/>
          <a:lstStyle/>
          <a:p>
            <a:r>
              <a:rPr lang="en-US" dirty="0"/>
              <a:t>Up to this point we’ve found how to identify bigrams in a corpus</a:t>
            </a:r>
          </a:p>
          <a:p>
            <a:endParaRPr lang="en-US" dirty="0"/>
          </a:p>
          <a:p>
            <a:r>
              <a:rPr lang="en-US" dirty="0"/>
              <a:t>Fundamentally, we are counting items in a corpus.</a:t>
            </a:r>
          </a:p>
          <a:p>
            <a:r>
              <a:rPr lang="en-US" dirty="0"/>
              <a:t>We can use these counts to estimate the probability of items in the corpus</a:t>
            </a:r>
          </a:p>
          <a:p>
            <a:r>
              <a:rPr lang="en-US" dirty="0"/>
              <a:t>The probability of the item is the count of the item in the corpus, over the number of words in the corpus</a:t>
            </a:r>
          </a:p>
        </p:txBody>
      </p:sp>
    </p:spTree>
    <p:extLst>
      <p:ext uri="{BB962C8B-B14F-4D97-AF65-F5344CB8AC3E}">
        <p14:creationId xmlns:p14="http://schemas.microsoft.com/office/powerpoint/2010/main" val="27790339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AA43E8-6896-9A4E-A782-2914FDC54F5E}"/>
              </a:ext>
            </a:extLst>
          </p:cNvPr>
          <p:cNvSpPr>
            <a:spLocks noGrp="1"/>
          </p:cNvSpPr>
          <p:nvPr>
            <p:ph type="title"/>
          </p:nvPr>
        </p:nvSpPr>
        <p:spPr/>
        <p:txBody>
          <a:bodyPr/>
          <a:lstStyle/>
          <a:p>
            <a:r>
              <a:rPr lang="en-US" dirty="0"/>
              <a:t>Probabilities in bigrams</a:t>
            </a:r>
          </a:p>
        </p:txBody>
      </p:sp>
      <p:sp>
        <p:nvSpPr>
          <p:cNvPr id="3" name="Content Placeholder 2">
            <a:extLst>
              <a:ext uri="{FF2B5EF4-FFF2-40B4-BE49-F238E27FC236}">
                <a16:creationId xmlns:a16="http://schemas.microsoft.com/office/drawing/2014/main" id="{31A7F193-CE5E-034C-9242-4676D43B3BC7}"/>
              </a:ext>
            </a:extLst>
          </p:cNvPr>
          <p:cNvSpPr>
            <a:spLocks noGrp="1"/>
          </p:cNvSpPr>
          <p:nvPr>
            <p:ph idx="1"/>
          </p:nvPr>
        </p:nvSpPr>
        <p:spPr/>
        <p:txBody>
          <a:bodyPr/>
          <a:lstStyle/>
          <a:p>
            <a:r>
              <a:rPr lang="en-US" dirty="0"/>
              <a:t>One challenge with bigrams though is that we want a conditional probability.</a:t>
            </a:r>
          </a:p>
          <a:p>
            <a:endParaRPr lang="en-US" dirty="0"/>
          </a:p>
          <a:p>
            <a:r>
              <a:rPr lang="en-US" dirty="0"/>
              <a:t>We want the probability of a particular word given the prior word</a:t>
            </a:r>
          </a:p>
          <a:p>
            <a:pPr lvl="1"/>
            <a:r>
              <a:rPr lang="en-US" dirty="0"/>
              <a:t>P(</a:t>
            </a:r>
            <a:r>
              <a:rPr lang="en-US" dirty="0" err="1"/>
              <a:t>word|context</a:t>
            </a:r>
            <a:r>
              <a:rPr lang="en-US" dirty="0"/>
              <a:t>) = Count(word and context)/Sum(Count of context and all words seen with it)</a:t>
            </a:r>
          </a:p>
          <a:p>
            <a:pPr lvl="1"/>
            <a:endParaRPr lang="en-US" dirty="0"/>
          </a:p>
          <a:p>
            <a:pPr lvl="1"/>
            <a:r>
              <a:rPr lang="en-US" dirty="0"/>
              <a:t>This simplifies… it’s the count of the word and context / count of the context</a:t>
            </a:r>
          </a:p>
          <a:p>
            <a:pPr lvl="1"/>
            <a:endParaRPr lang="en-US" dirty="0"/>
          </a:p>
          <a:p>
            <a:pPr lvl="1"/>
            <a:r>
              <a:rPr lang="en-US" dirty="0"/>
              <a:t>This is the maximum likelihood estimator for n-grams</a:t>
            </a:r>
          </a:p>
        </p:txBody>
      </p:sp>
    </p:spTree>
    <p:extLst>
      <p:ext uri="{BB962C8B-B14F-4D97-AF65-F5344CB8AC3E}">
        <p14:creationId xmlns:p14="http://schemas.microsoft.com/office/powerpoint/2010/main" val="9886610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Your email question for next week: (Pretend it’s from a boss)</a:t>
            </a:r>
          </a:p>
        </p:txBody>
      </p:sp>
      <p:sp>
        <p:nvSpPr>
          <p:cNvPr id="3" name="Content Placeholder 2"/>
          <p:cNvSpPr>
            <a:spLocks noGrp="1"/>
          </p:cNvSpPr>
          <p:nvPr>
            <p:ph idx="1"/>
          </p:nvPr>
        </p:nvSpPr>
        <p:spPr/>
        <p:txBody>
          <a:bodyPr/>
          <a:lstStyle/>
          <a:p>
            <a:pPr marL="0" indent="0">
              <a:buNone/>
            </a:pPr>
            <a:r>
              <a:rPr lang="en-US" dirty="0"/>
              <a:t>Hey,</a:t>
            </a:r>
          </a:p>
          <a:p>
            <a:pPr marL="0" indent="0">
              <a:buNone/>
            </a:pPr>
            <a:r>
              <a:rPr lang="en-US" dirty="0"/>
              <a:t>We’ve gotten some complaints from HR and our new employees. New people are starting and finding they don’t understand the jargon we use in our business. Thinking about it, it does seem that we as an engineering firm do use a large amount of jargon special to our field and our organization. Is there anything we might be able to do to help identify terms that are special to our organization? Maybe we could automatically generate a list or something of terms we use? Maybe we could try to give examples of the use of our special terms? Let me know of some ideas of things we could do and ways we might try to do it.</a:t>
            </a:r>
          </a:p>
          <a:p>
            <a:pPr marL="0" indent="0">
              <a:buNone/>
            </a:pPr>
            <a:endParaRPr lang="en-US" dirty="0"/>
          </a:p>
          <a:p>
            <a:pPr marL="0" indent="0">
              <a:buNone/>
            </a:pPr>
            <a:r>
              <a:rPr lang="en-US" dirty="0"/>
              <a:t>Thanks,</a:t>
            </a:r>
            <a:br>
              <a:rPr lang="en-US" dirty="0"/>
            </a:br>
            <a:r>
              <a:rPr lang="en-US" dirty="0"/>
              <a:t>Your Boss</a:t>
            </a:r>
          </a:p>
          <a:p>
            <a:endParaRPr lang="en-US" dirty="0"/>
          </a:p>
        </p:txBody>
      </p:sp>
    </p:spTree>
    <p:extLst>
      <p:ext uri="{BB962C8B-B14F-4D97-AF65-F5344CB8AC3E}">
        <p14:creationId xmlns:p14="http://schemas.microsoft.com/office/powerpoint/2010/main" val="114349021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56178A-D0A4-8F47-BF49-0EC592A772BA}"/>
              </a:ext>
            </a:extLst>
          </p:cNvPr>
          <p:cNvSpPr>
            <a:spLocks noGrp="1"/>
          </p:cNvSpPr>
          <p:nvPr>
            <p:ph type="title"/>
          </p:nvPr>
        </p:nvSpPr>
        <p:spPr/>
        <p:txBody>
          <a:bodyPr/>
          <a:lstStyle/>
          <a:p>
            <a:r>
              <a:rPr lang="en-US" dirty="0"/>
              <a:t>Is this sufficient for calculating probabilities correctly?</a:t>
            </a:r>
          </a:p>
        </p:txBody>
      </p:sp>
      <p:sp>
        <p:nvSpPr>
          <p:cNvPr id="3" name="Content Placeholder 2">
            <a:extLst>
              <a:ext uri="{FF2B5EF4-FFF2-40B4-BE49-F238E27FC236}">
                <a16:creationId xmlns:a16="http://schemas.microsoft.com/office/drawing/2014/main" id="{8CCA7168-9701-3442-8563-19CF8BF507EA}"/>
              </a:ext>
            </a:extLst>
          </p:cNvPr>
          <p:cNvSpPr>
            <a:spLocks noGrp="1"/>
          </p:cNvSpPr>
          <p:nvPr>
            <p:ph idx="1"/>
          </p:nvPr>
        </p:nvSpPr>
        <p:spPr/>
        <p:txBody>
          <a:bodyPr/>
          <a:lstStyle/>
          <a:p>
            <a:r>
              <a:rPr lang="en-US" dirty="0"/>
              <a:t>What about unseen words?</a:t>
            </a:r>
          </a:p>
          <a:p>
            <a:endParaRPr lang="en-US" dirty="0"/>
          </a:p>
          <a:p>
            <a:r>
              <a:rPr lang="en-US" dirty="0"/>
              <a:t>You can use smoothing. </a:t>
            </a:r>
            <a:r>
              <a:rPr lang="en-US" dirty="0" err="1"/>
              <a:t>Laplacean</a:t>
            </a:r>
            <a:r>
              <a:rPr lang="en-US" dirty="0"/>
              <a:t> or +1 smoothing simply adds +1 to the count of every word. It then divides by the number of words total plus the size of the vocabulary</a:t>
            </a:r>
          </a:p>
        </p:txBody>
      </p:sp>
    </p:spTree>
    <p:extLst>
      <p:ext uri="{BB962C8B-B14F-4D97-AF65-F5344CB8AC3E}">
        <p14:creationId xmlns:p14="http://schemas.microsoft.com/office/powerpoint/2010/main" val="236430655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FD14F8-BD75-E14B-9EB3-59DEBDF2C810}"/>
              </a:ext>
            </a:extLst>
          </p:cNvPr>
          <p:cNvSpPr>
            <a:spLocks noGrp="1"/>
          </p:cNvSpPr>
          <p:nvPr>
            <p:ph type="title"/>
          </p:nvPr>
        </p:nvSpPr>
        <p:spPr/>
        <p:txBody>
          <a:bodyPr/>
          <a:lstStyle/>
          <a:p>
            <a:r>
              <a:rPr lang="en-US" dirty="0"/>
              <a:t>What can you do with n-gram derived probability?</a:t>
            </a:r>
          </a:p>
        </p:txBody>
      </p:sp>
      <p:sp>
        <p:nvSpPr>
          <p:cNvPr id="3" name="Content Placeholder 2">
            <a:extLst>
              <a:ext uri="{FF2B5EF4-FFF2-40B4-BE49-F238E27FC236}">
                <a16:creationId xmlns:a16="http://schemas.microsoft.com/office/drawing/2014/main" id="{F8F23BDB-CEFB-4246-9407-393926311BD2}"/>
              </a:ext>
            </a:extLst>
          </p:cNvPr>
          <p:cNvSpPr>
            <a:spLocks noGrp="1"/>
          </p:cNvSpPr>
          <p:nvPr>
            <p:ph idx="1"/>
          </p:nvPr>
        </p:nvSpPr>
        <p:spPr/>
        <p:txBody>
          <a:bodyPr/>
          <a:lstStyle/>
          <a:p>
            <a:r>
              <a:rPr lang="en-US" dirty="0"/>
              <a:t>Estimate the likelihood that a particular corpus produced the string</a:t>
            </a:r>
          </a:p>
          <a:p>
            <a:endParaRPr lang="en-US" dirty="0"/>
          </a:p>
          <a:p>
            <a:r>
              <a:rPr lang="en-US" dirty="0"/>
              <a:t>Useful in determining if a sentence is “correct” in the language</a:t>
            </a:r>
          </a:p>
        </p:txBody>
      </p:sp>
    </p:spTree>
    <p:extLst>
      <p:ext uri="{BB962C8B-B14F-4D97-AF65-F5344CB8AC3E}">
        <p14:creationId xmlns:p14="http://schemas.microsoft.com/office/powerpoint/2010/main" val="413194751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4B3371-1A30-E94E-84F1-5E26AC961C41}"/>
              </a:ext>
            </a:extLst>
          </p:cNvPr>
          <p:cNvSpPr>
            <a:spLocks noGrp="1"/>
          </p:cNvSpPr>
          <p:nvPr>
            <p:ph type="title"/>
          </p:nvPr>
        </p:nvSpPr>
        <p:spPr/>
        <p:txBody>
          <a:bodyPr/>
          <a:lstStyle/>
          <a:p>
            <a:r>
              <a:rPr lang="en-US" dirty="0"/>
              <a:t>Demonstration</a:t>
            </a:r>
          </a:p>
        </p:txBody>
      </p:sp>
      <p:sp>
        <p:nvSpPr>
          <p:cNvPr id="3" name="Content Placeholder 2">
            <a:extLst>
              <a:ext uri="{FF2B5EF4-FFF2-40B4-BE49-F238E27FC236}">
                <a16:creationId xmlns:a16="http://schemas.microsoft.com/office/drawing/2014/main" id="{7EDBC388-53E6-3F49-B091-D682C1414857}"/>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08584984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3D0DA4-ACB9-5341-83BC-C68A31F38F98}"/>
              </a:ext>
            </a:extLst>
          </p:cNvPr>
          <p:cNvSpPr>
            <a:spLocks noGrp="1"/>
          </p:cNvSpPr>
          <p:nvPr>
            <p:ph type="title"/>
          </p:nvPr>
        </p:nvSpPr>
        <p:spPr/>
        <p:txBody>
          <a:bodyPr/>
          <a:lstStyle/>
          <a:p>
            <a:r>
              <a:rPr lang="en-US"/>
              <a:t>Questions</a:t>
            </a:r>
          </a:p>
        </p:txBody>
      </p:sp>
      <p:sp>
        <p:nvSpPr>
          <p:cNvPr id="3" name="Content Placeholder 2">
            <a:extLst>
              <a:ext uri="{FF2B5EF4-FFF2-40B4-BE49-F238E27FC236}">
                <a16:creationId xmlns:a16="http://schemas.microsoft.com/office/drawing/2014/main" id="{993C2018-6C12-AF4B-B816-3F07BB6B100F}"/>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6105021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Questions?</a:t>
            </a:r>
          </a:p>
        </p:txBody>
      </p:sp>
      <p:sp>
        <p:nvSpPr>
          <p:cNvPr id="3" name="Content Placeholder 2"/>
          <p:cNvSpPr>
            <a:spLocks noGrp="1"/>
          </p:cNvSpPr>
          <p:nvPr>
            <p:ph idx="1"/>
          </p:nvPr>
        </p:nvSpPr>
        <p:spPr/>
        <p:txBody>
          <a:bodyPr/>
          <a:lstStyle/>
          <a:p>
            <a:r>
              <a:rPr lang="en-US" dirty="0"/>
              <a:t>Anything from last class or otherwise?</a:t>
            </a:r>
          </a:p>
        </p:txBody>
      </p:sp>
    </p:spTree>
    <p:extLst>
      <p:ext uri="{BB962C8B-B14F-4D97-AF65-F5344CB8AC3E}">
        <p14:creationId xmlns:p14="http://schemas.microsoft.com/office/powerpoint/2010/main" val="1653474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Homework #1</a:t>
            </a:r>
          </a:p>
        </p:txBody>
      </p:sp>
      <p:sp>
        <p:nvSpPr>
          <p:cNvPr id="3" name="Content Placeholder 2"/>
          <p:cNvSpPr>
            <a:spLocks noGrp="1"/>
          </p:cNvSpPr>
          <p:nvPr>
            <p:ph idx="1"/>
          </p:nvPr>
        </p:nvSpPr>
        <p:spPr/>
        <p:txBody>
          <a:bodyPr/>
          <a:lstStyle/>
          <a:p>
            <a:r>
              <a:rPr lang="en-US" dirty="0"/>
              <a:t>The goal of the homework is to automatically come up with a list of possible acronyms in a corpus of documents and what the acronyms stand for.</a:t>
            </a:r>
          </a:p>
          <a:p>
            <a:endParaRPr lang="en-US" dirty="0"/>
          </a:p>
          <a:p>
            <a:r>
              <a:rPr lang="en-US" dirty="0"/>
              <a:t>Let’s look at some example documents.</a:t>
            </a:r>
          </a:p>
          <a:p>
            <a:r>
              <a:rPr lang="en-US" dirty="0"/>
              <a:t>The corpus is a reasonably manageable size. Some documents have acronyms, some don’t.</a:t>
            </a:r>
          </a:p>
          <a:p>
            <a:r>
              <a:rPr lang="en-US" dirty="0"/>
              <a:t>Your goal will be to provide a list of the acronyms with a mapping to the meaning. Also, the list should indicate which documents each acronym occurs in.</a:t>
            </a:r>
          </a:p>
          <a:p>
            <a:r>
              <a:rPr lang="en-US" dirty="0"/>
              <a:t>Example result:</a:t>
            </a:r>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840329130"/>
              </p:ext>
            </p:extLst>
          </p:nvPr>
        </p:nvGraphicFramePr>
        <p:xfrm>
          <a:off x="1097279" y="5067379"/>
          <a:ext cx="9772005" cy="1112520"/>
        </p:xfrm>
        <a:graphic>
          <a:graphicData uri="http://schemas.openxmlformats.org/drawingml/2006/table">
            <a:tbl>
              <a:tblPr firstRow="1" bandRow="1">
                <a:tableStyleId>{5C22544A-7EE6-4342-B048-85BDC9FD1C3A}</a:tableStyleId>
              </a:tblPr>
              <a:tblGrid>
                <a:gridCol w="3257335">
                  <a:extLst>
                    <a:ext uri="{9D8B030D-6E8A-4147-A177-3AD203B41FA5}">
                      <a16:colId xmlns:a16="http://schemas.microsoft.com/office/drawing/2014/main" val="20000"/>
                    </a:ext>
                  </a:extLst>
                </a:gridCol>
                <a:gridCol w="3257335">
                  <a:extLst>
                    <a:ext uri="{9D8B030D-6E8A-4147-A177-3AD203B41FA5}">
                      <a16:colId xmlns:a16="http://schemas.microsoft.com/office/drawing/2014/main" val="20001"/>
                    </a:ext>
                  </a:extLst>
                </a:gridCol>
                <a:gridCol w="3257335">
                  <a:extLst>
                    <a:ext uri="{9D8B030D-6E8A-4147-A177-3AD203B41FA5}">
                      <a16:colId xmlns:a16="http://schemas.microsoft.com/office/drawing/2014/main" val="20002"/>
                    </a:ext>
                  </a:extLst>
                </a:gridCol>
              </a:tblGrid>
              <a:tr h="370840">
                <a:tc>
                  <a:txBody>
                    <a:bodyPr/>
                    <a:lstStyle/>
                    <a:p>
                      <a:r>
                        <a:rPr lang="en-US" dirty="0"/>
                        <a:t>Acronym</a:t>
                      </a:r>
                    </a:p>
                  </a:txBody>
                  <a:tcPr/>
                </a:tc>
                <a:tc>
                  <a:txBody>
                    <a:bodyPr/>
                    <a:lstStyle/>
                    <a:p>
                      <a:r>
                        <a:rPr lang="en-US" dirty="0"/>
                        <a:t>Meaning</a:t>
                      </a:r>
                    </a:p>
                  </a:txBody>
                  <a:tcPr/>
                </a:tc>
                <a:tc>
                  <a:txBody>
                    <a:bodyPr/>
                    <a:lstStyle/>
                    <a:p>
                      <a:r>
                        <a:rPr lang="en-US" dirty="0"/>
                        <a:t>Documents</a:t>
                      </a:r>
                    </a:p>
                  </a:txBody>
                  <a:tcPr/>
                </a:tc>
                <a:extLst>
                  <a:ext uri="{0D108BD9-81ED-4DB2-BD59-A6C34878D82A}">
                    <a16:rowId xmlns:a16="http://schemas.microsoft.com/office/drawing/2014/main" val="10000"/>
                  </a:ext>
                </a:extLst>
              </a:tr>
              <a:tr h="370840">
                <a:tc>
                  <a:txBody>
                    <a:bodyPr/>
                    <a:lstStyle/>
                    <a:p>
                      <a:r>
                        <a:rPr lang="en-US" dirty="0"/>
                        <a:t>DOD</a:t>
                      </a:r>
                    </a:p>
                  </a:txBody>
                  <a:tcPr/>
                </a:tc>
                <a:tc>
                  <a:txBody>
                    <a:bodyPr/>
                    <a:lstStyle/>
                    <a:p>
                      <a:r>
                        <a:rPr lang="en-US" dirty="0"/>
                        <a:t>Department of Defense</a:t>
                      </a:r>
                    </a:p>
                  </a:txBody>
                  <a:tcPr/>
                </a:tc>
                <a:tc>
                  <a:txBody>
                    <a:bodyPr/>
                    <a:lstStyle/>
                    <a:p>
                      <a:r>
                        <a:rPr lang="en-US" dirty="0"/>
                        <a:t>Doc 1, doc 2, etc.</a:t>
                      </a:r>
                    </a:p>
                  </a:txBody>
                  <a:tcPr/>
                </a:tc>
                <a:extLst>
                  <a:ext uri="{0D108BD9-81ED-4DB2-BD59-A6C34878D82A}">
                    <a16:rowId xmlns:a16="http://schemas.microsoft.com/office/drawing/2014/main" val="10001"/>
                  </a:ext>
                </a:extLst>
              </a:tr>
              <a:tr h="370840">
                <a:tc>
                  <a:txBody>
                    <a:bodyPr/>
                    <a:lstStyle/>
                    <a:p>
                      <a:r>
                        <a:rPr lang="en-US" dirty="0"/>
                        <a:t>FBI</a:t>
                      </a:r>
                    </a:p>
                  </a:txBody>
                  <a:tcPr/>
                </a:tc>
                <a:tc>
                  <a:txBody>
                    <a:bodyPr/>
                    <a:lstStyle/>
                    <a:p>
                      <a:r>
                        <a:rPr lang="en-US" dirty="0"/>
                        <a:t>Federal Bureau</a:t>
                      </a:r>
                      <a:r>
                        <a:rPr lang="en-US" baseline="0" dirty="0"/>
                        <a:t> of Investigation</a:t>
                      </a:r>
                      <a:endParaRPr lang="en-US" dirty="0"/>
                    </a:p>
                  </a:txBody>
                  <a:tcPr/>
                </a:tc>
                <a:tc>
                  <a:txBody>
                    <a:bodyPr/>
                    <a:lstStyle/>
                    <a:p>
                      <a:r>
                        <a:rPr lang="en-US" dirty="0"/>
                        <a:t>Doc 3, doc</a:t>
                      </a:r>
                      <a:r>
                        <a:rPr lang="en-US" baseline="0" dirty="0"/>
                        <a:t> 4, etc.</a:t>
                      </a:r>
                      <a:endParaRPr lang="en-US" dirty="0"/>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2599850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Homework #1 – Challenges and Approaches</a:t>
            </a:r>
          </a:p>
        </p:txBody>
      </p:sp>
      <p:sp>
        <p:nvSpPr>
          <p:cNvPr id="3" name="Content Placeholder 2"/>
          <p:cNvSpPr>
            <a:spLocks noGrp="1"/>
          </p:cNvSpPr>
          <p:nvPr>
            <p:ph idx="1"/>
          </p:nvPr>
        </p:nvSpPr>
        <p:spPr/>
        <p:txBody>
          <a:bodyPr/>
          <a:lstStyle/>
          <a:p>
            <a:r>
              <a:rPr lang="en-US" dirty="0"/>
              <a:t>I’ll put together some stubs to help get you started.</a:t>
            </a:r>
          </a:p>
          <a:p>
            <a:r>
              <a:rPr lang="en-US" dirty="0"/>
              <a:t>One thing you’ll need to consider is how many different types of Acronyms you might want to cover. For example, there are styles with periods and without, e.g. DOD vs D.O.D. There’s also the use of an ampersand, e.g. S&amp;L. There’s also possibilities of prepositions occurring in an acronym FBI really stands for Federal Bureau of Investigation, so the of is not contained in the acronym.</a:t>
            </a:r>
          </a:p>
          <a:p>
            <a:endParaRPr lang="en-US" dirty="0"/>
          </a:p>
          <a:p>
            <a:r>
              <a:rPr lang="en-US" dirty="0"/>
              <a:t>What might be some approaches to work on this homework?</a:t>
            </a:r>
          </a:p>
          <a:p>
            <a:r>
              <a:rPr lang="en-US" dirty="0"/>
              <a:t>How might you analyze data before you start and then verify your work afterwards?</a:t>
            </a:r>
          </a:p>
          <a:p>
            <a:r>
              <a:rPr lang="en-US" dirty="0"/>
              <a:t>One thing to keep in mind is that you don’t need to get every acronym for this homework. You need to make an argument that you are getting “enough” of the acronyms.</a:t>
            </a:r>
          </a:p>
        </p:txBody>
      </p:sp>
    </p:spTree>
    <p:extLst>
      <p:ext uri="{BB962C8B-B14F-4D97-AF65-F5344CB8AC3E}">
        <p14:creationId xmlns:p14="http://schemas.microsoft.com/office/powerpoint/2010/main" val="37062314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A1FE0-92A3-804C-B675-A928F9F1A6F0}"/>
              </a:ext>
            </a:extLst>
          </p:cNvPr>
          <p:cNvSpPr>
            <a:spLocks noGrp="1"/>
          </p:cNvSpPr>
          <p:nvPr>
            <p:ph type="title"/>
          </p:nvPr>
        </p:nvSpPr>
        <p:spPr/>
        <p:txBody>
          <a:bodyPr/>
          <a:lstStyle/>
          <a:p>
            <a:r>
              <a:rPr lang="en-US" dirty="0"/>
              <a:t>More Questions? Feedback? </a:t>
            </a:r>
          </a:p>
        </p:txBody>
      </p:sp>
      <p:sp>
        <p:nvSpPr>
          <p:cNvPr id="3" name="Content Placeholder 2">
            <a:extLst>
              <a:ext uri="{FF2B5EF4-FFF2-40B4-BE49-F238E27FC236}">
                <a16:creationId xmlns:a16="http://schemas.microsoft.com/office/drawing/2014/main" id="{F373026B-9D5B-9C40-B02A-57F892BFF533}"/>
              </a:ext>
            </a:extLst>
          </p:cNvPr>
          <p:cNvSpPr>
            <a:spLocks noGrp="1"/>
          </p:cNvSpPr>
          <p:nvPr>
            <p:ph idx="1"/>
          </p:nvPr>
        </p:nvSpPr>
        <p:spPr/>
        <p:txBody>
          <a:bodyPr/>
          <a:lstStyle/>
          <a:p>
            <a:pPr marL="0" indent="0">
              <a:buNone/>
            </a:pPr>
            <a:endParaRPr lang="en-US" dirty="0"/>
          </a:p>
        </p:txBody>
      </p:sp>
    </p:spTree>
    <p:extLst>
      <p:ext uri="{BB962C8B-B14F-4D97-AF65-F5344CB8AC3E}">
        <p14:creationId xmlns:p14="http://schemas.microsoft.com/office/powerpoint/2010/main" val="13620117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6E798D-3284-BA40-8A59-303B5C3674F6}"/>
              </a:ext>
            </a:extLst>
          </p:cNvPr>
          <p:cNvSpPr>
            <a:spLocks noGrp="1"/>
          </p:cNvSpPr>
          <p:nvPr>
            <p:ph type="title"/>
          </p:nvPr>
        </p:nvSpPr>
        <p:spPr/>
        <p:txBody>
          <a:bodyPr/>
          <a:lstStyle/>
          <a:p>
            <a:r>
              <a:rPr lang="en-US" dirty="0"/>
              <a:t>New Material for Today</a:t>
            </a:r>
          </a:p>
        </p:txBody>
      </p:sp>
      <p:sp>
        <p:nvSpPr>
          <p:cNvPr id="3" name="Content Placeholder 2">
            <a:extLst>
              <a:ext uri="{FF2B5EF4-FFF2-40B4-BE49-F238E27FC236}">
                <a16:creationId xmlns:a16="http://schemas.microsoft.com/office/drawing/2014/main" id="{81050191-20E9-B44E-ADB3-75AAA2F72570}"/>
              </a:ext>
            </a:extLst>
          </p:cNvPr>
          <p:cNvSpPr>
            <a:spLocks noGrp="1"/>
          </p:cNvSpPr>
          <p:nvPr>
            <p:ph idx="1"/>
          </p:nvPr>
        </p:nvSpPr>
        <p:spPr/>
        <p:txBody>
          <a:bodyPr/>
          <a:lstStyle/>
          <a:p>
            <a:r>
              <a:rPr lang="en-US" dirty="0"/>
              <a:t>Regular languages</a:t>
            </a:r>
          </a:p>
          <a:p>
            <a:r>
              <a:rPr lang="en-US" dirty="0"/>
              <a:t>Finite State Machines</a:t>
            </a:r>
          </a:p>
          <a:p>
            <a:r>
              <a:rPr lang="en-US" dirty="0"/>
              <a:t>Regular Expressions</a:t>
            </a:r>
          </a:p>
          <a:p>
            <a:r>
              <a:rPr lang="en-US" dirty="0"/>
              <a:t>N-gram probability</a:t>
            </a:r>
          </a:p>
          <a:p>
            <a:r>
              <a:rPr lang="en-US" dirty="0"/>
              <a:t>A short demonstration of Part of Speech Tagging</a:t>
            </a:r>
          </a:p>
        </p:txBody>
      </p:sp>
    </p:spTree>
    <p:extLst>
      <p:ext uri="{BB962C8B-B14F-4D97-AF65-F5344CB8AC3E}">
        <p14:creationId xmlns:p14="http://schemas.microsoft.com/office/powerpoint/2010/main" val="1153933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3E7C0A-4F10-B445-B89E-D4DE8032F3E8}"/>
              </a:ext>
            </a:extLst>
          </p:cNvPr>
          <p:cNvSpPr>
            <a:spLocks noGrp="1"/>
          </p:cNvSpPr>
          <p:nvPr>
            <p:ph type="title"/>
          </p:nvPr>
        </p:nvSpPr>
        <p:spPr/>
        <p:txBody>
          <a:bodyPr/>
          <a:lstStyle/>
          <a:p>
            <a:r>
              <a:rPr lang="en-US" dirty="0"/>
              <a:t>Regular Languages</a:t>
            </a:r>
          </a:p>
        </p:txBody>
      </p:sp>
      <p:sp>
        <p:nvSpPr>
          <p:cNvPr id="3" name="Content Placeholder 2">
            <a:extLst>
              <a:ext uri="{FF2B5EF4-FFF2-40B4-BE49-F238E27FC236}">
                <a16:creationId xmlns:a16="http://schemas.microsoft.com/office/drawing/2014/main" id="{D42FC9F4-24CD-7E4A-B64A-A6207BBB41B7}"/>
              </a:ext>
            </a:extLst>
          </p:cNvPr>
          <p:cNvSpPr>
            <a:spLocks noGrp="1"/>
          </p:cNvSpPr>
          <p:nvPr>
            <p:ph idx="1"/>
          </p:nvPr>
        </p:nvSpPr>
        <p:spPr/>
        <p:txBody>
          <a:bodyPr/>
          <a:lstStyle/>
          <a:p>
            <a:r>
              <a:rPr lang="en-US" dirty="0"/>
              <a:t>A regular language is something that can be expressed via regular expressions…</a:t>
            </a:r>
          </a:p>
          <a:p>
            <a:endParaRPr lang="en-US" dirty="0"/>
          </a:p>
          <a:p>
            <a:r>
              <a:rPr lang="en-US" dirty="0"/>
              <a:t>At its most basic, a regular language is just a way of mapping all possible outputs from a constrained alphabet.</a:t>
            </a:r>
          </a:p>
          <a:p>
            <a:endParaRPr lang="en-US" dirty="0"/>
          </a:p>
          <a:p>
            <a:r>
              <a:rPr lang="en-US" dirty="0"/>
              <a:t>Imagine your alphabet was A and B. You could then say that a regular language would be any combination of those characters: AB BA AAAB </a:t>
            </a:r>
          </a:p>
          <a:p>
            <a:endParaRPr lang="en-US" dirty="0"/>
          </a:p>
          <a:p>
            <a:r>
              <a:rPr lang="en-US" dirty="0"/>
              <a:t>Is human language regular though?</a:t>
            </a:r>
          </a:p>
        </p:txBody>
      </p:sp>
    </p:spTree>
    <p:extLst>
      <p:ext uri="{BB962C8B-B14F-4D97-AF65-F5344CB8AC3E}">
        <p14:creationId xmlns:p14="http://schemas.microsoft.com/office/powerpoint/2010/main" val="2971934984"/>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295</TotalTime>
  <Words>1602</Words>
  <Application>Microsoft Macintosh PowerPoint</Application>
  <PresentationFormat>Widescreen</PresentationFormat>
  <Paragraphs>173</Paragraphs>
  <Slides>33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33</vt:i4>
      </vt:variant>
    </vt:vector>
  </HeadingPairs>
  <TitlesOfParts>
    <vt:vector size="36" baseType="lpstr">
      <vt:lpstr>Calibri</vt:lpstr>
      <vt:lpstr>Calibri Light</vt:lpstr>
      <vt:lpstr>Retrospect</vt:lpstr>
      <vt:lpstr>Natural Language Processing DATS 6450</vt:lpstr>
      <vt:lpstr>Updates</vt:lpstr>
      <vt:lpstr>Your email question for next week: (Pretend it’s from a boss)</vt:lpstr>
      <vt:lpstr>Questions?</vt:lpstr>
      <vt:lpstr>Homework #1</vt:lpstr>
      <vt:lpstr>Homework #1 – Challenges and Approaches</vt:lpstr>
      <vt:lpstr>More Questions? Feedback? </vt:lpstr>
      <vt:lpstr>New Material for Today</vt:lpstr>
      <vt:lpstr>Regular Languages</vt:lpstr>
      <vt:lpstr>More Regular Languages</vt:lpstr>
      <vt:lpstr>More advanced regular languages</vt:lpstr>
      <vt:lpstr>Recognizing regular things</vt:lpstr>
      <vt:lpstr>Matching</vt:lpstr>
      <vt:lpstr>Matching more things</vt:lpstr>
      <vt:lpstr>Specifying Character Sets</vt:lpstr>
      <vt:lpstr>Character classes</vt:lpstr>
      <vt:lpstr>Additional Character Classes</vt:lpstr>
      <vt:lpstr>Demonstration</vt:lpstr>
      <vt:lpstr>Finite State Machines</vt:lpstr>
      <vt:lpstr>Finite State Usage</vt:lpstr>
      <vt:lpstr>Non-determinism…</vt:lpstr>
      <vt:lpstr>Display on the board</vt:lpstr>
      <vt:lpstr>More complicated things…</vt:lpstr>
      <vt:lpstr>Finite State Transducers</vt:lpstr>
      <vt:lpstr>Finite state differences</vt:lpstr>
      <vt:lpstr>Diagrams</vt:lpstr>
      <vt:lpstr>Part of Speech Tagging Demo</vt:lpstr>
      <vt:lpstr>Estimating Probabilities in a corpus</vt:lpstr>
      <vt:lpstr>Probabilities in bigrams</vt:lpstr>
      <vt:lpstr>Is this sufficient for calculating probabilities correctly?</vt:lpstr>
      <vt:lpstr>What can you do with n-gram derived probability?</vt:lpstr>
      <vt:lpstr>Demonstration</vt:lpstr>
      <vt:lpstr>Questions</vt:lpstr>
    </vt:vector>
  </TitlesOfParts>
  <LinksUpToDate>false</LinksUpToDate>
  <SharedDoc>false</SharedDoc>
  <HyperlinksChanged>false</HyperlinksChanged>
  <AppVersion>16.0015</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Stephen Kunath</dc:creator>
  <cp:lastModifiedBy>Stephen Kunath</cp:lastModifiedBy>
  <cp:revision>10</cp:revision>
  <dcterms:created xsi:type="dcterms:W3CDTF">2018-09-13T15:26:03Z</dcterms:created>
  <dcterms:modified xsi:type="dcterms:W3CDTF">2018-09-13T21:57:27Z</dcterms:modified>
</cp:coreProperties>
</file>