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7" r:id="rId1"/>
  </p:sldMasterIdLst>
  <p:sldIdLst>
    <p:sldId id="256" r:id="rId2"/>
    <p:sldId id="257" r:id="rId3"/>
    <p:sldId id="258" r:id="rId4"/>
    <p:sldId id="259" r:id="rId5"/>
    <p:sldId id="262" r:id="rId6"/>
    <p:sldId id="289" r:id="rId7"/>
    <p:sldId id="290" r:id="rId8"/>
    <p:sldId id="312" r:id="rId9"/>
    <p:sldId id="263" r:id="rId10"/>
    <p:sldId id="291" r:id="rId11"/>
    <p:sldId id="293" r:id="rId12"/>
    <p:sldId id="292" r:id="rId13"/>
    <p:sldId id="294" r:id="rId14"/>
    <p:sldId id="295" r:id="rId15"/>
    <p:sldId id="296" r:id="rId16"/>
    <p:sldId id="297" r:id="rId17"/>
    <p:sldId id="298" r:id="rId18"/>
    <p:sldId id="299" r:id="rId19"/>
    <p:sldId id="302" r:id="rId20"/>
    <p:sldId id="300" r:id="rId21"/>
    <p:sldId id="301" r:id="rId22"/>
    <p:sldId id="303" r:id="rId23"/>
    <p:sldId id="307" r:id="rId24"/>
    <p:sldId id="304" r:id="rId25"/>
    <p:sldId id="305" r:id="rId26"/>
    <p:sldId id="306" r:id="rId27"/>
    <p:sldId id="308" r:id="rId28"/>
    <p:sldId id="309" r:id="rId29"/>
    <p:sldId id="310" r:id="rId30"/>
    <p:sldId id="311"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0" autoAdjust="0"/>
    <p:restoredTop sz="94660"/>
  </p:normalViewPr>
  <p:slideViewPr>
    <p:cSldViewPr snapToGrid="0">
      <p:cViewPr varScale="1">
        <p:scale>
          <a:sx n="108" d="100"/>
          <a:sy n="108" d="100"/>
        </p:scale>
        <p:origin x="232" y="5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FE659E-D70F-4443-A5F8-370BFCBF9497}" type="datetimeFigureOut">
              <a:rPr lang="en-US" smtClean="0"/>
              <a:t>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4AC764-E141-4D9F-9740-C0EBCA0575F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6747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FE659E-D70F-4443-A5F8-370BFCBF9497}" type="datetimeFigureOut">
              <a:rPr lang="en-US" smtClean="0"/>
              <a:t>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4AC764-E141-4D9F-9740-C0EBCA0575F7}" type="slidenum">
              <a:rPr lang="en-US" smtClean="0"/>
              <a:t>‹#›</a:t>
            </a:fld>
            <a:endParaRPr lang="en-US"/>
          </a:p>
        </p:txBody>
      </p:sp>
    </p:spTree>
    <p:extLst>
      <p:ext uri="{BB962C8B-B14F-4D97-AF65-F5344CB8AC3E}">
        <p14:creationId xmlns:p14="http://schemas.microsoft.com/office/powerpoint/2010/main" val="1362936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FE659E-D70F-4443-A5F8-370BFCBF9497}" type="datetimeFigureOut">
              <a:rPr lang="en-US" smtClean="0"/>
              <a:t>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4AC764-E141-4D9F-9740-C0EBCA0575F7}" type="slidenum">
              <a:rPr lang="en-US" smtClean="0"/>
              <a:t>‹#›</a:t>
            </a:fld>
            <a:endParaRPr lang="en-US"/>
          </a:p>
        </p:txBody>
      </p:sp>
    </p:spTree>
    <p:extLst>
      <p:ext uri="{BB962C8B-B14F-4D97-AF65-F5344CB8AC3E}">
        <p14:creationId xmlns:p14="http://schemas.microsoft.com/office/powerpoint/2010/main" val="16869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FE659E-D70F-4443-A5F8-370BFCBF9497}" type="datetimeFigureOut">
              <a:rPr lang="en-US" smtClean="0"/>
              <a:t>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4AC764-E141-4D9F-9740-C0EBCA0575F7}" type="slidenum">
              <a:rPr lang="en-US" smtClean="0"/>
              <a:t>‹#›</a:t>
            </a:fld>
            <a:endParaRPr lang="en-US"/>
          </a:p>
        </p:txBody>
      </p:sp>
    </p:spTree>
    <p:extLst>
      <p:ext uri="{BB962C8B-B14F-4D97-AF65-F5344CB8AC3E}">
        <p14:creationId xmlns:p14="http://schemas.microsoft.com/office/powerpoint/2010/main" val="595452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FE659E-D70F-4443-A5F8-370BFCBF9497}" type="datetimeFigureOut">
              <a:rPr lang="en-US" smtClean="0"/>
              <a:t>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4AC764-E141-4D9F-9740-C0EBCA0575F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082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FE659E-D70F-4443-A5F8-370BFCBF9497}" type="datetimeFigureOut">
              <a:rPr lang="en-US" smtClean="0"/>
              <a:t>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4AC764-E141-4D9F-9740-C0EBCA0575F7}" type="slidenum">
              <a:rPr lang="en-US" smtClean="0"/>
              <a:t>‹#›</a:t>
            </a:fld>
            <a:endParaRPr lang="en-US"/>
          </a:p>
        </p:txBody>
      </p:sp>
    </p:spTree>
    <p:extLst>
      <p:ext uri="{BB962C8B-B14F-4D97-AF65-F5344CB8AC3E}">
        <p14:creationId xmlns:p14="http://schemas.microsoft.com/office/powerpoint/2010/main" val="1574043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FE659E-D70F-4443-A5F8-370BFCBF9497}" type="datetimeFigureOut">
              <a:rPr lang="en-US" smtClean="0"/>
              <a:t>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4AC764-E141-4D9F-9740-C0EBCA0575F7}" type="slidenum">
              <a:rPr lang="en-US" smtClean="0"/>
              <a:t>‹#›</a:t>
            </a:fld>
            <a:endParaRPr lang="en-US"/>
          </a:p>
        </p:txBody>
      </p:sp>
    </p:spTree>
    <p:extLst>
      <p:ext uri="{BB962C8B-B14F-4D97-AF65-F5344CB8AC3E}">
        <p14:creationId xmlns:p14="http://schemas.microsoft.com/office/powerpoint/2010/main" val="6269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FE659E-D70F-4443-A5F8-370BFCBF9497}" type="datetimeFigureOut">
              <a:rPr lang="en-US" smtClean="0"/>
              <a:t>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4AC764-E141-4D9F-9740-C0EBCA0575F7}" type="slidenum">
              <a:rPr lang="en-US" smtClean="0"/>
              <a:t>‹#›</a:t>
            </a:fld>
            <a:endParaRPr lang="en-US"/>
          </a:p>
        </p:txBody>
      </p:sp>
    </p:spTree>
    <p:extLst>
      <p:ext uri="{BB962C8B-B14F-4D97-AF65-F5344CB8AC3E}">
        <p14:creationId xmlns:p14="http://schemas.microsoft.com/office/powerpoint/2010/main" val="2766713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2FE659E-D70F-4443-A5F8-370BFCBF9497}" type="datetimeFigureOut">
              <a:rPr lang="en-US" smtClean="0"/>
              <a:t>9/20/18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E44AC764-E141-4D9F-9740-C0EBCA0575F7}" type="slidenum">
              <a:rPr lang="en-US" smtClean="0"/>
              <a:t>‹#›</a:t>
            </a:fld>
            <a:endParaRPr lang="en-US"/>
          </a:p>
        </p:txBody>
      </p:sp>
    </p:spTree>
    <p:extLst>
      <p:ext uri="{BB962C8B-B14F-4D97-AF65-F5344CB8AC3E}">
        <p14:creationId xmlns:p14="http://schemas.microsoft.com/office/powerpoint/2010/main" val="461465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2FE659E-D70F-4443-A5F8-370BFCBF9497}" type="datetimeFigureOut">
              <a:rPr lang="en-US" smtClean="0"/>
              <a:t>9/20/18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44AC764-E141-4D9F-9740-C0EBCA0575F7}" type="slidenum">
              <a:rPr lang="en-US" smtClean="0"/>
              <a:t>‹#›</a:t>
            </a:fld>
            <a:endParaRPr lang="en-US"/>
          </a:p>
        </p:txBody>
      </p:sp>
    </p:spTree>
    <p:extLst>
      <p:ext uri="{BB962C8B-B14F-4D97-AF65-F5344CB8AC3E}">
        <p14:creationId xmlns:p14="http://schemas.microsoft.com/office/powerpoint/2010/main" val="1297010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FE659E-D70F-4443-A5F8-370BFCBF9497}" type="datetimeFigureOut">
              <a:rPr lang="en-US" smtClean="0"/>
              <a:t>9/20/18</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44AC764-E141-4D9F-9740-C0EBCA0575F7}" type="slidenum">
              <a:rPr lang="en-US" smtClean="0"/>
              <a:t>‹#›</a:t>
            </a:fld>
            <a:endParaRPr lang="en-US"/>
          </a:p>
        </p:txBody>
      </p:sp>
    </p:spTree>
    <p:extLst>
      <p:ext uri="{BB962C8B-B14F-4D97-AF65-F5344CB8AC3E}">
        <p14:creationId xmlns:p14="http://schemas.microsoft.com/office/powerpoint/2010/main" val="3878424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2FE659E-D70F-4443-A5F8-370BFCBF9497}" type="datetimeFigureOut">
              <a:rPr lang="en-US" smtClean="0"/>
              <a:t>9/20/18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44AC764-E141-4D9F-9740-C0EBCA0575F7}"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7963900"/>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Natural Language Processing</a:t>
            </a:r>
            <a:br>
              <a:rPr lang="en-US" dirty="0"/>
            </a:br>
            <a:r>
              <a:rPr lang="en-US" dirty="0"/>
              <a:t>DATS 6450</a:t>
            </a:r>
          </a:p>
        </p:txBody>
      </p:sp>
      <p:sp>
        <p:nvSpPr>
          <p:cNvPr id="3" name="Subtitle 2"/>
          <p:cNvSpPr>
            <a:spLocks noGrp="1"/>
          </p:cNvSpPr>
          <p:nvPr>
            <p:ph type="subTitle" idx="1"/>
          </p:nvPr>
        </p:nvSpPr>
        <p:spPr/>
        <p:txBody>
          <a:bodyPr/>
          <a:lstStyle/>
          <a:p>
            <a:r>
              <a:rPr lang="en-US" dirty="0"/>
              <a:t>Lecture 4</a:t>
            </a:r>
          </a:p>
          <a:p>
            <a:r>
              <a:rPr lang="en-US" dirty="0"/>
              <a:t>Steve Kunath</a:t>
            </a:r>
          </a:p>
          <a:p>
            <a:endParaRPr lang="en-US" dirty="0"/>
          </a:p>
        </p:txBody>
      </p:sp>
    </p:spTree>
    <p:extLst>
      <p:ext uri="{BB962C8B-B14F-4D97-AF65-F5344CB8AC3E}">
        <p14:creationId xmlns:p14="http://schemas.microsoft.com/office/powerpoint/2010/main" val="2490728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Grammar</a:t>
            </a:r>
          </a:p>
        </p:txBody>
      </p:sp>
      <p:sp>
        <p:nvSpPr>
          <p:cNvPr id="3" name="Content Placeholder 2"/>
          <p:cNvSpPr>
            <a:spLocks noGrp="1"/>
          </p:cNvSpPr>
          <p:nvPr>
            <p:ph idx="1"/>
          </p:nvPr>
        </p:nvSpPr>
        <p:spPr>
          <a:xfrm>
            <a:off x="1097280" y="1828482"/>
            <a:ext cx="10058400" cy="4023360"/>
          </a:xfrm>
        </p:spPr>
        <p:txBody>
          <a:bodyPr/>
          <a:lstStyle/>
          <a:p>
            <a:r>
              <a:rPr lang="en-US" dirty="0"/>
              <a:t>One challenge with words is that you can’t simply put them together at random.</a:t>
            </a:r>
          </a:p>
          <a:p>
            <a:endParaRPr lang="en-US" dirty="0"/>
          </a:p>
          <a:p>
            <a:r>
              <a:rPr lang="en-US" dirty="0"/>
              <a:t>For example: ran cloud sky I.</a:t>
            </a:r>
          </a:p>
          <a:p>
            <a:endParaRPr lang="en-US" dirty="0"/>
          </a:p>
          <a:p>
            <a:r>
              <a:rPr lang="en-US" dirty="0"/>
              <a:t>Versus: I ran under a cloudy sky.</a:t>
            </a:r>
          </a:p>
          <a:p>
            <a:endParaRPr lang="en-US" dirty="0"/>
          </a:p>
          <a:p>
            <a:r>
              <a:rPr lang="en-US" dirty="0"/>
              <a:t>What’s the difference?</a:t>
            </a:r>
          </a:p>
        </p:txBody>
      </p:sp>
    </p:spTree>
    <p:extLst>
      <p:ext uri="{BB962C8B-B14F-4D97-AF65-F5344CB8AC3E}">
        <p14:creationId xmlns:p14="http://schemas.microsoft.com/office/powerpoint/2010/main" val="1635384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Parts of grammars…</a:t>
            </a:r>
          </a:p>
        </p:txBody>
      </p:sp>
      <p:sp>
        <p:nvSpPr>
          <p:cNvPr id="3" name="Content Placeholder 2"/>
          <p:cNvSpPr>
            <a:spLocks noGrp="1"/>
          </p:cNvSpPr>
          <p:nvPr>
            <p:ph idx="1"/>
          </p:nvPr>
        </p:nvSpPr>
        <p:spPr/>
        <p:txBody>
          <a:bodyPr/>
          <a:lstStyle/>
          <a:p>
            <a:r>
              <a:rPr lang="en-US" dirty="0"/>
              <a:t>Constituencies</a:t>
            </a:r>
          </a:p>
          <a:p>
            <a:endParaRPr lang="en-US" dirty="0"/>
          </a:p>
          <a:p>
            <a:r>
              <a:rPr lang="en-US" dirty="0"/>
              <a:t>Grammatical Relations</a:t>
            </a:r>
          </a:p>
          <a:p>
            <a:endParaRPr lang="en-US" dirty="0"/>
          </a:p>
          <a:p>
            <a:r>
              <a:rPr lang="en-US" dirty="0"/>
              <a:t>Subcategorization/dependency</a:t>
            </a:r>
          </a:p>
        </p:txBody>
      </p:sp>
    </p:spTree>
    <p:extLst>
      <p:ext uri="{BB962C8B-B14F-4D97-AF65-F5344CB8AC3E}">
        <p14:creationId xmlns:p14="http://schemas.microsoft.com/office/powerpoint/2010/main" val="3018662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Constituency</a:t>
            </a:r>
          </a:p>
        </p:txBody>
      </p:sp>
      <p:sp>
        <p:nvSpPr>
          <p:cNvPr id="3" name="Content Placeholder 2"/>
          <p:cNvSpPr>
            <a:spLocks noGrp="1"/>
          </p:cNvSpPr>
          <p:nvPr>
            <p:ph idx="1"/>
          </p:nvPr>
        </p:nvSpPr>
        <p:spPr/>
        <p:txBody>
          <a:bodyPr/>
          <a:lstStyle/>
          <a:p>
            <a:r>
              <a:rPr lang="en-US" dirty="0"/>
              <a:t>It turns out that certain groups of words in valid sentences can be grouped together and moved naturally.</a:t>
            </a:r>
          </a:p>
          <a:p>
            <a:endParaRPr lang="en-US" dirty="0"/>
          </a:p>
          <a:p>
            <a:r>
              <a:rPr lang="en-US" dirty="0"/>
              <a:t>Names usually are constituents: John Doe ran a facility. </a:t>
            </a:r>
          </a:p>
          <a:p>
            <a:pPr lvl="1"/>
            <a:r>
              <a:rPr lang="en-US" dirty="0"/>
              <a:t>A facility John Doe Ran</a:t>
            </a:r>
          </a:p>
          <a:p>
            <a:pPr lvl="1"/>
            <a:endParaRPr lang="en-US" dirty="0"/>
          </a:p>
          <a:p>
            <a:pPr lvl="1"/>
            <a:endParaRPr lang="en-US" dirty="0"/>
          </a:p>
          <a:p>
            <a:r>
              <a:rPr lang="en-US" dirty="0"/>
              <a:t>Also think of prepositional phrases: in the store</a:t>
            </a:r>
          </a:p>
          <a:p>
            <a:endParaRPr lang="en-US" dirty="0"/>
          </a:p>
        </p:txBody>
      </p:sp>
    </p:spTree>
    <p:extLst>
      <p:ext uri="{BB962C8B-B14F-4D97-AF65-F5344CB8AC3E}">
        <p14:creationId xmlns:p14="http://schemas.microsoft.com/office/powerpoint/2010/main" val="3047018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BC7F0-D3EE-A840-B4A3-C8F8EFF2229F}"/>
              </a:ext>
            </a:extLst>
          </p:cNvPr>
          <p:cNvSpPr>
            <a:spLocks noGrp="1"/>
          </p:cNvSpPr>
          <p:nvPr>
            <p:ph type="title"/>
          </p:nvPr>
        </p:nvSpPr>
        <p:spPr/>
        <p:txBody>
          <a:bodyPr/>
          <a:lstStyle/>
          <a:p>
            <a:r>
              <a:rPr lang="en-US" dirty="0"/>
              <a:t>Grammatical Relations</a:t>
            </a:r>
          </a:p>
        </p:txBody>
      </p:sp>
      <p:sp>
        <p:nvSpPr>
          <p:cNvPr id="3" name="Content Placeholder 2">
            <a:extLst>
              <a:ext uri="{FF2B5EF4-FFF2-40B4-BE49-F238E27FC236}">
                <a16:creationId xmlns:a16="http://schemas.microsoft.com/office/drawing/2014/main" id="{1744B9CC-E9E5-E74B-A790-70362D54FE58}"/>
              </a:ext>
            </a:extLst>
          </p:cNvPr>
          <p:cNvSpPr>
            <a:spLocks noGrp="1"/>
          </p:cNvSpPr>
          <p:nvPr>
            <p:ph idx="1"/>
          </p:nvPr>
        </p:nvSpPr>
        <p:spPr/>
        <p:txBody>
          <a:bodyPr/>
          <a:lstStyle/>
          <a:p>
            <a:r>
              <a:rPr lang="en-US" dirty="0"/>
              <a:t>What are the minimum components of a sentence?</a:t>
            </a:r>
          </a:p>
          <a:p>
            <a:endParaRPr lang="en-US" dirty="0"/>
          </a:p>
          <a:p>
            <a:pPr lvl="1"/>
            <a:r>
              <a:rPr lang="en-US" dirty="0"/>
              <a:t>Noun or verb?</a:t>
            </a:r>
          </a:p>
          <a:p>
            <a:pPr lvl="1"/>
            <a:endParaRPr lang="en-US" dirty="0"/>
          </a:p>
          <a:p>
            <a:pPr lvl="1"/>
            <a:r>
              <a:rPr lang="en-US" dirty="0"/>
              <a:t>Or would we say Subject Verb Object?</a:t>
            </a:r>
          </a:p>
          <a:p>
            <a:pPr lvl="1"/>
            <a:endParaRPr lang="en-US" dirty="0"/>
          </a:p>
          <a:p>
            <a:pPr lvl="1"/>
            <a:r>
              <a:rPr lang="en-US" dirty="0"/>
              <a:t>Direct vs indirect objects</a:t>
            </a:r>
          </a:p>
          <a:p>
            <a:pPr lvl="1"/>
            <a:endParaRPr lang="en-US" dirty="0"/>
          </a:p>
          <a:p>
            <a:pPr lvl="1"/>
            <a:r>
              <a:rPr lang="en-US" dirty="0"/>
              <a:t>What is the normal form of sentence structures for English? What about German?</a:t>
            </a:r>
          </a:p>
        </p:txBody>
      </p:sp>
    </p:spTree>
    <p:extLst>
      <p:ext uri="{BB962C8B-B14F-4D97-AF65-F5344CB8AC3E}">
        <p14:creationId xmlns:p14="http://schemas.microsoft.com/office/powerpoint/2010/main" val="2241640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D6D3A-FE9F-F545-A413-8241D252C5BF}"/>
              </a:ext>
            </a:extLst>
          </p:cNvPr>
          <p:cNvSpPr>
            <a:spLocks noGrp="1"/>
          </p:cNvSpPr>
          <p:nvPr>
            <p:ph type="title"/>
          </p:nvPr>
        </p:nvSpPr>
        <p:spPr/>
        <p:txBody>
          <a:bodyPr/>
          <a:lstStyle/>
          <a:p>
            <a:r>
              <a:rPr lang="en-US" dirty="0"/>
              <a:t>Subcategorization and Dependency Relations</a:t>
            </a:r>
          </a:p>
        </p:txBody>
      </p:sp>
      <p:sp>
        <p:nvSpPr>
          <p:cNvPr id="3" name="Content Placeholder 2">
            <a:extLst>
              <a:ext uri="{FF2B5EF4-FFF2-40B4-BE49-F238E27FC236}">
                <a16:creationId xmlns:a16="http://schemas.microsoft.com/office/drawing/2014/main" id="{37CD5835-D5DB-574F-BF1A-E1C3D1A55C3C}"/>
              </a:ext>
            </a:extLst>
          </p:cNvPr>
          <p:cNvSpPr>
            <a:spLocks noGrp="1"/>
          </p:cNvSpPr>
          <p:nvPr>
            <p:ph idx="1"/>
          </p:nvPr>
        </p:nvSpPr>
        <p:spPr/>
        <p:txBody>
          <a:bodyPr/>
          <a:lstStyle/>
          <a:p>
            <a:r>
              <a:rPr lang="en-US" dirty="0"/>
              <a:t>What’s the difference between:</a:t>
            </a:r>
          </a:p>
          <a:p>
            <a:pPr lvl="1"/>
            <a:r>
              <a:rPr lang="en-US" dirty="0"/>
              <a:t>I want to fly.</a:t>
            </a:r>
          </a:p>
          <a:p>
            <a:pPr lvl="1"/>
            <a:r>
              <a:rPr lang="en-US" dirty="0"/>
              <a:t>I found to fly to Dallas.</a:t>
            </a:r>
          </a:p>
          <a:p>
            <a:pPr lvl="1"/>
            <a:endParaRPr lang="en-US" dirty="0"/>
          </a:p>
          <a:p>
            <a:r>
              <a:rPr lang="en-US" dirty="0"/>
              <a:t>What we would say is that the use of the infinitive form of a verb is allowed in one case and not in another, i.e. to fly.</a:t>
            </a:r>
          </a:p>
          <a:p>
            <a:endParaRPr lang="en-US" dirty="0"/>
          </a:p>
          <a:p>
            <a:endParaRPr lang="en-US" dirty="0"/>
          </a:p>
        </p:txBody>
      </p:sp>
    </p:spTree>
    <p:extLst>
      <p:ext uri="{BB962C8B-B14F-4D97-AF65-F5344CB8AC3E}">
        <p14:creationId xmlns:p14="http://schemas.microsoft.com/office/powerpoint/2010/main" val="14784350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537DE-66C1-C340-9468-BCB467DDCED1}"/>
              </a:ext>
            </a:extLst>
          </p:cNvPr>
          <p:cNvSpPr>
            <a:spLocks noGrp="1"/>
          </p:cNvSpPr>
          <p:nvPr>
            <p:ph type="title"/>
          </p:nvPr>
        </p:nvSpPr>
        <p:spPr/>
        <p:txBody>
          <a:bodyPr/>
          <a:lstStyle/>
          <a:p>
            <a:r>
              <a:rPr lang="en-US" dirty="0"/>
              <a:t>Modeling Grammar</a:t>
            </a:r>
          </a:p>
        </p:txBody>
      </p:sp>
      <p:sp>
        <p:nvSpPr>
          <p:cNvPr id="3" name="Content Placeholder 2">
            <a:extLst>
              <a:ext uri="{FF2B5EF4-FFF2-40B4-BE49-F238E27FC236}">
                <a16:creationId xmlns:a16="http://schemas.microsoft.com/office/drawing/2014/main" id="{B610A24E-E01C-7847-B9ED-60BEB8115A25}"/>
              </a:ext>
            </a:extLst>
          </p:cNvPr>
          <p:cNvSpPr>
            <a:spLocks noGrp="1"/>
          </p:cNvSpPr>
          <p:nvPr>
            <p:ph idx="1"/>
          </p:nvPr>
        </p:nvSpPr>
        <p:spPr/>
        <p:txBody>
          <a:bodyPr/>
          <a:lstStyle/>
          <a:p>
            <a:r>
              <a:rPr lang="en-US" dirty="0"/>
              <a:t>So if we know that constituents exist we can then build context free grammars that will describe the input.</a:t>
            </a:r>
          </a:p>
          <a:p>
            <a:endParaRPr lang="en-US" dirty="0"/>
          </a:p>
          <a:p>
            <a:r>
              <a:rPr lang="en-US" dirty="0"/>
              <a:t>A context free grammar is a collection of rules or productions in such a way that items in a language can be grouped together.</a:t>
            </a:r>
          </a:p>
          <a:p>
            <a:endParaRPr lang="en-US" dirty="0"/>
          </a:p>
          <a:p>
            <a:r>
              <a:rPr lang="en-US" dirty="0"/>
              <a:t>For example:</a:t>
            </a:r>
          </a:p>
          <a:p>
            <a:r>
              <a:rPr lang="en-US" dirty="0"/>
              <a:t>NP (noun phrase) </a:t>
            </a:r>
            <a:r>
              <a:rPr lang="en-US" dirty="0">
                <a:sym typeface="Wingdings" pitchFamily="2" charset="2"/>
              </a:rPr>
              <a:t> </a:t>
            </a:r>
            <a:r>
              <a:rPr lang="en-US" dirty="0" err="1">
                <a:sym typeface="Wingdings" pitchFamily="2" charset="2"/>
              </a:rPr>
              <a:t>Det</a:t>
            </a:r>
            <a:r>
              <a:rPr lang="en-US" dirty="0">
                <a:sym typeface="Wingdings" pitchFamily="2" charset="2"/>
              </a:rPr>
              <a:t> (Determiner) N (Noun)</a:t>
            </a:r>
          </a:p>
          <a:p>
            <a:endParaRPr lang="en-US" dirty="0"/>
          </a:p>
        </p:txBody>
      </p:sp>
    </p:spTree>
    <p:extLst>
      <p:ext uri="{BB962C8B-B14F-4D97-AF65-F5344CB8AC3E}">
        <p14:creationId xmlns:p14="http://schemas.microsoft.com/office/powerpoint/2010/main" val="16901320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ED41C-0587-5747-917E-379A4C941686}"/>
              </a:ext>
            </a:extLst>
          </p:cNvPr>
          <p:cNvSpPr>
            <a:spLocks noGrp="1"/>
          </p:cNvSpPr>
          <p:nvPr>
            <p:ph type="title"/>
          </p:nvPr>
        </p:nvSpPr>
        <p:spPr/>
        <p:txBody>
          <a:bodyPr/>
          <a:lstStyle/>
          <a:p>
            <a:r>
              <a:rPr lang="en-US" dirty="0"/>
              <a:t>More rules…</a:t>
            </a:r>
          </a:p>
        </p:txBody>
      </p:sp>
      <p:sp>
        <p:nvSpPr>
          <p:cNvPr id="3" name="Content Placeholder 2">
            <a:extLst>
              <a:ext uri="{FF2B5EF4-FFF2-40B4-BE49-F238E27FC236}">
                <a16:creationId xmlns:a16="http://schemas.microsoft.com/office/drawing/2014/main" id="{905D7BBD-39A5-3F42-B011-D12C798D01C1}"/>
              </a:ext>
            </a:extLst>
          </p:cNvPr>
          <p:cNvSpPr>
            <a:spLocks noGrp="1"/>
          </p:cNvSpPr>
          <p:nvPr>
            <p:ph idx="1"/>
          </p:nvPr>
        </p:nvSpPr>
        <p:spPr/>
        <p:txBody>
          <a:bodyPr/>
          <a:lstStyle/>
          <a:p>
            <a:r>
              <a:rPr lang="en-US" dirty="0"/>
              <a:t>So when the grammar would get to actual words in the language seen in a sentence we would say those words are </a:t>
            </a:r>
            <a:r>
              <a:rPr lang="en-US" b="1" dirty="0"/>
              <a:t>terminals</a:t>
            </a:r>
            <a:r>
              <a:rPr lang="en-US" dirty="0"/>
              <a:t>.</a:t>
            </a:r>
          </a:p>
          <a:p>
            <a:r>
              <a:rPr lang="en-US" dirty="0"/>
              <a:t>For example:</a:t>
            </a:r>
          </a:p>
          <a:p>
            <a:r>
              <a:rPr lang="en-US" dirty="0" err="1"/>
              <a:t>Det</a:t>
            </a:r>
            <a:r>
              <a:rPr lang="en-US" dirty="0"/>
              <a:t> </a:t>
            </a:r>
            <a:r>
              <a:rPr lang="en-US" dirty="0">
                <a:sym typeface="Wingdings" pitchFamily="2" charset="2"/>
              </a:rPr>
              <a:t> “The”</a:t>
            </a:r>
          </a:p>
          <a:p>
            <a:endParaRPr lang="en-US" dirty="0">
              <a:sym typeface="Wingdings" pitchFamily="2" charset="2"/>
            </a:endParaRPr>
          </a:p>
          <a:p>
            <a:r>
              <a:rPr lang="en-US" dirty="0">
                <a:sym typeface="Wingdings" pitchFamily="2" charset="2"/>
              </a:rPr>
              <a:t>Can we actually understand a sentence this way?</a:t>
            </a:r>
          </a:p>
          <a:p>
            <a:r>
              <a:rPr lang="en-US" dirty="0"/>
              <a:t>We would want a production rule for S (sentence). </a:t>
            </a:r>
          </a:p>
          <a:p>
            <a:pPr lvl="1"/>
            <a:r>
              <a:rPr lang="en-US" dirty="0"/>
              <a:t>What would it produce though?</a:t>
            </a:r>
          </a:p>
        </p:txBody>
      </p:sp>
    </p:spTree>
    <p:extLst>
      <p:ext uri="{BB962C8B-B14F-4D97-AF65-F5344CB8AC3E}">
        <p14:creationId xmlns:p14="http://schemas.microsoft.com/office/powerpoint/2010/main" val="3261139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28AD5-7B41-0646-910B-B4DB4B359B6B}"/>
              </a:ext>
            </a:extLst>
          </p:cNvPr>
          <p:cNvSpPr>
            <a:spLocks noGrp="1"/>
          </p:cNvSpPr>
          <p:nvPr>
            <p:ph type="title"/>
          </p:nvPr>
        </p:nvSpPr>
        <p:spPr/>
        <p:txBody>
          <a:bodyPr/>
          <a:lstStyle/>
          <a:p>
            <a:r>
              <a:rPr lang="en-US" dirty="0"/>
              <a:t>Parsing sentences by hand…</a:t>
            </a:r>
          </a:p>
        </p:txBody>
      </p:sp>
      <p:sp>
        <p:nvSpPr>
          <p:cNvPr id="3" name="Content Placeholder 2">
            <a:extLst>
              <a:ext uri="{FF2B5EF4-FFF2-40B4-BE49-F238E27FC236}">
                <a16:creationId xmlns:a16="http://schemas.microsoft.com/office/drawing/2014/main" id="{2272DD28-7EB7-D848-84FC-B06B2E72666E}"/>
              </a:ext>
            </a:extLst>
          </p:cNvPr>
          <p:cNvSpPr>
            <a:spLocks noGrp="1"/>
          </p:cNvSpPr>
          <p:nvPr>
            <p:ph idx="1"/>
          </p:nvPr>
        </p:nvSpPr>
        <p:spPr/>
        <p:txBody>
          <a:bodyPr/>
          <a:lstStyle/>
          <a:p>
            <a:r>
              <a:rPr lang="en-US" dirty="0"/>
              <a:t>Knowing that the following non-terminal symbols exist, what could we parse?</a:t>
            </a:r>
          </a:p>
          <a:p>
            <a:pPr lvl="1"/>
            <a:r>
              <a:rPr lang="en-US" dirty="0"/>
              <a:t>S sentence</a:t>
            </a:r>
          </a:p>
          <a:p>
            <a:pPr lvl="1"/>
            <a:r>
              <a:rPr lang="en-US" dirty="0"/>
              <a:t>NP noun phrase</a:t>
            </a:r>
          </a:p>
          <a:p>
            <a:pPr lvl="1"/>
            <a:r>
              <a:rPr lang="en-US" dirty="0"/>
              <a:t>VP verb phrase</a:t>
            </a:r>
          </a:p>
          <a:p>
            <a:pPr lvl="1"/>
            <a:r>
              <a:rPr lang="en-US" dirty="0"/>
              <a:t>PP prepositional phrase</a:t>
            </a:r>
          </a:p>
          <a:p>
            <a:pPr lvl="1"/>
            <a:r>
              <a:rPr lang="en-US" dirty="0" err="1"/>
              <a:t>Det</a:t>
            </a:r>
            <a:r>
              <a:rPr lang="en-US" dirty="0"/>
              <a:t> determiner</a:t>
            </a:r>
          </a:p>
          <a:p>
            <a:pPr lvl="1"/>
            <a:r>
              <a:rPr lang="en-US" dirty="0"/>
              <a:t>N noun</a:t>
            </a:r>
          </a:p>
          <a:p>
            <a:pPr lvl="1"/>
            <a:r>
              <a:rPr lang="en-US" dirty="0"/>
              <a:t>P preposition </a:t>
            </a:r>
          </a:p>
          <a:p>
            <a:pPr lvl="1"/>
            <a:r>
              <a:rPr lang="en-US" dirty="0"/>
              <a:t>V verb</a:t>
            </a:r>
          </a:p>
          <a:p>
            <a:pPr lvl="1"/>
            <a:r>
              <a:rPr lang="en-US" dirty="0" err="1"/>
              <a:t>Pr</a:t>
            </a:r>
            <a:r>
              <a:rPr lang="en-US" dirty="0"/>
              <a:t> pronoun</a:t>
            </a:r>
          </a:p>
          <a:p>
            <a:pPr lvl="1"/>
            <a:r>
              <a:rPr lang="en-US" dirty="0"/>
              <a:t>Con conjunction</a:t>
            </a:r>
          </a:p>
        </p:txBody>
      </p:sp>
    </p:spTree>
    <p:extLst>
      <p:ext uri="{BB962C8B-B14F-4D97-AF65-F5344CB8AC3E}">
        <p14:creationId xmlns:p14="http://schemas.microsoft.com/office/powerpoint/2010/main" val="3846994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E2618-C2EB-664A-81B6-2771E30750D9}"/>
              </a:ext>
            </a:extLst>
          </p:cNvPr>
          <p:cNvSpPr>
            <a:spLocks noGrp="1"/>
          </p:cNvSpPr>
          <p:nvPr>
            <p:ph type="title"/>
          </p:nvPr>
        </p:nvSpPr>
        <p:spPr/>
        <p:txBody>
          <a:bodyPr/>
          <a:lstStyle/>
          <a:p>
            <a:r>
              <a:rPr lang="en-US" dirty="0"/>
              <a:t>Parsing sentences by hand…</a:t>
            </a:r>
          </a:p>
        </p:txBody>
      </p:sp>
      <p:sp>
        <p:nvSpPr>
          <p:cNvPr id="3" name="Content Placeholder 2">
            <a:extLst>
              <a:ext uri="{FF2B5EF4-FFF2-40B4-BE49-F238E27FC236}">
                <a16:creationId xmlns:a16="http://schemas.microsoft.com/office/drawing/2014/main" id="{680BF590-36FB-804C-976B-1D48B8C22E17}"/>
              </a:ext>
            </a:extLst>
          </p:cNvPr>
          <p:cNvSpPr>
            <a:spLocks noGrp="1"/>
          </p:cNvSpPr>
          <p:nvPr>
            <p:ph idx="1"/>
          </p:nvPr>
        </p:nvSpPr>
        <p:spPr/>
        <p:txBody>
          <a:bodyPr/>
          <a:lstStyle/>
          <a:p>
            <a:r>
              <a:rPr lang="en-US" dirty="0"/>
              <a:t>The man saw the store.</a:t>
            </a:r>
          </a:p>
          <a:p>
            <a:r>
              <a:rPr lang="en-US" dirty="0"/>
              <a:t>Joe kicked the rock.</a:t>
            </a:r>
          </a:p>
          <a:p>
            <a:r>
              <a:rPr lang="en-US" dirty="0"/>
              <a:t>Jan went into the store.</a:t>
            </a:r>
          </a:p>
          <a:p>
            <a:r>
              <a:rPr lang="en-US" dirty="0"/>
              <a:t>Jack and Jill went up a hill.</a:t>
            </a:r>
          </a:p>
        </p:txBody>
      </p:sp>
    </p:spTree>
    <p:extLst>
      <p:ext uri="{BB962C8B-B14F-4D97-AF65-F5344CB8AC3E}">
        <p14:creationId xmlns:p14="http://schemas.microsoft.com/office/powerpoint/2010/main" val="36745349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DDB27-6D63-DA48-AF8E-18FD3480E297}"/>
              </a:ext>
            </a:extLst>
          </p:cNvPr>
          <p:cNvSpPr>
            <a:spLocks noGrp="1"/>
          </p:cNvSpPr>
          <p:nvPr>
            <p:ph type="title"/>
          </p:nvPr>
        </p:nvSpPr>
        <p:spPr/>
        <p:txBody>
          <a:bodyPr/>
          <a:lstStyle/>
          <a:p>
            <a:r>
              <a:rPr lang="en-US" dirty="0"/>
              <a:t>Demonstration</a:t>
            </a:r>
          </a:p>
        </p:txBody>
      </p:sp>
      <p:sp>
        <p:nvSpPr>
          <p:cNvPr id="3" name="Content Placeholder 2">
            <a:extLst>
              <a:ext uri="{FF2B5EF4-FFF2-40B4-BE49-F238E27FC236}">
                <a16:creationId xmlns:a16="http://schemas.microsoft.com/office/drawing/2014/main" id="{CEF78565-9342-094E-9EE5-D85D0A53BB9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83500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Updates</a:t>
            </a:r>
          </a:p>
        </p:txBody>
      </p:sp>
      <p:sp>
        <p:nvSpPr>
          <p:cNvPr id="3" name="Content Placeholder 2"/>
          <p:cNvSpPr>
            <a:spLocks noGrp="1"/>
          </p:cNvSpPr>
          <p:nvPr>
            <p:ph idx="1"/>
          </p:nvPr>
        </p:nvSpPr>
        <p:spPr/>
        <p:txBody>
          <a:bodyPr/>
          <a:lstStyle/>
          <a:p>
            <a:r>
              <a:rPr lang="en-US" dirty="0"/>
              <a:t>Second written assignment due tonight</a:t>
            </a:r>
          </a:p>
          <a:p>
            <a:r>
              <a:rPr lang="en-US" dirty="0"/>
              <a:t>Homework 1 due on September 27.</a:t>
            </a:r>
          </a:p>
          <a:p>
            <a:r>
              <a:rPr lang="en-US" dirty="0"/>
              <a:t>Quiz 1 is tonight.</a:t>
            </a:r>
          </a:p>
          <a:p>
            <a:endParaRPr lang="en-US" dirty="0"/>
          </a:p>
        </p:txBody>
      </p:sp>
    </p:spTree>
    <p:extLst>
      <p:ext uri="{BB962C8B-B14F-4D97-AF65-F5344CB8AC3E}">
        <p14:creationId xmlns:p14="http://schemas.microsoft.com/office/powerpoint/2010/main" val="10049893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86CF9-08E7-B748-A756-6EF4A39F1EFB}"/>
              </a:ext>
            </a:extLst>
          </p:cNvPr>
          <p:cNvSpPr>
            <a:spLocks noGrp="1"/>
          </p:cNvSpPr>
          <p:nvPr>
            <p:ph type="title"/>
          </p:nvPr>
        </p:nvSpPr>
        <p:spPr/>
        <p:txBody>
          <a:bodyPr/>
          <a:lstStyle/>
          <a:p>
            <a:r>
              <a:rPr lang="en-US" dirty="0"/>
              <a:t>Is this actually useful though?</a:t>
            </a:r>
          </a:p>
        </p:txBody>
      </p:sp>
      <p:sp>
        <p:nvSpPr>
          <p:cNvPr id="3" name="Content Placeholder 2">
            <a:extLst>
              <a:ext uri="{FF2B5EF4-FFF2-40B4-BE49-F238E27FC236}">
                <a16:creationId xmlns:a16="http://schemas.microsoft.com/office/drawing/2014/main" id="{9F19D09E-C7EA-1146-B52D-15A6F902E6F0}"/>
              </a:ext>
            </a:extLst>
          </p:cNvPr>
          <p:cNvSpPr>
            <a:spLocks noGrp="1"/>
          </p:cNvSpPr>
          <p:nvPr>
            <p:ph idx="1"/>
          </p:nvPr>
        </p:nvSpPr>
        <p:spPr/>
        <p:txBody>
          <a:bodyPr/>
          <a:lstStyle/>
          <a:p>
            <a:r>
              <a:rPr lang="en-US" dirty="0"/>
              <a:t>Obviously….</a:t>
            </a:r>
          </a:p>
          <a:p>
            <a:endParaRPr lang="en-US" dirty="0"/>
          </a:p>
          <a:p>
            <a:r>
              <a:rPr lang="en-US" dirty="0"/>
              <a:t>Parsing can be useful for a variety of tasks. For example, if you are trying to ensure the grammaticality of a sentence you could parse the sentence. (Here think about services like Grammarly.)</a:t>
            </a:r>
          </a:p>
          <a:p>
            <a:endParaRPr lang="en-US" dirty="0"/>
          </a:p>
          <a:p>
            <a:r>
              <a:rPr lang="en-US" dirty="0"/>
              <a:t>What about questions?</a:t>
            </a:r>
          </a:p>
        </p:txBody>
      </p:sp>
    </p:spTree>
    <p:extLst>
      <p:ext uri="{BB962C8B-B14F-4D97-AF65-F5344CB8AC3E}">
        <p14:creationId xmlns:p14="http://schemas.microsoft.com/office/powerpoint/2010/main" val="13467555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EE023-6E7C-6A42-9F7E-1ADEDD4AA001}"/>
              </a:ext>
            </a:extLst>
          </p:cNvPr>
          <p:cNvSpPr>
            <a:spLocks noGrp="1"/>
          </p:cNvSpPr>
          <p:nvPr>
            <p:ph type="title"/>
          </p:nvPr>
        </p:nvSpPr>
        <p:spPr/>
        <p:txBody>
          <a:bodyPr/>
          <a:lstStyle/>
          <a:p>
            <a:r>
              <a:rPr lang="en-US" dirty="0"/>
              <a:t>How are questions formed?</a:t>
            </a:r>
          </a:p>
        </p:txBody>
      </p:sp>
      <p:sp>
        <p:nvSpPr>
          <p:cNvPr id="3" name="Content Placeholder 2">
            <a:extLst>
              <a:ext uri="{FF2B5EF4-FFF2-40B4-BE49-F238E27FC236}">
                <a16:creationId xmlns:a16="http://schemas.microsoft.com/office/drawing/2014/main" id="{C5459AE6-F5BF-3644-8A7C-9654551DD5DB}"/>
              </a:ext>
            </a:extLst>
          </p:cNvPr>
          <p:cNvSpPr>
            <a:spLocks noGrp="1"/>
          </p:cNvSpPr>
          <p:nvPr>
            <p:ph idx="1"/>
          </p:nvPr>
        </p:nvSpPr>
        <p:spPr/>
        <p:txBody>
          <a:bodyPr/>
          <a:lstStyle/>
          <a:p>
            <a:r>
              <a:rPr lang="en-US" dirty="0"/>
              <a:t>Think of some example questions.</a:t>
            </a:r>
          </a:p>
          <a:p>
            <a:r>
              <a:rPr lang="en-US" dirty="0"/>
              <a:t>Basic sentence: John is here.</a:t>
            </a:r>
          </a:p>
          <a:p>
            <a:r>
              <a:rPr lang="en-US" dirty="0"/>
              <a:t>Question: Is John here?</a:t>
            </a:r>
          </a:p>
          <a:p>
            <a:r>
              <a:rPr lang="en-US" dirty="0"/>
              <a:t>Question: Where is John?</a:t>
            </a:r>
          </a:p>
          <a:p>
            <a:endParaRPr lang="en-US" dirty="0"/>
          </a:p>
          <a:p>
            <a:r>
              <a:rPr lang="en-US" dirty="0"/>
              <a:t>What is going on?</a:t>
            </a:r>
          </a:p>
          <a:p>
            <a:r>
              <a:rPr lang="en-US" dirty="0"/>
              <a:t>Where did the words move? </a:t>
            </a:r>
          </a:p>
          <a:p>
            <a:r>
              <a:rPr lang="en-US" dirty="0"/>
              <a:t>Where did the Wh-word come from? Did it replace something?</a:t>
            </a:r>
          </a:p>
          <a:p>
            <a:endParaRPr lang="en-US" dirty="0"/>
          </a:p>
        </p:txBody>
      </p:sp>
    </p:spTree>
    <p:extLst>
      <p:ext uri="{BB962C8B-B14F-4D97-AF65-F5344CB8AC3E}">
        <p14:creationId xmlns:p14="http://schemas.microsoft.com/office/powerpoint/2010/main" val="40866784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5D7ED-0C69-4449-AC8B-DB9D81615404}"/>
              </a:ext>
            </a:extLst>
          </p:cNvPr>
          <p:cNvSpPr>
            <a:spLocks noGrp="1"/>
          </p:cNvSpPr>
          <p:nvPr>
            <p:ph type="title"/>
          </p:nvPr>
        </p:nvSpPr>
        <p:spPr/>
        <p:txBody>
          <a:bodyPr/>
          <a:lstStyle/>
          <a:p>
            <a:r>
              <a:rPr lang="en-US" dirty="0"/>
              <a:t>Questions and then answers…</a:t>
            </a:r>
          </a:p>
        </p:txBody>
      </p:sp>
      <p:sp>
        <p:nvSpPr>
          <p:cNvPr id="3" name="Content Placeholder 2">
            <a:extLst>
              <a:ext uri="{FF2B5EF4-FFF2-40B4-BE49-F238E27FC236}">
                <a16:creationId xmlns:a16="http://schemas.microsoft.com/office/drawing/2014/main" id="{1DC03A26-6EFE-CE41-85A2-4E0594EEA5A3}"/>
              </a:ext>
            </a:extLst>
          </p:cNvPr>
          <p:cNvSpPr>
            <a:spLocks noGrp="1"/>
          </p:cNvSpPr>
          <p:nvPr>
            <p:ph idx="1"/>
          </p:nvPr>
        </p:nvSpPr>
        <p:spPr/>
        <p:txBody>
          <a:bodyPr/>
          <a:lstStyle/>
          <a:p>
            <a:r>
              <a:rPr lang="en-US" dirty="0"/>
              <a:t>If we know the constituency parse of a sentence can we then predict the structure of answers?</a:t>
            </a:r>
          </a:p>
          <a:p>
            <a:endParaRPr lang="en-US" dirty="0"/>
          </a:p>
          <a:p>
            <a:r>
              <a:rPr lang="en-US" dirty="0"/>
              <a:t>What kind of Wh-words are there? </a:t>
            </a:r>
          </a:p>
          <a:p>
            <a:pPr lvl="1"/>
            <a:r>
              <a:rPr lang="en-US" dirty="0"/>
              <a:t>Who, what, where, when, why</a:t>
            </a:r>
          </a:p>
          <a:p>
            <a:endParaRPr lang="en-US" dirty="0"/>
          </a:p>
          <a:p>
            <a:r>
              <a:rPr lang="en-US" dirty="0"/>
              <a:t>Sometimes….</a:t>
            </a:r>
          </a:p>
          <a:p>
            <a:pPr lvl="1"/>
            <a:r>
              <a:rPr lang="en-US" dirty="0"/>
              <a:t>At least in the cases of Wh-words we can frequently identify what the question might be asking about.</a:t>
            </a:r>
          </a:p>
          <a:p>
            <a:pPr lvl="1"/>
            <a:endParaRPr lang="en-US" dirty="0"/>
          </a:p>
        </p:txBody>
      </p:sp>
    </p:spTree>
    <p:extLst>
      <p:ext uri="{BB962C8B-B14F-4D97-AF65-F5344CB8AC3E}">
        <p14:creationId xmlns:p14="http://schemas.microsoft.com/office/powerpoint/2010/main" val="23662812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5560C-F97D-2E4B-AF16-FD653818850C}"/>
              </a:ext>
            </a:extLst>
          </p:cNvPr>
          <p:cNvSpPr>
            <a:spLocks noGrp="1"/>
          </p:cNvSpPr>
          <p:nvPr>
            <p:ph type="title"/>
          </p:nvPr>
        </p:nvSpPr>
        <p:spPr/>
        <p:txBody>
          <a:bodyPr/>
          <a:lstStyle/>
          <a:p>
            <a:r>
              <a:rPr lang="en-US" dirty="0"/>
              <a:t>What about identifying references?</a:t>
            </a:r>
          </a:p>
        </p:txBody>
      </p:sp>
      <p:sp>
        <p:nvSpPr>
          <p:cNvPr id="3" name="Content Placeholder 2">
            <a:extLst>
              <a:ext uri="{FF2B5EF4-FFF2-40B4-BE49-F238E27FC236}">
                <a16:creationId xmlns:a16="http://schemas.microsoft.com/office/drawing/2014/main" id="{CA71AFB6-4006-B043-A18E-E30246239C49}"/>
              </a:ext>
            </a:extLst>
          </p:cNvPr>
          <p:cNvSpPr>
            <a:spLocks noGrp="1"/>
          </p:cNvSpPr>
          <p:nvPr>
            <p:ph idx="1"/>
          </p:nvPr>
        </p:nvSpPr>
        <p:spPr/>
        <p:txBody>
          <a:bodyPr/>
          <a:lstStyle/>
          <a:p>
            <a:r>
              <a:rPr lang="en-US" dirty="0"/>
              <a:t>Think of a sentence like “John talked to him.”</a:t>
            </a:r>
          </a:p>
          <a:p>
            <a:pPr lvl="1"/>
            <a:r>
              <a:rPr lang="en-US" dirty="0"/>
              <a:t>Who can him be referring to?</a:t>
            </a:r>
          </a:p>
          <a:p>
            <a:pPr lvl="1"/>
            <a:endParaRPr lang="en-US" dirty="0"/>
          </a:p>
          <a:p>
            <a:r>
              <a:rPr lang="en-US" dirty="0"/>
              <a:t>Think of “John talked to him about himself.” </a:t>
            </a:r>
          </a:p>
          <a:p>
            <a:pPr lvl="1"/>
            <a:r>
              <a:rPr lang="en-US" dirty="0"/>
              <a:t>Who is him and who is himself?</a:t>
            </a:r>
          </a:p>
          <a:p>
            <a:pPr lvl="1"/>
            <a:endParaRPr lang="en-US" dirty="0"/>
          </a:p>
          <a:p>
            <a:r>
              <a:rPr lang="en-US" dirty="0"/>
              <a:t>It turns out that knowing what the parse tree is can identify impossible candidates. The reference and the referent can’t be at the same level of a parse. </a:t>
            </a:r>
          </a:p>
        </p:txBody>
      </p:sp>
    </p:spTree>
    <p:extLst>
      <p:ext uri="{BB962C8B-B14F-4D97-AF65-F5344CB8AC3E}">
        <p14:creationId xmlns:p14="http://schemas.microsoft.com/office/powerpoint/2010/main" val="15463540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32C60-EBAB-2D41-8D0A-7694ECD91B1A}"/>
              </a:ext>
            </a:extLst>
          </p:cNvPr>
          <p:cNvSpPr>
            <a:spLocks noGrp="1"/>
          </p:cNvSpPr>
          <p:nvPr>
            <p:ph type="title"/>
          </p:nvPr>
        </p:nvSpPr>
        <p:spPr/>
        <p:txBody>
          <a:bodyPr/>
          <a:lstStyle/>
          <a:p>
            <a:r>
              <a:rPr lang="en-US" dirty="0"/>
              <a:t>Demonstration</a:t>
            </a:r>
          </a:p>
        </p:txBody>
      </p:sp>
      <p:sp>
        <p:nvSpPr>
          <p:cNvPr id="3" name="Content Placeholder 2">
            <a:extLst>
              <a:ext uri="{FF2B5EF4-FFF2-40B4-BE49-F238E27FC236}">
                <a16:creationId xmlns:a16="http://schemas.microsoft.com/office/drawing/2014/main" id="{05869E91-3F1E-0E49-9F9C-D76AEF20D6D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1372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6D895-C1D8-EB42-A8E3-06A24F5679CF}"/>
              </a:ext>
            </a:extLst>
          </p:cNvPr>
          <p:cNvSpPr>
            <a:spLocks noGrp="1"/>
          </p:cNvSpPr>
          <p:nvPr>
            <p:ph type="title"/>
          </p:nvPr>
        </p:nvSpPr>
        <p:spPr/>
        <p:txBody>
          <a:bodyPr/>
          <a:lstStyle/>
          <a:p>
            <a:r>
              <a:rPr lang="en-US" dirty="0"/>
              <a:t>Reflections on NLP Projects</a:t>
            </a:r>
          </a:p>
        </p:txBody>
      </p:sp>
      <p:sp>
        <p:nvSpPr>
          <p:cNvPr id="3" name="Content Placeholder 2">
            <a:extLst>
              <a:ext uri="{FF2B5EF4-FFF2-40B4-BE49-F238E27FC236}">
                <a16:creationId xmlns:a16="http://schemas.microsoft.com/office/drawing/2014/main" id="{51531DE1-2EA9-784D-B981-A298BE48B730}"/>
              </a:ext>
            </a:extLst>
          </p:cNvPr>
          <p:cNvSpPr>
            <a:spLocks noGrp="1"/>
          </p:cNvSpPr>
          <p:nvPr>
            <p:ph idx="1"/>
          </p:nvPr>
        </p:nvSpPr>
        <p:spPr/>
        <p:txBody>
          <a:bodyPr/>
          <a:lstStyle/>
          <a:p>
            <a:r>
              <a:rPr lang="en-US" dirty="0"/>
              <a:t>What are the normal steps of an NLP project?</a:t>
            </a:r>
          </a:p>
          <a:p>
            <a:endParaRPr lang="en-US" dirty="0"/>
          </a:p>
          <a:p>
            <a:r>
              <a:rPr lang="en-US" dirty="0"/>
              <a:t>Minimally, the first step is always to get data.</a:t>
            </a:r>
          </a:p>
          <a:p>
            <a:r>
              <a:rPr lang="en-US" dirty="0"/>
              <a:t>In the coming weeks we will talk more about data acquisition, especially when stored in a search system and on the web.</a:t>
            </a:r>
          </a:p>
          <a:p>
            <a:endParaRPr lang="en-US" dirty="0"/>
          </a:p>
          <a:p>
            <a:r>
              <a:rPr lang="en-US" dirty="0"/>
              <a:t>After we have data, what should we do?</a:t>
            </a:r>
          </a:p>
          <a:p>
            <a:pPr lvl="1"/>
            <a:r>
              <a:rPr lang="en-US" dirty="0"/>
              <a:t>Immediately start running regressions?</a:t>
            </a:r>
          </a:p>
          <a:p>
            <a:pPr lvl="1"/>
            <a:r>
              <a:rPr lang="en-US" dirty="0"/>
              <a:t>Hire another consultant?</a:t>
            </a:r>
          </a:p>
          <a:p>
            <a:pPr lvl="1"/>
            <a:r>
              <a:rPr lang="en-US" dirty="0"/>
              <a:t>Get more data?</a:t>
            </a:r>
          </a:p>
        </p:txBody>
      </p:sp>
    </p:spTree>
    <p:extLst>
      <p:ext uri="{BB962C8B-B14F-4D97-AF65-F5344CB8AC3E}">
        <p14:creationId xmlns:p14="http://schemas.microsoft.com/office/powerpoint/2010/main" val="18893392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2EAD4-E6C5-4549-8A61-482DAC8770E7}"/>
              </a:ext>
            </a:extLst>
          </p:cNvPr>
          <p:cNvSpPr>
            <a:spLocks noGrp="1"/>
          </p:cNvSpPr>
          <p:nvPr>
            <p:ph type="title"/>
          </p:nvPr>
        </p:nvSpPr>
        <p:spPr/>
        <p:txBody>
          <a:bodyPr/>
          <a:lstStyle/>
          <a:p>
            <a:r>
              <a:rPr lang="en-US" dirty="0"/>
              <a:t>Text data requires well defined questions</a:t>
            </a:r>
          </a:p>
        </p:txBody>
      </p:sp>
      <p:sp>
        <p:nvSpPr>
          <p:cNvPr id="3" name="Content Placeholder 2">
            <a:extLst>
              <a:ext uri="{FF2B5EF4-FFF2-40B4-BE49-F238E27FC236}">
                <a16:creationId xmlns:a16="http://schemas.microsoft.com/office/drawing/2014/main" id="{B2A63ACE-7BDD-144D-B92C-553D5C0FC089}"/>
              </a:ext>
            </a:extLst>
          </p:cNvPr>
          <p:cNvSpPr>
            <a:spLocks noGrp="1"/>
          </p:cNvSpPr>
          <p:nvPr>
            <p:ph idx="1"/>
          </p:nvPr>
        </p:nvSpPr>
        <p:spPr/>
        <p:txBody>
          <a:bodyPr/>
          <a:lstStyle/>
          <a:p>
            <a:r>
              <a:rPr lang="en-US" dirty="0"/>
              <a:t>After you’ve amassed a large quantity of text, it turns out you can do all sorts of things with it.</a:t>
            </a:r>
          </a:p>
          <a:p>
            <a:r>
              <a:rPr lang="en-US" dirty="0"/>
              <a:t>You could identify names of people, determine quotes by people, dates, organization names, use of jargon, vocabulary size, etc.</a:t>
            </a:r>
          </a:p>
          <a:p>
            <a:endParaRPr lang="en-US" dirty="0"/>
          </a:p>
          <a:p>
            <a:r>
              <a:rPr lang="en-US" dirty="0"/>
              <a:t>But you need to identify the actual question you want to answer or at least stipulate intermediate questions to resolve before proceeding.</a:t>
            </a:r>
          </a:p>
          <a:p>
            <a:r>
              <a:rPr lang="en-US" dirty="0"/>
              <a:t>For example, if you want to possibly run quote extraction, you first need to verify that the corpus has any quotes inside of it.</a:t>
            </a:r>
          </a:p>
        </p:txBody>
      </p:sp>
    </p:spTree>
    <p:extLst>
      <p:ext uri="{BB962C8B-B14F-4D97-AF65-F5344CB8AC3E}">
        <p14:creationId xmlns:p14="http://schemas.microsoft.com/office/powerpoint/2010/main" val="24909629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1DCE7-8544-BA45-B886-9F4812FCFDC1}"/>
              </a:ext>
            </a:extLst>
          </p:cNvPr>
          <p:cNvSpPr>
            <a:spLocks noGrp="1"/>
          </p:cNvSpPr>
          <p:nvPr>
            <p:ph type="title"/>
          </p:nvPr>
        </p:nvSpPr>
        <p:spPr/>
        <p:txBody>
          <a:bodyPr/>
          <a:lstStyle/>
          <a:p>
            <a:r>
              <a:rPr lang="en-US" dirty="0"/>
              <a:t>Data collecting and assorted fun</a:t>
            </a:r>
          </a:p>
        </p:txBody>
      </p:sp>
      <p:sp>
        <p:nvSpPr>
          <p:cNvPr id="3" name="Content Placeholder 2">
            <a:extLst>
              <a:ext uri="{FF2B5EF4-FFF2-40B4-BE49-F238E27FC236}">
                <a16:creationId xmlns:a16="http://schemas.microsoft.com/office/drawing/2014/main" id="{5ECEE734-606E-8548-BD12-667F3DEF4A9C}"/>
              </a:ext>
            </a:extLst>
          </p:cNvPr>
          <p:cNvSpPr>
            <a:spLocks noGrp="1"/>
          </p:cNvSpPr>
          <p:nvPr>
            <p:ph idx="1"/>
          </p:nvPr>
        </p:nvSpPr>
        <p:spPr/>
        <p:txBody>
          <a:bodyPr/>
          <a:lstStyle/>
          <a:p>
            <a:r>
              <a:rPr lang="en-US" dirty="0"/>
              <a:t>Most times when you receive text data, you don’t really receive it.</a:t>
            </a:r>
          </a:p>
          <a:p>
            <a:r>
              <a:rPr lang="en-US" dirty="0"/>
              <a:t>People will frequently point you at a database or some other storage system and assume that you will be able to get text out of it automatically.</a:t>
            </a:r>
          </a:p>
          <a:p>
            <a:r>
              <a:rPr lang="en-US" dirty="0"/>
              <a:t>Web pages are frequently provided and can cause problems due to markup.</a:t>
            </a:r>
          </a:p>
          <a:p>
            <a:endParaRPr lang="en-US" dirty="0"/>
          </a:p>
          <a:p>
            <a:r>
              <a:rPr lang="en-US" dirty="0"/>
              <a:t>You would want to try to develop some skills in retrieving text data and working with some formats like </a:t>
            </a:r>
            <a:r>
              <a:rPr lang="en-US" dirty="0" err="1"/>
              <a:t>docx</a:t>
            </a:r>
            <a:r>
              <a:rPr lang="en-US" dirty="0"/>
              <a:t> and pdf.</a:t>
            </a:r>
          </a:p>
          <a:p>
            <a:r>
              <a:rPr lang="en-US" dirty="0"/>
              <a:t>Some formats will by their very nature produce very noisy text, here I’m thinking of pdf and </a:t>
            </a:r>
            <a:r>
              <a:rPr lang="en-US" dirty="0" err="1"/>
              <a:t>docx</a:t>
            </a:r>
            <a:r>
              <a:rPr lang="en-US" dirty="0"/>
              <a:t>.</a:t>
            </a:r>
          </a:p>
          <a:p>
            <a:r>
              <a:rPr lang="en-US" dirty="0"/>
              <a:t>Web html can be problematic due to the inclusion of various ads.</a:t>
            </a:r>
          </a:p>
          <a:p>
            <a:endParaRPr lang="en-US" dirty="0"/>
          </a:p>
        </p:txBody>
      </p:sp>
    </p:spTree>
    <p:extLst>
      <p:ext uri="{BB962C8B-B14F-4D97-AF65-F5344CB8AC3E}">
        <p14:creationId xmlns:p14="http://schemas.microsoft.com/office/powerpoint/2010/main" val="36844331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40E9E-E697-9041-BE50-88E9DAD25B9A}"/>
              </a:ext>
            </a:extLst>
          </p:cNvPr>
          <p:cNvSpPr>
            <a:spLocks noGrp="1"/>
          </p:cNvSpPr>
          <p:nvPr>
            <p:ph type="title"/>
          </p:nvPr>
        </p:nvSpPr>
        <p:spPr/>
        <p:txBody>
          <a:bodyPr/>
          <a:lstStyle/>
          <a:p>
            <a:r>
              <a:rPr lang="en-US" dirty="0"/>
              <a:t>Text cleanup</a:t>
            </a:r>
          </a:p>
        </p:txBody>
      </p:sp>
      <p:sp>
        <p:nvSpPr>
          <p:cNvPr id="3" name="Content Placeholder 2">
            <a:extLst>
              <a:ext uri="{FF2B5EF4-FFF2-40B4-BE49-F238E27FC236}">
                <a16:creationId xmlns:a16="http://schemas.microsoft.com/office/drawing/2014/main" id="{F109F426-C869-4343-ACA4-5D9D2CCC76EC}"/>
              </a:ext>
            </a:extLst>
          </p:cNvPr>
          <p:cNvSpPr>
            <a:spLocks noGrp="1"/>
          </p:cNvSpPr>
          <p:nvPr>
            <p:ph idx="1"/>
          </p:nvPr>
        </p:nvSpPr>
        <p:spPr/>
        <p:txBody>
          <a:bodyPr/>
          <a:lstStyle/>
          <a:p>
            <a:r>
              <a:rPr lang="en-US" dirty="0"/>
              <a:t>There is no single best answer for the process of text cleanup.</a:t>
            </a:r>
          </a:p>
          <a:p>
            <a:r>
              <a:rPr lang="en-US" dirty="0"/>
              <a:t>You will have to identify what tradeoffs you are willing to live with.</a:t>
            </a:r>
          </a:p>
          <a:p>
            <a:pPr lvl="1"/>
            <a:r>
              <a:rPr lang="en-US" dirty="0"/>
              <a:t>For example, do the presence of ads in your text cause too many problems?</a:t>
            </a:r>
          </a:p>
          <a:p>
            <a:pPr lvl="1"/>
            <a:r>
              <a:rPr lang="en-US" dirty="0"/>
              <a:t>Can you live with imperfect line breaks?</a:t>
            </a:r>
          </a:p>
          <a:p>
            <a:pPr lvl="1"/>
            <a:endParaRPr lang="en-US" dirty="0"/>
          </a:p>
          <a:p>
            <a:endParaRPr lang="en-US" dirty="0"/>
          </a:p>
        </p:txBody>
      </p:sp>
    </p:spTree>
    <p:extLst>
      <p:ext uri="{BB962C8B-B14F-4D97-AF65-F5344CB8AC3E}">
        <p14:creationId xmlns:p14="http://schemas.microsoft.com/office/powerpoint/2010/main" val="33108796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60D75-207C-3B48-8ACD-26E6B852E0FE}"/>
              </a:ext>
            </a:extLst>
          </p:cNvPr>
          <p:cNvSpPr>
            <a:spLocks noGrp="1"/>
          </p:cNvSpPr>
          <p:nvPr>
            <p:ph type="title"/>
          </p:nvPr>
        </p:nvSpPr>
        <p:spPr/>
        <p:txBody>
          <a:bodyPr/>
          <a:lstStyle/>
          <a:p>
            <a:r>
              <a:rPr lang="en-US" dirty="0"/>
              <a:t>Preserving originals</a:t>
            </a:r>
          </a:p>
        </p:txBody>
      </p:sp>
      <p:sp>
        <p:nvSpPr>
          <p:cNvPr id="3" name="Content Placeholder 2">
            <a:extLst>
              <a:ext uri="{FF2B5EF4-FFF2-40B4-BE49-F238E27FC236}">
                <a16:creationId xmlns:a16="http://schemas.microsoft.com/office/drawing/2014/main" id="{9E62F5F1-817F-8341-BCE1-EB2176384582}"/>
              </a:ext>
            </a:extLst>
          </p:cNvPr>
          <p:cNvSpPr>
            <a:spLocks noGrp="1"/>
          </p:cNvSpPr>
          <p:nvPr>
            <p:ph idx="1"/>
          </p:nvPr>
        </p:nvSpPr>
        <p:spPr/>
        <p:txBody>
          <a:bodyPr/>
          <a:lstStyle/>
          <a:p>
            <a:r>
              <a:rPr lang="en-US" dirty="0"/>
              <a:t>One important thing to consider while processing text is to always keep an original with you.</a:t>
            </a:r>
          </a:p>
          <a:p>
            <a:r>
              <a:rPr lang="en-US" dirty="0"/>
              <a:t>Frequently, you will encounter odd data outputs and you will sometimes need to be able to make references back to the original document. Sometimes processing steps can introduce problems and being able to check the original is important.</a:t>
            </a:r>
          </a:p>
          <a:p>
            <a:r>
              <a:rPr lang="en-US" dirty="0"/>
              <a:t>Here I do mean an original version prepped for analysis. Knowing the web </a:t>
            </a:r>
            <a:r>
              <a:rPr lang="en-US" dirty="0" err="1"/>
              <a:t>url</a:t>
            </a:r>
            <a:r>
              <a:rPr lang="en-US" dirty="0"/>
              <a:t> where you retrieved the document is frequently not helpful.</a:t>
            </a:r>
          </a:p>
          <a:p>
            <a:endParaRPr lang="en-US" dirty="0"/>
          </a:p>
          <a:p>
            <a:r>
              <a:rPr lang="en-US" dirty="0"/>
              <a:t>Additionally, in an ideal universe you want to be able to relate anything identified in the original document with its text offsets of each item. This can be especially important when comparing the outputs of two different systems run on the same piece of text.</a:t>
            </a:r>
          </a:p>
        </p:txBody>
      </p:sp>
    </p:spTree>
    <p:extLst>
      <p:ext uri="{BB962C8B-B14F-4D97-AF65-F5344CB8AC3E}">
        <p14:creationId xmlns:p14="http://schemas.microsoft.com/office/powerpoint/2010/main" val="789010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Your email question for next week: (Pretend it’s from a boss)</a:t>
            </a:r>
          </a:p>
        </p:txBody>
      </p:sp>
      <p:sp>
        <p:nvSpPr>
          <p:cNvPr id="3" name="Content Placeholder 2"/>
          <p:cNvSpPr>
            <a:spLocks noGrp="1"/>
          </p:cNvSpPr>
          <p:nvPr>
            <p:ph idx="1"/>
          </p:nvPr>
        </p:nvSpPr>
        <p:spPr/>
        <p:txBody>
          <a:bodyPr>
            <a:normAutofit/>
          </a:bodyPr>
          <a:lstStyle/>
          <a:p>
            <a:pPr marL="0" indent="0">
              <a:buNone/>
            </a:pPr>
            <a:r>
              <a:rPr lang="en-US" dirty="0"/>
              <a:t>Hey,</a:t>
            </a:r>
          </a:p>
          <a:p>
            <a:pPr marL="0" indent="0">
              <a:buNone/>
            </a:pPr>
            <a:r>
              <a:rPr lang="en-US" dirty="0"/>
              <a:t>Being in the consumer products business, we are concerned that our competitive edge might be eroding due to the presence of new market players. We are interested in trying to compare the features and prices of our products to other companies’ products and prices. I notice that a lot of new companies’ products appear in the same category on Amazon. Inside their product description page they describe a number of features about their products. Some of these companies also have websites that list product features and capabilities. Is there any NLP type stuff we might do to automatically build comparisons of our products to other products made by competitors? What might be the steps we’d need to follow to implement a market intelligence application?</a:t>
            </a:r>
          </a:p>
          <a:p>
            <a:pPr marL="0" indent="0">
              <a:buNone/>
            </a:pPr>
            <a:r>
              <a:rPr lang="en-US" dirty="0"/>
              <a:t>Thanks,</a:t>
            </a:r>
            <a:br>
              <a:rPr lang="en-US" dirty="0"/>
            </a:br>
            <a:r>
              <a:rPr lang="en-US" dirty="0"/>
              <a:t>Your Boss</a:t>
            </a:r>
          </a:p>
          <a:p>
            <a:endParaRPr lang="en-US" dirty="0"/>
          </a:p>
        </p:txBody>
      </p:sp>
    </p:spTree>
    <p:extLst>
      <p:ext uri="{BB962C8B-B14F-4D97-AF65-F5344CB8AC3E}">
        <p14:creationId xmlns:p14="http://schemas.microsoft.com/office/powerpoint/2010/main" val="11434902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484F8-3DCE-A441-BBA6-B5C53F7B9B24}"/>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F6D599BA-433C-8542-B5AB-E7C892EE916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54407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p:txBody>
          <a:bodyPr/>
          <a:lstStyle/>
          <a:p>
            <a:r>
              <a:rPr lang="en-US" dirty="0"/>
              <a:t>Anything from last class or otherwise?</a:t>
            </a:r>
          </a:p>
          <a:p>
            <a:endParaRPr lang="en-US" dirty="0"/>
          </a:p>
          <a:p>
            <a:r>
              <a:rPr lang="en-US" dirty="0"/>
              <a:t>Last minute quiz questions?</a:t>
            </a:r>
          </a:p>
          <a:p>
            <a:endParaRPr lang="en-US" dirty="0"/>
          </a:p>
          <a:p>
            <a:r>
              <a:rPr lang="en-US" dirty="0"/>
              <a:t>Homework questions?</a:t>
            </a:r>
          </a:p>
        </p:txBody>
      </p:sp>
    </p:spTree>
    <p:extLst>
      <p:ext uri="{BB962C8B-B14F-4D97-AF65-F5344CB8AC3E}">
        <p14:creationId xmlns:p14="http://schemas.microsoft.com/office/powerpoint/2010/main" val="165347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1FE0-92A3-804C-B675-A928F9F1A6F0}"/>
              </a:ext>
            </a:extLst>
          </p:cNvPr>
          <p:cNvSpPr>
            <a:spLocks noGrp="1"/>
          </p:cNvSpPr>
          <p:nvPr>
            <p:ph type="title"/>
          </p:nvPr>
        </p:nvSpPr>
        <p:spPr/>
        <p:txBody>
          <a:bodyPr/>
          <a:lstStyle/>
          <a:p>
            <a:r>
              <a:rPr lang="en-US" dirty="0"/>
              <a:t>Project Information</a:t>
            </a:r>
          </a:p>
        </p:txBody>
      </p:sp>
      <p:sp>
        <p:nvSpPr>
          <p:cNvPr id="3" name="Content Placeholder 2">
            <a:extLst>
              <a:ext uri="{FF2B5EF4-FFF2-40B4-BE49-F238E27FC236}">
                <a16:creationId xmlns:a16="http://schemas.microsoft.com/office/drawing/2014/main" id="{F373026B-9D5B-9C40-B02A-57F892BFF533}"/>
              </a:ext>
            </a:extLst>
          </p:cNvPr>
          <p:cNvSpPr>
            <a:spLocks noGrp="1"/>
          </p:cNvSpPr>
          <p:nvPr>
            <p:ph idx="1"/>
          </p:nvPr>
        </p:nvSpPr>
        <p:spPr/>
        <p:txBody>
          <a:bodyPr/>
          <a:lstStyle/>
          <a:p>
            <a:pPr marL="0" indent="0">
              <a:buNone/>
            </a:pPr>
            <a:r>
              <a:rPr lang="en-US" dirty="0"/>
              <a:t>The project in this class will provide the students an opportunity to integrate what they have learned and apply it to a real world problem.</a:t>
            </a:r>
          </a:p>
          <a:p>
            <a:pPr marL="0" indent="0">
              <a:buNone/>
            </a:pPr>
            <a:r>
              <a:rPr lang="en-US" dirty="0"/>
              <a:t>There are two options for the project:</a:t>
            </a:r>
          </a:p>
          <a:p>
            <a:pPr marL="457200" indent="-457200">
              <a:buAutoNum type="arabicParenR"/>
            </a:pPr>
            <a:r>
              <a:rPr lang="en-US" dirty="0"/>
              <a:t>Come up with your own project idea and get it approved by me</a:t>
            </a:r>
          </a:p>
          <a:p>
            <a:pPr marL="457200" indent="-457200">
              <a:buAutoNum type="arabicParenR"/>
            </a:pPr>
            <a:r>
              <a:rPr lang="en-US" dirty="0"/>
              <a:t>Work on the scoped project provided by the instructor (detailed on the next slide)</a:t>
            </a:r>
          </a:p>
          <a:p>
            <a:pPr marL="0" indent="0">
              <a:buNone/>
            </a:pPr>
            <a:r>
              <a:rPr lang="en-US" dirty="0"/>
              <a:t>The project can be worked on in teams of up to 4 students.</a:t>
            </a:r>
          </a:p>
          <a:p>
            <a:pPr marL="0" indent="0">
              <a:buNone/>
            </a:pPr>
            <a:r>
              <a:rPr lang="en-US" dirty="0"/>
              <a:t>The output of the project should be a typed report of up to 10 pages double spaced. Additionally, there should be a dataset and code used to analyze the data set and supporting your project report.</a:t>
            </a:r>
          </a:p>
        </p:txBody>
      </p:sp>
    </p:spTree>
    <p:extLst>
      <p:ext uri="{BB962C8B-B14F-4D97-AF65-F5344CB8AC3E}">
        <p14:creationId xmlns:p14="http://schemas.microsoft.com/office/powerpoint/2010/main" val="1362011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Provided Project</a:t>
            </a:r>
          </a:p>
        </p:txBody>
      </p:sp>
      <p:sp>
        <p:nvSpPr>
          <p:cNvPr id="3" name="Content Placeholder 2"/>
          <p:cNvSpPr>
            <a:spLocks noGrp="1"/>
          </p:cNvSpPr>
          <p:nvPr>
            <p:ph idx="1"/>
          </p:nvPr>
        </p:nvSpPr>
        <p:spPr/>
        <p:txBody>
          <a:bodyPr/>
          <a:lstStyle/>
          <a:p>
            <a:r>
              <a:rPr lang="en-US" dirty="0"/>
              <a:t>A local community bank is attempting to differentiate themselves with their customers by providing better customer service. They believe that one way to do this is to simplify the process of answering customer questions. Many customers go to their website to attempt to find answers to questions. </a:t>
            </a:r>
          </a:p>
          <a:p>
            <a:r>
              <a:rPr lang="en-US" dirty="0"/>
              <a:t>Your goal in the project is to act as a data science consultant who will look through the text data on their website and attempt to offer ideas for organizing the data in such a way as to better support customer questions.</a:t>
            </a:r>
          </a:p>
          <a:p>
            <a:r>
              <a:rPr lang="en-US" dirty="0"/>
              <a:t>Your advice can be fairly open ended, but it needs to focus on the use of text data on their website and means of interaction that involve text, e.g. searching, navigating, etc. </a:t>
            </a:r>
          </a:p>
          <a:p>
            <a:r>
              <a:rPr lang="en-US" dirty="0"/>
              <a:t>You will be provided with a web crawl of all their web pages in html. We are trying to get page access statistics so you might know which pages customers are going to more or less frequently.</a:t>
            </a:r>
          </a:p>
        </p:txBody>
      </p:sp>
    </p:spTree>
    <p:extLst>
      <p:ext uri="{BB962C8B-B14F-4D97-AF65-F5344CB8AC3E}">
        <p14:creationId xmlns:p14="http://schemas.microsoft.com/office/powerpoint/2010/main" val="1817285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Questions?</a:t>
            </a:r>
          </a:p>
        </p:txBody>
      </p:sp>
      <p:sp>
        <p:nvSpPr>
          <p:cNvPr id="3" name="Content Placeholder 2"/>
          <p:cNvSpPr>
            <a:spLocks noGrp="1"/>
          </p:cNvSpPr>
          <p:nvPr>
            <p:ph idx="1"/>
          </p:nvPr>
        </p:nvSpPr>
        <p:spPr/>
        <p:txBody>
          <a:bodyPr/>
          <a:lstStyle/>
          <a:p>
            <a:r>
              <a:rPr lang="en-US" dirty="0"/>
              <a:t>Anything so far?</a:t>
            </a:r>
          </a:p>
        </p:txBody>
      </p:sp>
    </p:spTree>
    <p:extLst>
      <p:ext uri="{BB962C8B-B14F-4D97-AF65-F5344CB8AC3E}">
        <p14:creationId xmlns:p14="http://schemas.microsoft.com/office/powerpoint/2010/main" val="1073112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B927A-56B4-F64F-98AA-AA6FEF89DDE7}"/>
              </a:ext>
            </a:extLst>
          </p:cNvPr>
          <p:cNvSpPr>
            <a:spLocks noGrp="1"/>
          </p:cNvSpPr>
          <p:nvPr>
            <p:ph type="title"/>
          </p:nvPr>
        </p:nvSpPr>
        <p:spPr/>
        <p:txBody>
          <a:bodyPr/>
          <a:lstStyle/>
          <a:p>
            <a:r>
              <a:rPr lang="en-US"/>
              <a:t>Quiz</a:t>
            </a:r>
          </a:p>
        </p:txBody>
      </p:sp>
      <p:sp>
        <p:nvSpPr>
          <p:cNvPr id="3" name="Content Placeholder 2">
            <a:extLst>
              <a:ext uri="{FF2B5EF4-FFF2-40B4-BE49-F238E27FC236}">
                <a16:creationId xmlns:a16="http://schemas.microsoft.com/office/drawing/2014/main" id="{6692E3A2-3116-5946-BFDF-99B1CD5723E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01298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E798D-3284-BA40-8A59-303B5C3674F6}"/>
              </a:ext>
            </a:extLst>
          </p:cNvPr>
          <p:cNvSpPr>
            <a:spLocks noGrp="1"/>
          </p:cNvSpPr>
          <p:nvPr>
            <p:ph type="title"/>
          </p:nvPr>
        </p:nvSpPr>
        <p:spPr/>
        <p:txBody>
          <a:bodyPr/>
          <a:lstStyle/>
          <a:p>
            <a:r>
              <a:rPr lang="en-US" dirty="0"/>
              <a:t>New Material for Today</a:t>
            </a:r>
          </a:p>
        </p:txBody>
      </p:sp>
      <p:sp>
        <p:nvSpPr>
          <p:cNvPr id="3" name="Content Placeholder 2">
            <a:extLst>
              <a:ext uri="{FF2B5EF4-FFF2-40B4-BE49-F238E27FC236}">
                <a16:creationId xmlns:a16="http://schemas.microsoft.com/office/drawing/2014/main" id="{81050191-20E9-B44E-ADB3-75AAA2F72570}"/>
              </a:ext>
            </a:extLst>
          </p:cNvPr>
          <p:cNvSpPr>
            <a:spLocks noGrp="1"/>
          </p:cNvSpPr>
          <p:nvPr>
            <p:ph idx="1"/>
          </p:nvPr>
        </p:nvSpPr>
        <p:spPr/>
        <p:txBody>
          <a:bodyPr/>
          <a:lstStyle/>
          <a:p>
            <a:r>
              <a:rPr lang="en-US" dirty="0"/>
              <a:t>Grammars</a:t>
            </a:r>
          </a:p>
          <a:p>
            <a:r>
              <a:rPr lang="en-US" dirty="0"/>
              <a:t>Parsing</a:t>
            </a:r>
          </a:p>
          <a:p>
            <a:r>
              <a:rPr lang="en-US" dirty="0"/>
              <a:t>Tricks with parsing</a:t>
            </a:r>
          </a:p>
          <a:p>
            <a:r>
              <a:rPr lang="en-US" dirty="0"/>
              <a:t>Building NLP projects</a:t>
            </a:r>
          </a:p>
        </p:txBody>
      </p:sp>
    </p:spTree>
    <p:extLst>
      <p:ext uri="{BB962C8B-B14F-4D97-AF65-F5344CB8AC3E}">
        <p14:creationId xmlns:p14="http://schemas.microsoft.com/office/powerpoint/2010/main" val="11539338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615</TotalTime>
  <Words>1605</Words>
  <Application>Microsoft Macintosh PowerPoint</Application>
  <PresentationFormat>Widescreen</PresentationFormat>
  <Paragraphs>176</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Calibri</vt:lpstr>
      <vt:lpstr>Calibri Light</vt:lpstr>
      <vt:lpstr>Wingdings</vt:lpstr>
      <vt:lpstr>Retrospect</vt:lpstr>
      <vt:lpstr>Natural Language Processing DATS 6450</vt:lpstr>
      <vt:lpstr>Updates</vt:lpstr>
      <vt:lpstr>Your email question for next week: (Pretend it’s from a boss)</vt:lpstr>
      <vt:lpstr>Questions?</vt:lpstr>
      <vt:lpstr>Project Information</vt:lpstr>
      <vt:lpstr>Provided Project</vt:lpstr>
      <vt:lpstr>Project Questions?</vt:lpstr>
      <vt:lpstr>Quiz</vt:lpstr>
      <vt:lpstr>New Material for Today</vt:lpstr>
      <vt:lpstr>Grammar</vt:lpstr>
      <vt:lpstr>Parts of grammars…</vt:lpstr>
      <vt:lpstr>Constituency</vt:lpstr>
      <vt:lpstr>Grammatical Relations</vt:lpstr>
      <vt:lpstr>Subcategorization and Dependency Relations</vt:lpstr>
      <vt:lpstr>Modeling Grammar</vt:lpstr>
      <vt:lpstr>More rules…</vt:lpstr>
      <vt:lpstr>Parsing sentences by hand…</vt:lpstr>
      <vt:lpstr>Parsing sentences by hand…</vt:lpstr>
      <vt:lpstr>Demonstration</vt:lpstr>
      <vt:lpstr>Is this actually useful though?</vt:lpstr>
      <vt:lpstr>How are questions formed?</vt:lpstr>
      <vt:lpstr>Questions and then answers…</vt:lpstr>
      <vt:lpstr>What about identifying references?</vt:lpstr>
      <vt:lpstr>Demonstration</vt:lpstr>
      <vt:lpstr>Reflections on NLP Projects</vt:lpstr>
      <vt:lpstr>Text data requires well defined questions</vt:lpstr>
      <vt:lpstr>Data collecting and assorted fun</vt:lpstr>
      <vt:lpstr>Text cleanup</vt:lpstr>
      <vt:lpstr>Preserving originals</vt:lpstr>
      <vt:lpstr>Questions?</vt:lpstr>
    </vt:vector>
  </TitlesOfParts>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Stephen Kunath</dc:creator>
  <cp:lastModifiedBy>Stephen Kunath</cp:lastModifiedBy>
  <cp:revision>23</cp:revision>
  <dcterms:created xsi:type="dcterms:W3CDTF">2018-09-13T15:26:03Z</dcterms:created>
  <dcterms:modified xsi:type="dcterms:W3CDTF">2018-09-20T21:56:20Z</dcterms:modified>
</cp:coreProperties>
</file>