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312" r:id="rId4"/>
    <p:sldId id="258" r:id="rId5"/>
    <p:sldId id="259" r:id="rId6"/>
    <p:sldId id="295" r:id="rId7"/>
    <p:sldId id="262" r:id="rId8"/>
    <p:sldId id="291" r:id="rId9"/>
    <p:sldId id="289" r:id="rId10"/>
    <p:sldId id="292" r:id="rId11"/>
    <p:sldId id="293" r:id="rId12"/>
    <p:sldId id="294" r:id="rId13"/>
    <p:sldId id="290"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3" r:id="rId31"/>
    <p:sldId id="314" r:id="rId32"/>
    <p:sldId id="315" r:id="rId33"/>
    <p:sldId id="316" r:id="rId34"/>
    <p:sldId id="31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8" d="100"/>
          <a:sy n="108"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74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136293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1686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59545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E659E-D70F-4443-A5F8-370BFCBF9497}"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8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E659E-D70F-4443-A5F8-370BFCBF9497}"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157404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E659E-D70F-4443-A5F8-370BFCBF9497}" type="datetimeFigureOut">
              <a:rPr lang="en-US" smtClean="0"/>
              <a:t>9/27/18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626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E659E-D70F-4443-A5F8-370BFCBF9497}" type="datetimeFigureOut">
              <a:rPr lang="en-US" smtClean="0"/>
              <a:t>9/27/18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276671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FE659E-D70F-4443-A5F8-370BFCBF9497}" type="datetimeFigureOut">
              <a:rPr lang="en-US" smtClean="0"/>
              <a:t>9/27/18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46146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FE659E-D70F-4443-A5F8-370BFCBF9497}" type="datetimeFigureOut">
              <a:rPr lang="en-US" smtClean="0"/>
              <a:t>9/27/18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4AC764-E141-4D9F-9740-C0EBCA0575F7}" type="slidenum">
              <a:rPr lang="en-US" smtClean="0"/>
              <a:t>‹#›</a:t>
            </a:fld>
            <a:endParaRPr lang="en-US"/>
          </a:p>
        </p:txBody>
      </p:sp>
    </p:spTree>
    <p:extLst>
      <p:ext uri="{BB962C8B-B14F-4D97-AF65-F5344CB8AC3E}">
        <p14:creationId xmlns:p14="http://schemas.microsoft.com/office/powerpoint/2010/main" val="129701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E659E-D70F-4443-A5F8-370BFCBF9497}"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387842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FE659E-D70F-4443-A5F8-370BFCBF9497}" type="datetimeFigureOut">
              <a:rPr lang="en-US" smtClean="0"/>
              <a:t>9/27/18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4AC764-E141-4D9F-9740-C0EBCA0575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96390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streetbank.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Natural Language Processing</a:t>
            </a:r>
            <a:br>
              <a:rPr lang="en-US" dirty="0"/>
            </a:br>
            <a:r>
              <a:rPr lang="en-US" dirty="0"/>
              <a:t>DATS 6450</a:t>
            </a:r>
          </a:p>
        </p:txBody>
      </p:sp>
      <p:sp>
        <p:nvSpPr>
          <p:cNvPr id="3" name="Subtitle 2"/>
          <p:cNvSpPr>
            <a:spLocks noGrp="1"/>
          </p:cNvSpPr>
          <p:nvPr>
            <p:ph type="subTitle" idx="1"/>
          </p:nvPr>
        </p:nvSpPr>
        <p:spPr/>
        <p:txBody>
          <a:bodyPr/>
          <a:lstStyle/>
          <a:p>
            <a:r>
              <a:rPr lang="en-US" dirty="0"/>
              <a:t>Lecture 5</a:t>
            </a:r>
          </a:p>
          <a:p>
            <a:r>
              <a:rPr lang="en-US" dirty="0"/>
              <a:t>Steve Kunath</a:t>
            </a:r>
          </a:p>
          <a:p>
            <a:endParaRPr lang="en-US" dirty="0"/>
          </a:p>
        </p:txBody>
      </p:sp>
    </p:spTree>
    <p:extLst>
      <p:ext uri="{BB962C8B-B14F-4D97-AF65-F5344CB8AC3E}">
        <p14:creationId xmlns:p14="http://schemas.microsoft.com/office/powerpoint/2010/main" val="249072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ED26-6BFC-FA43-BF6B-E60F1D6C602F}"/>
              </a:ext>
            </a:extLst>
          </p:cNvPr>
          <p:cNvSpPr>
            <a:spLocks noGrp="1"/>
          </p:cNvSpPr>
          <p:nvPr>
            <p:ph type="title"/>
          </p:nvPr>
        </p:nvSpPr>
        <p:spPr/>
        <p:txBody>
          <a:bodyPr/>
          <a:lstStyle/>
          <a:p>
            <a:r>
              <a:rPr lang="en-US" dirty="0"/>
              <a:t>Provided Project</a:t>
            </a:r>
          </a:p>
        </p:txBody>
      </p:sp>
      <p:sp>
        <p:nvSpPr>
          <p:cNvPr id="3" name="Content Placeholder 2">
            <a:extLst>
              <a:ext uri="{FF2B5EF4-FFF2-40B4-BE49-F238E27FC236}">
                <a16:creationId xmlns:a16="http://schemas.microsoft.com/office/drawing/2014/main" id="{8CDB70A6-9207-CA43-9CF2-AEA8EF48AA18}"/>
              </a:ext>
            </a:extLst>
          </p:cNvPr>
          <p:cNvSpPr>
            <a:spLocks noGrp="1"/>
          </p:cNvSpPr>
          <p:nvPr>
            <p:ph idx="1"/>
          </p:nvPr>
        </p:nvSpPr>
        <p:spPr/>
        <p:txBody>
          <a:bodyPr/>
          <a:lstStyle/>
          <a:p>
            <a:r>
              <a:rPr lang="en-US" b="1" dirty="0"/>
              <a:t>Data: </a:t>
            </a:r>
            <a:r>
              <a:rPr lang="en-US" dirty="0"/>
              <a:t>As this is to simulate an initial engagement, the Bank will provide a crawl of their website. The data will be available in both a raw HTML form as well as automatically extracted text. One implicit part of this data set will be the links between documents on the website. These links will be preserved minimally in the HTML data set.</a:t>
            </a:r>
          </a:p>
          <a:p>
            <a:br>
              <a:rPr lang="en-US" dirty="0"/>
            </a:br>
            <a:r>
              <a:rPr lang="en-US" dirty="0"/>
              <a:t>Additional data may be made available at a later time. </a:t>
            </a:r>
          </a:p>
          <a:p>
            <a:br>
              <a:rPr lang="en-US" dirty="0"/>
            </a:br>
            <a:br>
              <a:rPr lang="en-US" dirty="0"/>
            </a:br>
            <a:endParaRPr lang="en-US" dirty="0"/>
          </a:p>
        </p:txBody>
      </p:sp>
    </p:spTree>
    <p:extLst>
      <p:ext uri="{BB962C8B-B14F-4D97-AF65-F5344CB8AC3E}">
        <p14:creationId xmlns:p14="http://schemas.microsoft.com/office/powerpoint/2010/main" val="60607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ADC7-1E91-F647-A6C6-ABC22030BBED}"/>
              </a:ext>
            </a:extLst>
          </p:cNvPr>
          <p:cNvSpPr>
            <a:spLocks noGrp="1"/>
          </p:cNvSpPr>
          <p:nvPr>
            <p:ph type="title"/>
          </p:nvPr>
        </p:nvSpPr>
        <p:spPr/>
        <p:txBody>
          <a:bodyPr/>
          <a:lstStyle/>
          <a:p>
            <a:r>
              <a:rPr lang="en-US" dirty="0"/>
              <a:t>Provided Project</a:t>
            </a:r>
          </a:p>
        </p:txBody>
      </p:sp>
      <p:sp>
        <p:nvSpPr>
          <p:cNvPr id="3" name="Content Placeholder 2">
            <a:extLst>
              <a:ext uri="{FF2B5EF4-FFF2-40B4-BE49-F238E27FC236}">
                <a16:creationId xmlns:a16="http://schemas.microsoft.com/office/drawing/2014/main" id="{45CAAC25-0C24-1342-8B36-F7E1665AFE47}"/>
              </a:ext>
            </a:extLst>
          </p:cNvPr>
          <p:cNvSpPr>
            <a:spLocks noGrp="1"/>
          </p:cNvSpPr>
          <p:nvPr>
            <p:ph idx="1"/>
          </p:nvPr>
        </p:nvSpPr>
        <p:spPr/>
        <p:txBody>
          <a:bodyPr>
            <a:normAutofit lnSpcReduction="10000"/>
          </a:bodyPr>
          <a:lstStyle/>
          <a:p>
            <a:r>
              <a:rPr lang="en-US" b="1" dirty="0"/>
              <a:t>Goals: </a:t>
            </a:r>
            <a:r>
              <a:rPr lang="en-US" dirty="0"/>
              <a:t>The goal of the project is to present a proposal to the customer with ideas derived from analyzing their web content that include suggestions on things they might change with or new capabilities they might offer on their public website.</a:t>
            </a:r>
          </a:p>
          <a:p>
            <a:r>
              <a:rPr lang="en-US" dirty="0"/>
              <a:t>For example, potential projects could be:</a:t>
            </a:r>
          </a:p>
          <a:p>
            <a:pPr lvl="1"/>
            <a:r>
              <a:rPr lang="en-US" dirty="0"/>
              <a:t>Determine the possibility of providing a question-and-answer system to customers using the available web data	</a:t>
            </a:r>
          </a:p>
          <a:p>
            <a:pPr lvl="1"/>
            <a:r>
              <a:rPr lang="en-US" dirty="0"/>
              <a:t>Identify ways of indexing their website content to make it readily searchable</a:t>
            </a:r>
          </a:p>
          <a:p>
            <a:pPr lvl="1"/>
            <a:r>
              <a:rPr lang="en-US" dirty="0"/>
              <a:t>Automatically construct frequently asked question information for various sections on their website.</a:t>
            </a:r>
          </a:p>
          <a:p>
            <a:pPr lvl="1"/>
            <a:r>
              <a:rPr lang="en-US" dirty="0"/>
              <a:t>Help identify jargon on the website and offer a dictionary of terms the bank could provide to website users to explain any confusing terms</a:t>
            </a:r>
          </a:p>
          <a:p>
            <a:pPr lvl="1"/>
            <a:r>
              <a:rPr lang="en-US" dirty="0"/>
              <a:t>Automatically generate a list of bank offerings and make them able to be compared to other bank offerings</a:t>
            </a:r>
          </a:p>
          <a:p>
            <a:pPr lvl="1"/>
            <a:r>
              <a:rPr lang="en-US" dirty="0"/>
              <a:t>Evaluate the complexity of the writing on various pages to ensure consistency and readability</a:t>
            </a:r>
          </a:p>
          <a:p>
            <a:pPr lvl="1"/>
            <a:r>
              <a:rPr lang="en-US" dirty="0"/>
              <a:t>Constructing recommended links to other content on the website from any particular page</a:t>
            </a:r>
          </a:p>
        </p:txBody>
      </p:sp>
    </p:spTree>
    <p:extLst>
      <p:ext uri="{BB962C8B-B14F-4D97-AF65-F5344CB8AC3E}">
        <p14:creationId xmlns:p14="http://schemas.microsoft.com/office/powerpoint/2010/main" val="349528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3140-21DF-F04A-BA92-A0432F31076D}"/>
              </a:ext>
            </a:extLst>
          </p:cNvPr>
          <p:cNvSpPr>
            <a:spLocks noGrp="1"/>
          </p:cNvSpPr>
          <p:nvPr>
            <p:ph type="title"/>
          </p:nvPr>
        </p:nvSpPr>
        <p:spPr/>
        <p:txBody>
          <a:bodyPr/>
          <a:lstStyle/>
          <a:p>
            <a:r>
              <a:rPr lang="en-US" dirty="0"/>
              <a:t>Provided Project</a:t>
            </a:r>
          </a:p>
        </p:txBody>
      </p:sp>
      <p:sp>
        <p:nvSpPr>
          <p:cNvPr id="3" name="Content Placeholder 2">
            <a:extLst>
              <a:ext uri="{FF2B5EF4-FFF2-40B4-BE49-F238E27FC236}">
                <a16:creationId xmlns:a16="http://schemas.microsoft.com/office/drawing/2014/main" id="{013D1C44-1F88-E84C-B071-E918E44794FC}"/>
              </a:ext>
            </a:extLst>
          </p:cNvPr>
          <p:cNvSpPr>
            <a:spLocks noGrp="1"/>
          </p:cNvSpPr>
          <p:nvPr>
            <p:ph idx="1"/>
          </p:nvPr>
        </p:nvSpPr>
        <p:spPr/>
        <p:txBody>
          <a:bodyPr/>
          <a:lstStyle/>
          <a:p>
            <a:r>
              <a:rPr lang="en-US" b="1" dirty="0"/>
              <a:t>Outcomes: </a:t>
            </a:r>
            <a:r>
              <a:rPr lang="en-US" dirty="0"/>
              <a:t>The outcomes of this project will be a typed report of between 5 and 10 pages that discuss a data analysis and set of recommendations for the bank to consider. For projects that involve constructing new services, a brief description of the artifact produced will be integrated into the final report. Any code produced in the analysis or production of a service must be submitted along with the report.</a:t>
            </a:r>
          </a:p>
          <a:p>
            <a:r>
              <a:rPr lang="en-US" dirty="0"/>
              <a:t>A brief presentation will be made at the conclusion of the semester describing the individual’s project goals and results.</a:t>
            </a:r>
          </a:p>
          <a:p>
            <a:endParaRPr lang="en-US" dirty="0"/>
          </a:p>
        </p:txBody>
      </p:sp>
    </p:spTree>
    <p:extLst>
      <p:ext uri="{BB962C8B-B14F-4D97-AF65-F5344CB8AC3E}">
        <p14:creationId xmlns:p14="http://schemas.microsoft.com/office/powerpoint/2010/main" val="900477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Questions?</a:t>
            </a:r>
          </a:p>
        </p:txBody>
      </p:sp>
      <p:sp>
        <p:nvSpPr>
          <p:cNvPr id="3" name="Content Placeholder 2"/>
          <p:cNvSpPr>
            <a:spLocks noGrp="1"/>
          </p:cNvSpPr>
          <p:nvPr>
            <p:ph idx="1"/>
          </p:nvPr>
        </p:nvSpPr>
        <p:spPr/>
        <p:txBody>
          <a:bodyPr/>
          <a:lstStyle/>
          <a:p>
            <a:r>
              <a:rPr lang="en-US" dirty="0"/>
              <a:t>Anything so far?</a:t>
            </a:r>
          </a:p>
        </p:txBody>
      </p:sp>
    </p:spTree>
    <p:extLst>
      <p:ext uri="{BB962C8B-B14F-4D97-AF65-F5344CB8AC3E}">
        <p14:creationId xmlns:p14="http://schemas.microsoft.com/office/powerpoint/2010/main" val="107311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8702-AFB8-F049-A747-8F89CE162B28}"/>
              </a:ext>
            </a:extLst>
          </p:cNvPr>
          <p:cNvSpPr>
            <a:spLocks noGrp="1"/>
          </p:cNvSpPr>
          <p:nvPr>
            <p:ph type="title"/>
          </p:nvPr>
        </p:nvSpPr>
        <p:spPr/>
        <p:txBody>
          <a:bodyPr/>
          <a:lstStyle/>
          <a:p>
            <a:r>
              <a:rPr lang="en-US" dirty="0"/>
              <a:t>Project Deadlines</a:t>
            </a:r>
          </a:p>
        </p:txBody>
      </p:sp>
      <p:sp>
        <p:nvSpPr>
          <p:cNvPr id="3" name="Content Placeholder 2">
            <a:extLst>
              <a:ext uri="{FF2B5EF4-FFF2-40B4-BE49-F238E27FC236}">
                <a16:creationId xmlns:a16="http://schemas.microsoft.com/office/drawing/2014/main" id="{4505990B-B254-7C42-89D2-4024287BC7AC}"/>
              </a:ext>
            </a:extLst>
          </p:cNvPr>
          <p:cNvSpPr>
            <a:spLocks noGrp="1"/>
          </p:cNvSpPr>
          <p:nvPr>
            <p:ph idx="1"/>
          </p:nvPr>
        </p:nvSpPr>
        <p:spPr/>
        <p:txBody>
          <a:bodyPr/>
          <a:lstStyle/>
          <a:p>
            <a:r>
              <a:rPr lang="en-US" dirty="0"/>
              <a:t>October 11 – Have formed teams, thought of an idea for either a project or in response to the provided project. Submit a plan for the remainder of the semester. Include roles and responsibilities for people.</a:t>
            </a:r>
          </a:p>
          <a:p>
            <a:r>
              <a:rPr lang="en-US" dirty="0"/>
              <a:t>October 25 – Status report indicating where things stand. Progress made. Future plans. Any risks you’ve identified that could slow completion.</a:t>
            </a:r>
          </a:p>
          <a:p>
            <a:r>
              <a:rPr lang="en-US" dirty="0"/>
              <a:t>November 8 – Update. Rough report of what you’ve found so far.</a:t>
            </a:r>
          </a:p>
          <a:p>
            <a:r>
              <a:rPr lang="en-US" dirty="0"/>
              <a:t>November 29 – Update on status. Draft reports submitted. </a:t>
            </a:r>
          </a:p>
          <a:p>
            <a:r>
              <a:rPr lang="en-US" dirty="0"/>
              <a:t>December 6 – Project presentation by team.</a:t>
            </a:r>
          </a:p>
          <a:p>
            <a:r>
              <a:rPr lang="en-US" dirty="0"/>
              <a:t>December 11 – Final reports with code and analysis due. Also, peer reviews of everyone’s contribution.</a:t>
            </a:r>
          </a:p>
        </p:txBody>
      </p:sp>
    </p:spTree>
    <p:extLst>
      <p:ext uri="{BB962C8B-B14F-4D97-AF65-F5344CB8AC3E}">
        <p14:creationId xmlns:p14="http://schemas.microsoft.com/office/powerpoint/2010/main" val="1154589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68D8-AED3-3349-A7FC-E428C139B5F1}"/>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48A3CF5E-5F74-D241-9B8A-F7EEC395F5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633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2EED-4286-E048-BACD-FDD44E22FA6E}"/>
              </a:ext>
            </a:extLst>
          </p:cNvPr>
          <p:cNvSpPr>
            <a:spLocks noGrp="1"/>
          </p:cNvSpPr>
          <p:nvPr>
            <p:ph type="title"/>
          </p:nvPr>
        </p:nvSpPr>
        <p:spPr/>
        <p:txBody>
          <a:bodyPr/>
          <a:lstStyle/>
          <a:p>
            <a:r>
              <a:rPr lang="en-US" dirty="0"/>
              <a:t>Class Updates</a:t>
            </a:r>
          </a:p>
        </p:txBody>
      </p:sp>
      <p:sp>
        <p:nvSpPr>
          <p:cNvPr id="3" name="Content Placeholder 2">
            <a:extLst>
              <a:ext uri="{FF2B5EF4-FFF2-40B4-BE49-F238E27FC236}">
                <a16:creationId xmlns:a16="http://schemas.microsoft.com/office/drawing/2014/main" id="{B3B589FD-6FFA-9740-B07E-DE4079D769D3}"/>
              </a:ext>
            </a:extLst>
          </p:cNvPr>
          <p:cNvSpPr>
            <a:spLocks noGrp="1"/>
          </p:cNvSpPr>
          <p:nvPr>
            <p:ph idx="1"/>
          </p:nvPr>
        </p:nvSpPr>
        <p:spPr/>
        <p:txBody>
          <a:bodyPr/>
          <a:lstStyle/>
          <a:p>
            <a:r>
              <a:rPr lang="en-US" dirty="0"/>
              <a:t>We will discuss semantics this evening.</a:t>
            </a:r>
          </a:p>
          <a:p>
            <a:endParaRPr lang="en-US" dirty="0"/>
          </a:p>
          <a:p>
            <a:r>
              <a:rPr lang="en-US" dirty="0"/>
              <a:t>From here on out, we will mostly be discussing applications of natural language processing technology.</a:t>
            </a:r>
          </a:p>
          <a:p>
            <a:endParaRPr lang="en-US" dirty="0"/>
          </a:p>
          <a:p>
            <a:r>
              <a:rPr lang="en-US" dirty="0"/>
              <a:t>Next week we will look at information extraction. </a:t>
            </a:r>
          </a:p>
          <a:p>
            <a:endParaRPr lang="en-US" dirty="0"/>
          </a:p>
          <a:p>
            <a:r>
              <a:rPr lang="en-US" dirty="0"/>
              <a:t>The class should take a more applied bent in the coming weeks. Please make suggestions for content if it might help your project.</a:t>
            </a:r>
          </a:p>
        </p:txBody>
      </p:sp>
    </p:spTree>
    <p:extLst>
      <p:ext uri="{BB962C8B-B14F-4D97-AF65-F5344CB8AC3E}">
        <p14:creationId xmlns:p14="http://schemas.microsoft.com/office/powerpoint/2010/main" val="56296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447C-2CEC-2D42-8D17-1FB845C64EA1}"/>
              </a:ext>
            </a:extLst>
          </p:cNvPr>
          <p:cNvSpPr>
            <a:spLocks noGrp="1"/>
          </p:cNvSpPr>
          <p:nvPr>
            <p:ph type="title"/>
          </p:nvPr>
        </p:nvSpPr>
        <p:spPr/>
        <p:txBody>
          <a:bodyPr/>
          <a:lstStyle/>
          <a:p>
            <a:r>
              <a:rPr lang="en-US" dirty="0"/>
              <a:t>Representing Meaning</a:t>
            </a:r>
          </a:p>
        </p:txBody>
      </p:sp>
      <p:sp>
        <p:nvSpPr>
          <p:cNvPr id="3" name="Content Placeholder 2">
            <a:extLst>
              <a:ext uri="{FF2B5EF4-FFF2-40B4-BE49-F238E27FC236}">
                <a16:creationId xmlns:a16="http://schemas.microsoft.com/office/drawing/2014/main" id="{E501B8B2-E70C-CD46-AEE6-C60A9DC77AA4}"/>
              </a:ext>
            </a:extLst>
          </p:cNvPr>
          <p:cNvSpPr>
            <a:spLocks noGrp="1"/>
          </p:cNvSpPr>
          <p:nvPr>
            <p:ph idx="1"/>
          </p:nvPr>
        </p:nvSpPr>
        <p:spPr/>
        <p:txBody>
          <a:bodyPr/>
          <a:lstStyle/>
          <a:p>
            <a:r>
              <a:rPr lang="en-US" dirty="0"/>
              <a:t>How do humans represent meaning?</a:t>
            </a:r>
          </a:p>
          <a:p>
            <a:endParaRPr lang="en-US" dirty="0"/>
          </a:p>
          <a:p>
            <a:r>
              <a:rPr lang="en-US" dirty="0"/>
              <a:t>Do we have individual neurons encoded with certain thoughts and our understanding of meaning is just random activations?</a:t>
            </a:r>
          </a:p>
          <a:p>
            <a:endParaRPr lang="en-US" dirty="0"/>
          </a:p>
          <a:p>
            <a:r>
              <a:rPr lang="en-US" dirty="0"/>
              <a:t>Turns out we don’t exactly know how things work on a neural level, although we have ideas. </a:t>
            </a:r>
          </a:p>
          <a:p>
            <a:endParaRPr lang="en-US" dirty="0"/>
          </a:p>
          <a:p>
            <a:r>
              <a:rPr lang="en-US" dirty="0"/>
              <a:t>At the same time, there are numerous disagreements about the structure of the world in front of us. (Is it all subjective impressions or is there an objective reality outside of us…)</a:t>
            </a:r>
          </a:p>
        </p:txBody>
      </p:sp>
    </p:spTree>
    <p:extLst>
      <p:ext uri="{BB962C8B-B14F-4D97-AF65-F5344CB8AC3E}">
        <p14:creationId xmlns:p14="http://schemas.microsoft.com/office/powerpoint/2010/main" val="2728653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06C2-5983-7047-9AD3-53B55AB6C0D0}"/>
              </a:ext>
            </a:extLst>
          </p:cNvPr>
          <p:cNvSpPr>
            <a:spLocks noGrp="1"/>
          </p:cNvSpPr>
          <p:nvPr>
            <p:ph type="title"/>
          </p:nvPr>
        </p:nvSpPr>
        <p:spPr/>
        <p:txBody>
          <a:bodyPr/>
          <a:lstStyle/>
          <a:p>
            <a:r>
              <a:rPr lang="en-US" dirty="0"/>
              <a:t>Representing meaning in a computer</a:t>
            </a:r>
          </a:p>
        </p:txBody>
      </p:sp>
      <p:sp>
        <p:nvSpPr>
          <p:cNvPr id="3" name="Content Placeholder 2">
            <a:extLst>
              <a:ext uri="{FF2B5EF4-FFF2-40B4-BE49-F238E27FC236}">
                <a16:creationId xmlns:a16="http://schemas.microsoft.com/office/drawing/2014/main" id="{6B9F5812-E612-DD47-BF62-F297AC882095}"/>
              </a:ext>
            </a:extLst>
          </p:cNvPr>
          <p:cNvSpPr>
            <a:spLocks noGrp="1"/>
          </p:cNvSpPr>
          <p:nvPr>
            <p:ph idx="1"/>
          </p:nvPr>
        </p:nvSpPr>
        <p:spPr/>
        <p:txBody>
          <a:bodyPr/>
          <a:lstStyle/>
          <a:p>
            <a:r>
              <a:rPr lang="en-US" dirty="0"/>
              <a:t>Assuming the caveat that we don’t know how meaning is actually represented, can we try to represent it in a computer?</a:t>
            </a:r>
          </a:p>
          <a:p>
            <a:r>
              <a:rPr lang="en-US" dirty="0"/>
              <a:t>Of course! (Successfully… maybe)</a:t>
            </a:r>
          </a:p>
          <a:p>
            <a:r>
              <a:rPr lang="en-US" dirty="0"/>
              <a:t>So if we were to represent meaning computationally, what would we want in the representation?</a:t>
            </a:r>
          </a:p>
          <a:p>
            <a:pPr lvl="1"/>
            <a:r>
              <a:rPr lang="en-US" dirty="0"/>
              <a:t>Verifiability</a:t>
            </a:r>
          </a:p>
          <a:p>
            <a:pPr lvl="1"/>
            <a:r>
              <a:rPr lang="en-US" dirty="0"/>
              <a:t>Unambiguous representation</a:t>
            </a:r>
          </a:p>
          <a:p>
            <a:pPr lvl="1"/>
            <a:r>
              <a:rPr lang="en-US" dirty="0"/>
              <a:t>Canonical form</a:t>
            </a:r>
          </a:p>
          <a:p>
            <a:pPr lvl="1"/>
            <a:r>
              <a:rPr lang="en-US" dirty="0"/>
              <a:t>Inference and variables</a:t>
            </a:r>
          </a:p>
          <a:p>
            <a:pPr lvl="1"/>
            <a:r>
              <a:rPr lang="en-US" dirty="0"/>
              <a:t>Expressiveness</a:t>
            </a:r>
          </a:p>
        </p:txBody>
      </p:sp>
    </p:spTree>
    <p:extLst>
      <p:ext uri="{BB962C8B-B14F-4D97-AF65-F5344CB8AC3E}">
        <p14:creationId xmlns:p14="http://schemas.microsoft.com/office/powerpoint/2010/main" val="88646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F4A0-5C7A-6644-A650-2A31F9047901}"/>
              </a:ext>
            </a:extLst>
          </p:cNvPr>
          <p:cNvSpPr>
            <a:spLocks noGrp="1"/>
          </p:cNvSpPr>
          <p:nvPr>
            <p:ph type="title"/>
          </p:nvPr>
        </p:nvSpPr>
        <p:spPr/>
        <p:txBody>
          <a:bodyPr/>
          <a:lstStyle/>
          <a:p>
            <a:r>
              <a:rPr lang="en-US" dirty="0"/>
              <a:t>Verifiability</a:t>
            </a:r>
          </a:p>
        </p:txBody>
      </p:sp>
      <p:sp>
        <p:nvSpPr>
          <p:cNvPr id="3" name="Content Placeholder 2">
            <a:extLst>
              <a:ext uri="{FF2B5EF4-FFF2-40B4-BE49-F238E27FC236}">
                <a16:creationId xmlns:a16="http://schemas.microsoft.com/office/drawing/2014/main" id="{FC60FD51-04AD-054D-9709-B2F8182FFB49}"/>
              </a:ext>
            </a:extLst>
          </p:cNvPr>
          <p:cNvSpPr>
            <a:spLocks noGrp="1"/>
          </p:cNvSpPr>
          <p:nvPr>
            <p:ph idx="1"/>
          </p:nvPr>
        </p:nvSpPr>
        <p:spPr/>
        <p:txBody>
          <a:bodyPr/>
          <a:lstStyle/>
          <a:p>
            <a:r>
              <a:rPr lang="en-US" dirty="0"/>
              <a:t>If we ask a question like: Does McDonald’s serve fish filets?</a:t>
            </a:r>
          </a:p>
          <a:p>
            <a:r>
              <a:rPr lang="en-US" dirty="0"/>
              <a:t>We would like to know that answering this question using real world knowledge is possible.</a:t>
            </a:r>
          </a:p>
          <a:p>
            <a:endParaRPr lang="en-US" dirty="0"/>
          </a:p>
          <a:p>
            <a:r>
              <a:rPr lang="en-US" dirty="0"/>
              <a:t>What we want to say then that there should be some </a:t>
            </a:r>
            <a:r>
              <a:rPr lang="en-US" b="1" dirty="0"/>
              <a:t>knowledge base </a:t>
            </a:r>
            <a:r>
              <a:rPr lang="en-US" dirty="0"/>
              <a:t>that represents facts in the real world that we can store electronically.</a:t>
            </a:r>
            <a:endParaRPr lang="en-US" b="1" dirty="0"/>
          </a:p>
          <a:p>
            <a:r>
              <a:rPr lang="en-US" dirty="0"/>
              <a:t>Thus, with the question and with the knowledge base we should be able to compare things and make determinations.</a:t>
            </a:r>
          </a:p>
          <a:p>
            <a:r>
              <a:rPr lang="en-US" dirty="0"/>
              <a:t>For example, here we could use the notation to represent the question: </a:t>
            </a:r>
          </a:p>
          <a:p>
            <a:pPr lvl="1"/>
            <a:r>
              <a:rPr lang="en-US" dirty="0"/>
              <a:t>serves(McDonald’s, Fish filets) </a:t>
            </a:r>
          </a:p>
          <a:p>
            <a:r>
              <a:rPr lang="en-US" dirty="0"/>
              <a:t>We could then compare this with our knowledge base and see if it is true.</a:t>
            </a:r>
          </a:p>
        </p:txBody>
      </p:sp>
    </p:spTree>
    <p:extLst>
      <p:ext uri="{BB962C8B-B14F-4D97-AF65-F5344CB8AC3E}">
        <p14:creationId xmlns:p14="http://schemas.microsoft.com/office/powerpoint/2010/main" val="412775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a:t>
            </a:r>
          </a:p>
        </p:txBody>
      </p:sp>
      <p:sp>
        <p:nvSpPr>
          <p:cNvPr id="3" name="Content Placeholder 2"/>
          <p:cNvSpPr>
            <a:spLocks noGrp="1"/>
          </p:cNvSpPr>
          <p:nvPr>
            <p:ph idx="1"/>
          </p:nvPr>
        </p:nvSpPr>
        <p:spPr/>
        <p:txBody>
          <a:bodyPr/>
          <a:lstStyle/>
          <a:p>
            <a:r>
              <a:rPr lang="en-US" dirty="0"/>
              <a:t>Third written assignment due tonight</a:t>
            </a:r>
          </a:p>
          <a:p>
            <a:r>
              <a:rPr lang="en-US" dirty="0"/>
              <a:t>What do grades mean…</a:t>
            </a:r>
          </a:p>
          <a:p>
            <a:endParaRPr lang="en-US" dirty="0"/>
          </a:p>
          <a:p>
            <a:r>
              <a:rPr lang="en-US" dirty="0"/>
              <a:t>Homework 1 due tonight.</a:t>
            </a:r>
          </a:p>
          <a:p>
            <a:r>
              <a:rPr lang="en-US" dirty="0"/>
              <a:t>Next homework to be distributed next Thursday.</a:t>
            </a:r>
          </a:p>
          <a:p>
            <a:endParaRPr lang="en-US" dirty="0"/>
          </a:p>
          <a:p>
            <a:r>
              <a:rPr lang="en-US" dirty="0"/>
              <a:t>Quiz 2 in 2 weeks (October 11).</a:t>
            </a:r>
          </a:p>
          <a:p>
            <a:endParaRPr lang="en-US" dirty="0"/>
          </a:p>
        </p:txBody>
      </p:sp>
    </p:spTree>
    <p:extLst>
      <p:ext uri="{BB962C8B-B14F-4D97-AF65-F5344CB8AC3E}">
        <p14:creationId xmlns:p14="http://schemas.microsoft.com/office/powerpoint/2010/main" val="1004989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F32A-6D0C-A84D-A5D4-CF81689F2115}"/>
              </a:ext>
            </a:extLst>
          </p:cNvPr>
          <p:cNvSpPr>
            <a:spLocks noGrp="1"/>
          </p:cNvSpPr>
          <p:nvPr>
            <p:ph type="title"/>
          </p:nvPr>
        </p:nvSpPr>
        <p:spPr/>
        <p:txBody>
          <a:bodyPr/>
          <a:lstStyle/>
          <a:p>
            <a:r>
              <a:rPr lang="en-US" dirty="0"/>
              <a:t>Unambiguous Representation</a:t>
            </a:r>
          </a:p>
        </p:txBody>
      </p:sp>
      <p:sp>
        <p:nvSpPr>
          <p:cNvPr id="3" name="Content Placeholder 2">
            <a:extLst>
              <a:ext uri="{FF2B5EF4-FFF2-40B4-BE49-F238E27FC236}">
                <a16:creationId xmlns:a16="http://schemas.microsoft.com/office/drawing/2014/main" id="{53E77173-25B5-AF44-85A9-A913CAB29E1E}"/>
              </a:ext>
            </a:extLst>
          </p:cNvPr>
          <p:cNvSpPr>
            <a:spLocks noGrp="1"/>
          </p:cNvSpPr>
          <p:nvPr>
            <p:ph idx="1"/>
          </p:nvPr>
        </p:nvSpPr>
        <p:spPr/>
        <p:txBody>
          <a:bodyPr/>
          <a:lstStyle/>
          <a:p>
            <a:r>
              <a:rPr lang="en-US" dirty="0"/>
              <a:t>If someone says: “I want to eat someplace near GWU”</a:t>
            </a:r>
          </a:p>
          <a:p>
            <a:r>
              <a:rPr lang="en-US" dirty="0"/>
              <a:t>What do they mean? Is there a single restaurant they are referring to? Is the person saying they want to physically eat a physical place?</a:t>
            </a:r>
          </a:p>
          <a:p>
            <a:r>
              <a:rPr lang="en-US" dirty="0"/>
              <a:t>Here we see another example of </a:t>
            </a:r>
            <a:r>
              <a:rPr lang="en-US" b="1" dirty="0"/>
              <a:t>ambiguity</a:t>
            </a:r>
            <a:r>
              <a:rPr lang="en-US" dirty="0"/>
              <a:t>. Somehow in our representations of meaning we want to deny these possibilities.</a:t>
            </a:r>
          </a:p>
          <a:p>
            <a:r>
              <a:rPr lang="en-US" dirty="0"/>
              <a:t>Related to this is the concept of </a:t>
            </a:r>
            <a:r>
              <a:rPr lang="en-US" b="1" dirty="0"/>
              <a:t>vagueness</a:t>
            </a:r>
            <a:r>
              <a:rPr lang="en-US" dirty="0"/>
              <a:t>. </a:t>
            </a:r>
          </a:p>
          <a:p>
            <a:r>
              <a:rPr lang="en-US" dirty="0"/>
              <a:t>If someone says “I want to eat German food.” one knows what they are referring to generally, but it is not specific enough to help us understand where exactly they want to go.</a:t>
            </a:r>
          </a:p>
        </p:txBody>
      </p:sp>
    </p:spTree>
    <p:extLst>
      <p:ext uri="{BB962C8B-B14F-4D97-AF65-F5344CB8AC3E}">
        <p14:creationId xmlns:p14="http://schemas.microsoft.com/office/powerpoint/2010/main" val="142603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07F7-7A66-704D-BA35-FFD02844C122}"/>
              </a:ext>
            </a:extLst>
          </p:cNvPr>
          <p:cNvSpPr>
            <a:spLocks noGrp="1"/>
          </p:cNvSpPr>
          <p:nvPr>
            <p:ph type="title"/>
          </p:nvPr>
        </p:nvSpPr>
        <p:spPr/>
        <p:txBody>
          <a:bodyPr/>
          <a:lstStyle/>
          <a:p>
            <a:r>
              <a:rPr lang="en-US" dirty="0"/>
              <a:t>Canonical Form</a:t>
            </a:r>
          </a:p>
        </p:txBody>
      </p:sp>
      <p:sp>
        <p:nvSpPr>
          <p:cNvPr id="3" name="Content Placeholder 2">
            <a:extLst>
              <a:ext uri="{FF2B5EF4-FFF2-40B4-BE49-F238E27FC236}">
                <a16:creationId xmlns:a16="http://schemas.microsoft.com/office/drawing/2014/main" id="{9FD4DB10-D242-F649-92D8-E38C679AD2CE}"/>
              </a:ext>
            </a:extLst>
          </p:cNvPr>
          <p:cNvSpPr>
            <a:spLocks noGrp="1"/>
          </p:cNvSpPr>
          <p:nvPr>
            <p:ph idx="1"/>
          </p:nvPr>
        </p:nvSpPr>
        <p:spPr/>
        <p:txBody>
          <a:bodyPr/>
          <a:lstStyle/>
          <a:p>
            <a:r>
              <a:rPr lang="en-US" dirty="0"/>
              <a:t>Think of the following questions:</a:t>
            </a:r>
          </a:p>
          <a:p>
            <a:pPr lvl="1"/>
            <a:r>
              <a:rPr lang="en-US" dirty="0"/>
              <a:t>Does McDonald’s serve fish filets?</a:t>
            </a:r>
          </a:p>
          <a:p>
            <a:pPr lvl="1"/>
            <a:r>
              <a:rPr lang="en-US" dirty="0"/>
              <a:t>Do they have fish filets at McDonald’s?</a:t>
            </a:r>
          </a:p>
          <a:p>
            <a:pPr lvl="1"/>
            <a:r>
              <a:rPr lang="en-US" dirty="0"/>
              <a:t>Are fish filets served at McDonald’s?</a:t>
            </a:r>
          </a:p>
          <a:p>
            <a:pPr lvl="1"/>
            <a:endParaRPr lang="en-US" dirty="0"/>
          </a:p>
          <a:p>
            <a:r>
              <a:rPr lang="en-US" dirty="0"/>
              <a:t>Are these questions similar? Presumably.</a:t>
            </a:r>
          </a:p>
          <a:p>
            <a:r>
              <a:rPr lang="en-US" dirty="0"/>
              <a:t>In an ideal universe then, we want to find a single </a:t>
            </a:r>
            <a:r>
              <a:rPr lang="en-US" b="1" dirty="0"/>
              <a:t>canonical form </a:t>
            </a:r>
            <a:r>
              <a:rPr lang="en-US" dirty="0"/>
              <a:t>of these questions that we can assign to each of these sentences.</a:t>
            </a:r>
          </a:p>
          <a:p>
            <a:r>
              <a:rPr lang="en-US" dirty="0"/>
              <a:t>To accomplish this we will also need to think about </a:t>
            </a:r>
            <a:r>
              <a:rPr lang="en-US" b="1" dirty="0"/>
              <a:t>word sense disambiguation</a:t>
            </a:r>
            <a:r>
              <a:rPr lang="en-US" dirty="0"/>
              <a:t> like in the case of “I’m going to the bank.” Where it could mean a financial institution or the bank of a river.</a:t>
            </a:r>
            <a:endParaRPr lang="en-US" b="1" dirty="0"/>
          </a:p>
        </p:txBody>
      </p:sp>
    </p:spTree>
    <p:extLst>
      <p:ext uri="{BB962C8B-B14F-4D97-AF65-F5344CB8AC3E}">
        <p14:creationId xmlns:p14="http://schemas.microsoft.com/office/powerpoint/2010/main" val="3639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273E-818E-9F48-9361-85BAE1A599BA}"/>
              </a:ext>
            </a:extLst>
          </p:cNvPr>
          <p:cNvSpPr>
            <a:spLocks noGrp="1"/>
          </p:cNvSpPr>
          <p:nvPr>
            <p:ph type="title"/>
          </p:nvPr>
        </p:nvSpPr>
        <p:spPr/>
        <p:txBody>
          <a:bodyPr/>
          <a:lstStyle/>
          <a:p>
            <a:r>
              <a:rPr lang="en-US" dirty="0"/>
              <a:t>Inference and Variables</a:t>
            </a:r>
          </a:p>
        </p:txBody>
      </p:sp>
      <p:sp>
        <p:nvSpPr>
          <p:cNvPr id="3" name="Content Placeholder 2">
            <a:extLst>
              <a:ext uri="{FF2B5EF4-FFF2-40B4-BE49-F238E27FC236}">
                <a16:creationId xmlns:a16="http://schemas.microsoft.com/office/drawing/2014/main" id="{D801BA65-7060-6044-A2ED-5FF941BF8034}"/>
              </a:ext>
            </a:extLst>
          </p:cNvPr>
          <p:cNvSpPr>
            <a:spLocks noGrp="1"/>
          </p:cNvSpPr>
          <p:nvPr>
            <p:ph idx="1"/>
          </p:nvPr>
        </p:nvSpPr>
        <p:spPr/>
        <p:txBody>
          <a:bodyPr>
            <a:normAutofit lnSpcReduction="10000"/>
          </a:bodyPr>
          <a:lstStyle/>
          <a:p>
            <a:r>
              <a:rPr lang="en-US" dirty="0"/>
              <a:t>We would like to be able to </a:t>
            </a:r>
            <a:r>
              <a:rPr lang="en-US" b="1" dirty="0"/>
              <a:t>infer</a:t>
            </a:r>
            <a:r>
              <a:rPr lang="en-US" dirty="0"/>
              <a:t> a valid conclusion based on provided meaning representations.</a:t>
            </a:r>
          </a:p>
          <a:p>
            <a:endParaRPr lang="en-US" dirty="0"/>
          </a:p>
          <a:p>
            <a:r>
              <a:rPr lang="en-US" dirty="0"/>
              <a:t>For example, if we start with the question “Does McDonald’s serve fish filets?” we can represent it in the form serves(McDonald’s, fish filets). If we saw the same proposition represented in a knowledge base we could infer that this is true and McDonald’s serves fish filets.</a:t>
            </a:r>
          </a:p>
          <a:p>
            <a:r>
              <a:rPr lang="en-US" dirty="0"/>
              <a:t>At the same time, we might also want to make use of variables to help ask a richer set of questions.</a:t>
            </a:r>
          </a:p>
          <a:p>
            <a:r>
              <a:rPr lang="en-US" dirty="0"/>
              <a:t>For example, imagine we wanted to know which restaurants serve fish filets. How would we accomplish finding a list? We could use </a:t>
            </a:r>
            <a:r>
              <a:rPr lang="en-US" b="1" dirty="0"/>
              <a:t>variables</a:t>
            </a:r>
            <a:r>
              <a:rPr lang="en-US" dirty="0"/>
              <a:t>, and update our representation to include a variable. So it becomes serves(x, fish filets) and when we inquire with our knowledge base about this we might get a list of propositions that fulfill this: </a:t>
            </a:r>
          </a:p>
          <a:p>
            <a:r>
              <a:rPr lang="en-US" dirty="0"/>
              <a:t>serves(Burger King, fish filets), serves(McDonald’s, fish filets), serves(Wendy’s, fish filets)</a:t>
            </a:r>
          </a:p>
        </p:txBody>
      </p:sp>
    </p:spTree>
    <p:extLst>
      <p:ext uri="{BB962C8B-B14F-4D97-AF65-F5344CB8AC3E}">
        <p14:creationId xmlns:p14="http://schemas.microsoft.com/office/powerpoint/2010/main" val="296129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9436-540D-884E-92DD-E198CE1DE3E7}"/>
              </a:ext>
            </a:extLst>
          </p:cNvPr>
          <p:cNvSpPr>
            <a:spLocks noGrp="1"/>
          </p:cNvSpPr>
          <p:nvPr>
            <p:ph type="title"/>
          </p:nvPr>
        </p:nvSpPr>
        <p:spPr/>
        <p:txBody>
          <a:bodyPr/>
          <a:lstStyle/>
          <a:p>
            <a:r>
              <a:rPr lang="en-US" dirty="0"/>
              <a:t>Expressiveness</a:t>
            </a:r>
          </a:p>
        </p:txBody>
      </p:sp>
      <p:sp>
        <p:nvSpPr>
          <p:cNvPr id="3" name="Content Placeholder 2">
            <a:extLst>
              <a:ext uri="{FF2B5EF4-FFF2-40B4-BE49-F238E27FC236}">
                <a16:creationId xmlns:a16="http://schemas.microsoft.com/office/drawing/2014/main" id="{3150003B-917A-AD4A-8394-D26267DDF3B8}"/>
              </a:ext>
            </a:extLst>
          </p:cNvPr>
          <p:cNvSpPr>
            <a:spLocks noGrp="1"/>
          </p:cNvSpPr>
          <p:nvPr>
            <p:ph idx="1"/>
          </p:nvPr>
        </p:nvSpPr>
        <p:spPr/>
        <p:txBody>
          <a:bodyPr/>
          <a:lstStyle/>
          <a:p>
            <a:r>
              <a:rPr lang="en-US" dirty="0"/>
              <a:t>With all the other features in mind, we would also like our representation system to be suitable expressive. Thus, we would want to be able to express a number of different propositions.</a:t>
            </a:r>
          </a:p>
          <a:p>
            <a:endParaRPr lang="en-US" dirty="0"/>
          </a:p>
          <a:p>
            <a:r>
              <a:rPr lang="en-US" dirty="0"/>
              <a:t>The idea that many in computational semantics will offer is that First-Order Logic (predicate calculus) is sufficiently expressive to be used for representing meaning. </a:t>
            </a:r>
          </a:p>
        </p:txBody>
      </p:sp>
    </p:spTree>
    <p:extLst>
      <p:ext uri="{BB962C8B-B14F-4D97-AF65-F5344CB8AC3E}">
        <p14:creationId xmlns:p14="http://schemas.microsoft.com/office/powerpoint/2010/main" val="3695222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B709-5F7E-A747-9602-DF06F5DF9EA4}"/>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BB8E571A-4296-EE40-B0B1-E0838F4CFC8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29658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EC06-D02D-3C46-8880-BB1B23406E25}"/>
              </a:ext>
            </a:extLst>
          </p:cNvPr>
          <p:cNvSpPr>
            <a:spLocks noGrp="1"/>
          </p:cNvSpPr>
          <p:nvPr>
            <p:ph type="title"/>
          </p:nvPr>
        </p:nvSpPr>
        <p:spPr/>
        <p:txBody>
          <a:bodyPr/>
          <a:lstStyle/>
          <a:p>
            <a:r>
              <a:rPr lang="en-US" dirty="0"/>
              <a:t>Model-Theoretic Semantics</a:t>
            </a:r>
          </a:p>
        </p:txBody>
      </p:sp>
      <p:sp>
        <p:nvSpPr>
          <p:cNvPr id="3" name="Content Placeholder 2">
            <a:extLst>
              <a:ext uri="{FF2B5EF4-FFF2-40B4-BE49-F238E27FC236}">
                <a16:creationId xmlns:a16="http://schemas.microsoft.com/office/drawing/2014/main" id="{340EA387-CDC3-1440-87EC-BCC4384BADF7}"/>
              </a:ext>
            </a:extLst>
          </p:cNvPr>
          <p:cNvSpPr>
            <a:spLocks noGrp="1"/>
          </p:cNvSpPr>
          <p:nvPr>
            <p:ph idx="1"/>
          </p:nvPr>
        </p:nvSpPr>
        <p:spPr/>
        <p:txBody>
          <a:bodyPr/>
          <a:lstStyle/>
          <a:p>
            <a:r>
              <a:rPr lang="en-US" dirty="0"/>
              <a:t>We want to discuss how we can construct a </a:t>
            </a:r>
            <a:r>
              <a:rPr lang="en-US" b="1" dirty="0"/>
              <a:t>model</a:t>
            </a:r>
            <a:r>
              <a:rPr lang="en-US" dirty="0"/>
              <a:t> of how the world is and encode that in first-order logic.</a:t>
            </a:r>
          </a:p>
          <a:p>
            <a:r>
              <a:rPr lang="en-US" dirty="0"/>
              <a:t>We’ll need to make use of a </a:t>
            </a:r>
            <a:r>
              <a:rPr lang="en-US" b="1" dirty="0"/>
              <a:t>logical vocabulary </a:t>
            </a:r>
            <a:r>
              <a:rPr lang="en-US" dirty="0"/>
              <a:t>that incorporates a number of symbols that can be used for representing and reasoning about items</a:t>
            </a:r>
          </a:p>
          <a:p>
            <a:r>
              <a:rPr lang="en-US" dirty="0"/>
              <a:t>Then we will have </a:t>
            </a:r>
            <a:r>
              <a:rPr lang="en-US" b="1" dirty="0"/>
              <a:t>denotations</a:t>
            </a:r>
            <a:r>
              <a:rPr lang="en-US" dirty="0"/>
              <a:t> in the model. These will be references to all non-logical items in the model.</a:t>
            </a:r>
          </a:p>
          <a:p>
            <a:r>
              <a:rPr lang="en-US" dirty="0"/>
              <a:t>The </a:t>
            </a:r>
            <a:r>
              <a:rPr lang="en-US" b="1" dirty="0"/>
              <a:t>domain</a:t>
            </a:r>
            <a:r>
              <a:rPr lang="en-US" dirty="0"/>
              <a:t> of the model is the set of objects that are being represented in the model. </a:t>
            </a:r>
          </a:p>
          <a:p>
            <a:endParaRPr lang="en-US" dirty="0"/>
          </a:p>
        </p:txBody>
      </p:sp>
    </p:spTree>
    <p:extLst>
      <p:ext uri="{BB962C8B-B14F-4D97-AF65-F5344CB8AC3E}">
        <p14:creationId xmlns:p14="http://schemas.microsoft.com/office/powerpoint/2010/main" val="1267684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05E8-CB3F-164E-9AAF-05C3A81801C3}"/>
              </a:ext>
            </a:extLst>
          </p:cNvPr>
          <p:cNvSpPr>
            <a:spLocks noGrp="1"/>
          </p:cNvSpPr>
          <p:nvPr>
            <p:ph type="title"/>
          </p:nvPr>
        </p:nvSpPr>
        <p:spPr/>
        <p:txBody>
          <a:bodyPr/>
          <a:lstStyle/>
          <a:p>
            <a:r>
              <a:rPr lang="en-US" dirty="0"/>
              <a:t>How do we represent in a model?</a:t>
            </a:r>
          </a:p>
        </p:txBody>
      </p:sp>
      <p:sp>
        <p:nvSpPr>
          <p:cNvPr id="3" name="Content Placeholder 2">
            <a:extLst>
              <a:ext uri="{FF2B5EF4-FFF2-40B4-BE49-F238E27FC236}">
                <a16:creationId xmlns:a16="http://schemas.microsoft.com/office/drawing/2014/main" id="{21DBF190-DA32-D14E-BC7F-0B7F8399250D}"/>
              </a:ext>
            </a:extLst>
          </p:cNvPr>
          <p:cNvSpPr>
            <a:spLocks noGrp="1"/>
          </p:cNvSpPr>
          <p:nvPr>
            <p:ph idx="1"/>
          </p:nvPr>
        </p:nvSpPr>
        <p:spPr/>
        <p:txBody>
          <a:bodyPr/>
          <a:lstStyle/>
          <a:p>
            <a:r>
              <a:rPr lang="en-US" dirty="0"/>
              <a:t>Relations among objects denote sets of ordered lists.</a:t>
            </a:r>
          </a:p>
          <a:p>
            <a:r>
              <a:rPr lang="en-US" dirty="0"/>
              <a:t>This is </a:t>
            </a:r>
            <a:r>
              <a:rPr lang="en-US" b="1" dirty="0"/>
              <a:t>extensional</a:t>
            </a:r>
            <a:r>
              <a:rPr lang="en-US" dirty="0"/>
              <a:t> in that the things contain a property are contained in a list.</a:t>
            </a:r>
          </a:p>
          <a:p>
            <a:endParaRPr lang="en-US" dirty="0"/>
          </a:p>
          <a:p>
            <a:r>
              <a:rPr lang="en-US" dirty="0"/>
              <a:t>Once we have all of this we can then </a:t>
            </a:r>
            <a:r>
              <a:rPr lang="en-US" b="1" dirty="0"/>
              <a:t>interpret </a:t>
            </a:r>
            <a:r>
              <a:rPr lang="en-US" dirty="0"/>
              <a:t>a natural language expression and represent it in the form of the model.</a:t>
            </a:r>
          </a:p>
          <a:p>
            <a:pPr marL="0" indent="0">
              <a:buNone/>
            </a:pPr>
            <a:r>
              <a:rPr lang="en-US" dirty="0"/>
              <a:t>So we have the </a:t>
            </a:r>
            <a:r>
              <a:rPr lang="en-US" b="1" dirty="0"/>
              <a:t>domain</a:t>
            </a:r>
            <a:r>
              <a:rPr lang="en-US" dirty="0"/>
              <a:t> of objects being represented (think people). </a:t>
            </a:r>
          </a:p>
          <a:p>
            <a:pPr marL="0" indent="0">
              <a:buNone/>
            </a:pPr>
            <a:r>
              <a:rPr lang="en-US" dirty="0"/>
              <a:t>We have </a:t>
            </a:r>
            <a:r>
              <a:rPr lang="en-US" b="1" dirty="0"/>
              <a:t>properties </a:t>
            </a:r>
            <a:r>
              <a:rPr lang="en-US" dirty="0"/>
              <a:t>of things like their color or material. Blue(plate)</a:t>
            </a:r>
          </a:p>
          <a:p>
            <a:pPr marL="0" indent="0">
              <a:buNone/>
            </a:pPr>
            <a:r>
              <a:rPr lang="en-US" dirty="0"/>
              <a:t>We then have </a:t>
            </a:r>
            <a:r>
              <a:rPr lang="en-US" b="1" dirty="0"/>
              <a:t>relations </a:t>
            </a:r>
            <a:r>
              <a:rPr lang="en-US" dirty="0"/>
              <a:t>that relate items together. For example, serves.</a:t>
            </a:r>
          </a:p>
        </p:txBody>
      </p:sp>
    </p:spTree>
    <p:extLst>
      <p:ext uri="{BB962C8B-B14F-4D97-AF65-F5344CB8AC3E}">
        <p14:creationId xmlns:p14="http://schemas.microsoft.com/office/powerpoint/2010/main" val="2729422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465B-7373-EE4C-B8DF-E3C9876659B5}"/>
              </a:ext>
            </a:extLst>
          </p:cNvPr>
          <p:cNvSpPr>
            <a:spLocks noGrp="1"/>
          </p:cNvSpPr>
          <p:nvPr>
            <p:ph type="title"/>
          </p:nvPr>
        </p:nvSpPr>
        <p:spPr/>
        <p:txBody>
          <a:bodyPr/>
          <a:lstStyle/>
          <a:p>
            <a:r>
              <a:rPr lang="en-US" dirty="0"/>
              <a:t>Logical Symbols in FOL</a:t>
            </a:r>
          </a:p>
        </p:txBody>
      </p:sp>
      <p:sp>
        <p:nvSpPr>
          <p:cNvPr id="3" name="Content Placeholder 2">
            <a:extLst>
              <a:ext uri="{FF2B5EF4-FFF2-40B4-BE49-F238E27FC236}">
                <a16:creationId xmlns:a16="http://schemas.microsoft.com/office/drawing/2014/main" id="{C701B1D6-C450-6B47-BDAD-8E4B723EDC9A}"/>
              </a:ext>
            </a:extLst>
          </p:cNvPr>
          <p:cNvSpPr>
            <a:spLocks noGrp="1"/>
          </p:cNvSpPr>
          <p:nvPr>
            <p:ph idx="1"/>
          </p:nvPr>
        </p:nvSpPr>
        <p:spPr/>
        <p:txBody>
          <a:bodyPr/>
          <a:lstStyle/>
          <a:p>
            <a:pPr lvl="1"/>
            <a:r>
              <a:rPr lang="en-US" dirty="0"/>
              <a:t>⌐  Negation. Use this to negate a symbol</a:t>
            </a:r>
          </a:p>
          <a:p>
            <a:pPr lvl="1"/>
            <a:r>
              <a:rPr lang="en-US" dirty="0"/>
              <a:t>∧ logical and</a:t>
            </a:r>
          </a:p>
          <a:p>
            <a:pPr lvl="1"/>
            <a:r>
              <a:rPr lang="en-US" dirty="0"/>
              <a:t>∨ logical or</a:t>
            </a:r>
          </a:p>
          <a:p>
            <a:pPr lvl="1"/>
            <a:r>
              <a:rPr lang="en-US" dirty="0"/>
              <a:t>∃ existential quantifier</a:t>
            </a:r>
          </a:p>
          <a:p>
            <a:pPr lvl="1"/>
            <a:r>
              <a:rPr lang="en-US" dirty="0"/>
              <a:t>∀ universal quantifier</a:t>
            </a:r>
          </a:p>
          <a:p>
            <a:pPr lvl="1"/>
            <a:r>
              <a:rPr lang="en-US" dirty="0"/>
              <a:t>⇒ material implication</a:t>
            </a:r>
          </a:p>
          <a:p>
            <a:pPr lvl="1"/>
            <a:endParaRPr lang="en-US" dirty="0"/>
          </a:p>
          <a:p>
            <a:pPr lvl="1"/>
            <a:r>
              <a:rPr lang="en-US" dirty="0" err="1"/>
              <a:t>FishRestaurant</a:t>
            </a:r>
            <a:r>
              <a:rPr lang="en-US" dirty="0"/>
              <a:t>(McDonalds) ⇒ serves(McDonald’s, </a:t>
            </a:r>
            <a:r>
              <a:rPr lang="en-US" dirty="0" err="1"/>
              <a:t>FishFood</a:t>
            </a:r>
            <a:r>
              <a:rPr lang="en-US" dirty="0"/>
              <a:t>)</a:t>
            </a:r>
          </a:p>
          <a:p>
            <a:pPr lvl="1"/>
            <a:r>
              <a:rPr lang="en-US" dirty="0"/>
              <a:t>∃</a:t>
            </a:r>
            <a:r>
              <a:rPr lang="en-US" dirty="0" err="1"/>
              <a:t>xRestaurant</a:t>
            </a:r>
            <a:r>
              <a:rPr lang="en-US" dirty="0"/>
              <a:t>(x) ∧ serves(x, </a:t>
            </a:r>
            <a:r>
              <a:rPr lang="en-US" dirty="0" err="1"/>
              <a:t>MexicanFood</a:t>
            </a:r>
            <a:r>
              <a:rPr lang="en-US" dirty="0"/>
              <a:t>) ∧ Near((</a:t>
            </a:r>
            <a:r>
              <a:rPr lang="en-US" dirty="0" err="1"/>
              <a:t>LocationOf</a:t>
            </a:r>
            <a:r>
              <a:rPr lang="en-US" dirty="0"/>
              <a:t>(x), </a:t>
            </a:r>
            <a:r>
              <a:rPr lang="en-US" dirty="0" err="1"/>
              <a:t>LocationOf</a:t>
            </a:r>
            <a:r>
              <a:rPr lang="en-US" dirty="0"/>
              <a:t>(GWU))</a:t>
            </a:r>
          </a:p>
          <a:p>
            <a:pPr lvl="1"/>
            <a:r>
              <a:rPr lang="en-US" dirty="0"/>
              <a:t>∀</a:t>
            </a:r>
            <a:r>
              <a:rPr lang="en-US" dirty="0" err="1"/>
              <a:t>xFishRestaurants</a:t>
            </a:r>
            <a:r>
              <a:rPr lang="en-US" dirty="0"/>
              <a:t>(x) ⇒ serves(x, </a:t>
            </a:r>
            <a:r>
              <a:rPr lang="en-US" dirty="0" err="1"/>
              <a:t>FishFood</a:t>
            </a:r>
            <a:r>
              <a:rPr lang="en-US" dirty="0"/>
              <a:t>) – a list of restaurants</a:t>
            </a:r>
          </a:p>
        </p:txBody>
      </p:sp>
    </p:spTree>
    <p:extLst>
      <p:ext uri="{BB962C8B-B14F-4D97-AF65-F5344CB8AC3E}">
        <p14:creationId xmlns:p14="http://schemas.microsoft.com/office/powerpoint/2010/main" val="1342944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E0E8-1330-D146-B8DF-A8D5759E9EBA}"/>
              </a:ext>
            </a:extLst>
          </p:cNvPr>
          <p:cNvSpPr>
            <a:spLocks noGrp="1"/>
          </p:cNvSpPr>
          <p:nvPr>
            <p:ph type="title"/>
          </p:nvPr>
        </p:nvSpPr>
        <p:spPr/>
        <p:txBody>
          <a:bodyPr/>
          <a:lstStyle/>
          <a:p>
            <a:r>
              <a:rPr lang="en-US" dirty="0"/>
              <a:t>How can we do more with this?</a:t>
            </a:r>
          </a:p>
        </p:txBody>
      </p:sp>
      <p:sp>
        <p:nvSpPr>
          <p:cNvPr id="3" name="Content Placeholder 2">
            <a:extLst>
              <a:ext uri="{FF2B5EF4-FFF2-40B4-BE49-F238E27FC236}">
                <a16:creationId xmlns:a16="http://schemas.microsoft.com/office/drawing/2014/main" id="{741389C2-32F0-8442-80D8-196B4BC00582}"/>
              </a:ext>
            </a:extLst>
          </p:cNvPr>
          <p:cNvSpPr>
            <a:spLocks noGrp="1"/>
          </p:cNvSpPr>
          <p:nvPr>
            <p:ph idx="1"/>
          </p:nvPr>
        </p:nvSpPr>
        <p:spPr/>
        <p:txBody>
          <a:bodyPr/>
          <a:lstStyle/>
          <a:p>
            <a:r>
              <a:rPr lang="en-US" dirty="0"/>
              <a:t>Parsing!</a:t>
            </a:r>
          </a:p>
          <a:p>
            <a:endParaRPr lang="en-US" dirty="0"/>
          </a:p>
          <a:p>
            <a:r>
              <a:rPr lang="en-US" dirty="0"/>
              <a:t>We can append additional features to the syntactic parse and then we will be able to setup our semantic model.</a:t>
            </a:r>
          </a:p>
          <a:p>
            <a:r>
              <a:rPr lang="en-US" dirty="0"/>
              <a:t>Basically, we will append some of the relations discussed earlier to different elements of the parse so as to ensure they get appropriately inserted into our model of the world.</a:t>
            </a:r>
          </a:p>
        </p:txBody>
      </p:sp>
    </p:spTree>
    <p:extLst>
      <p:ext uri="{BB962C8B-B14F-4D97-AF65-F5344CB8AC3E}">
        <p14:creationId xmlns:p14="http://schemas.microsoft.com/office/powerpoint/2010/main" val="99062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134E-285B-D746-8D1C-3DC2FDF70D7D}"/>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8CB6789E-E45C-EA47-A5BB-D11A4E60306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6824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904C-4F2B-1941-B3CF-3BFE2B62126F}"/>
              </a:ext>
            </a:extLst>
          </p:cNvPr>
          <p:cNvSpPr>
            <a:spLocks noGrp="1"/>
          </p:cNvSpPr>
          <p:nvPr>
            <p:ph type="title"/>
          </p:nvPr>
        </p:nvSpPr>
        <p:spPr/>
        <p:txBody>
          <a:bodyPr/>
          <a:lstStyle/>
          <a:p>
            <a:r>
              <a:rPr lang="en-US" dirty="0"/>
              <a:t>Quiz Review</a:t>
            </a:r>
          </a:p>
        </p:txBody>
      </p:sp>
      <p:sp>
        <p:nvSpPr>
          <p:cNvPr id="3" name="Content Placeholder 2">
            <a:extLst>
              <a:ext uri="{FF2B5EF4-FFF2-40B4-BE49-F238E27FC236}">
                <a16:creationId xmlns:a16="http://schemas.microsoft.com/office/drawing/2014/main" id="{7C8A99EC-0044-4A41-BD33-F5558FE7AD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4644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D003-9C46-7642-8E5A-91111DE116B9}"/>
              </a:ext>
            </a:extLst>
          </p:cNvPr>
          <p:cNvSpPr>
            <a:spLocks noGrp="1"/>
          </p:cNvSpPr>
          <p:nvPr>
            <p:ph type="title"/>
          </p:nvPr>
        </p:nvSpPr>
        <p:spPr/>
        <p:txBody>
          <a:bodyPr/>
          <a:lstStyle/>
          <a:p>
            <a:r>
              <a:rPr lang="en-US" dirty="0"/>
              <a:t>Next homework idea</a:t>
            </a:r>
          </a:p>
        </p:txBody>
      </p:sp>
      <p:sp>
        <p:nvSpPr>
          <p:cNvPr id="3" name="Content Placeholder 2">
            <a:extLst>
              <a:ext uri="{FF2B5EF4-FFF2-40B4-BE49-F238E27FC236}">
                <a16:creationId xmlns:a16="http://schemas.microsoft.com/office/drawing/2014/main" id="{BA411F93-E2C1-9A47-B7D0-97E0540DC431}"/>
              </a:ext>
            </a:extLst>
          </p:cNvPr>
          <p:cNvSpPr>
            <a:spLocks noGrp="1"/>
          </p:cNvSpPr>
          <p:nvPr>
            <p:ph idx="1"/>
          </p:nvPr>
        </p:nvSpPr>
        <p:spPr/>
        <p:txBody>
          <a:bodyPr>
            <a:normAutofit lnSpcReduction="10000"/>
          </a:bodyPr>
          <a:lstStyle/>
          <a:p>
            <a:r>
              <a:rPr lang="en-US" dirty="0"/>
              <a:t>Imagine we have a corpus of news articles that we downloaded from a particular day.</a:t>
            </a:r>
          </a:p>
          <a:p>
            <a:endParaRPr lang="en-US" dirty="0"/>
          </a:p>
          <a:p>
            <a:r>
              <a:rPr lang="en-US" dirty="0"/>
              <a:t>We think that they will cover roughly the same topics.</a:t>
            </a:r>
          </a:p>
          <a:p>
            <a:endParaRPr lang="en-US" dirty="0"/>
          </a:p>
          <a:p>
            <a:r>
              <a:rPr lang="en-US" dirty="0"/>
              <a:t>Can we attempt to identify the overlap between articles or the similarity of articles? </a:t>
            </a:r>
          </a:p>
          <a:p>
            <a:endParaRPr lang="en-US" dirty="0"/>
          </a:p>
          <a:p>
            <a:r>
              <a:rPr lang="en-US" dirty="0"/>
              <a:t>The thought is to provide you with a group of 100-1000 articles where a number have been slightly modified to have extensive overlap, i.e. plagiarism.</a:t>
            </a:r>
          </a:p>
          <a:p>
            <a:r>
              <a:rPr lang="en-US" dirty="0"/>
              <a:t>Could you figure out how to identify which articles are similar and possibly which articles have direct borrowing?</a:t>
            </a:r>
          </a:p>
        </p:txBody>
      </p:sp>
    </p:spTree>
    <p:extLst>
      <p:ext uri="{BB962C8B-B14F-4D97-AF65-F5344CB8AC3E}">
        <p14:creationId xmlns:p14="http://schemas.microsoft.com/office/powerpoint/2010/main" val="262274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3E33-1C51-334F-AE7C-85C8C87E522C}"/>
              </a:ext>
            </a:extLst>
          </p:cNvPr>
          <p:cNvSpPr>
            <a:spLocks noGrp="1"/>
          </p:cNvSpPr>
          <p:nvPr>
            <p:ph type="title"/>
          </p:nvPr>
        </p:nvSpPr>
        <p:spPr/>
        <p:txBody>
          <a:bodyPr/>
          <a:lstStyle/>
          <a:p>
            <a:r>
              <a:rPr lang="en-US" dirty="0"/>
              <a:t>Approaches</a:t>
            </a:r>
          </a:p>
        </p:txBody>
      </p:sp>
      <p:sp>
        <p:nvSpPr>
          <p:cNvPr id="3" name="Content Placeholder 2">
            <a:extLst>
              <a:ext uri="{FF2B5EF4-FFF2-40B4-BE49-F238E27FC236}">
                <a16:creationId xmlns:a16="http://schemas.microsoft.com/office/drawing/2014/main" id="{52740AA4-5109-AA49-912A-ADDDC77621D9}"/>
              </a:ext>
            </a:extLst>
          </p:cNvPr>
          <p:cNvSpPr>
            <a:spLocks noGrp="1"/>
          </p:cNvSpPr>
          <p:nvPr>
            <p:ph idx="1"/>
          </p:nvPr>
        </p:nvSpPr>
        <p:spPr/>
        <p:txBody>
          <a:bodyPr/>
          <a:lstStyle/>
          <a:p>
            <a:r>
              <a:rPr lang="en-US" dirty="0"/>
              <a:t>Any initial thoughts on how to accomplish this?</a:t>
            </a:r>
          </a:p>
        </p:txBody>
      </p:sp>
    </p:spTree>
    <p:extLst>
      <p:ext uri="{BB962C8B-B14F-4D97-AF65-F5344CB8AC3E}">
        <p14:creationId xmlns:p14="http://schemas.microsoft.com/office/powerpoint/2010/main" val="754527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5884-BA20-1B4F-855B-BFCBC4D60998}"/>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A95145B5-3578-7647-81A6-127AF2C0F0F0}"/>
              </a:ext>
            </a:extLst>
          </p:cNvPr>
          <p:cNvSpPr>
            <a:spLocks noGrp="1"/>
          </p:cNvSpPr>
          <p:nvPr>
            <p:ph idx="1"/>
          </p:nvPr>
        </p:nvSpPr>
        <p:spPr/>
        <p:txBody>
          <a:bodyPr/>
          <a:lstStyle/>
          <a:p>
            <a:r>
              <a:rPr lang="en-US" dirty="0"/>
              <a:t>Certainly a first step would be to examine the space of the vocabulary in each article.</a:t>
            </a:r>
          </a:p>
          <a:p>
            <a:r>
              <a:rPr lang="en-US" dirty="0"/>
              <a:t>Perhaps you could simply look at the vocabulary of each article.</a:t>
            </a:r>
          </a:p>
          <a:p>
            <a:endParaRPr lang="en-US" dirty="0"/>
          </a:p>
          <a:p>
            <a:r>
              <a:rPr lang="en-US" dirty="0"/>
              <a:t>Have you all covered cosine similarity?</a:t>
            </a:r>
          </a:p>
          <a:p>
            <a:endParaRPr lang="en-US" dirty="0"/>
          </a:p>
          <a:p>
            <a:r>
              <a:rPr lang="en-US" dirty="0"/>
              <a:t>Any thoughts on how to handle this amount of data?</a:t>
            </a:r>
          </a:p>
        </p:txBody>
      </p:sp>
    </p:spTree>
    <p:extLst>
      <p:ext uri="{BB962C8B-B14F-4D97-AF65-F5344CB8AC3E}">
        <p14:creationId xmlns:p14="http://schemas.microsoft.com/office/powerpoint/2010/main" val="1257494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A452-2B38-404F-B804-C480412BB977}"/>
              </a:ext>
            </a:extLst>
          </p:cNvPr>
          <p:cNvSpPr>
            <a:spLocks noGrp="1"/>
          </p:cNvSpPr>
          <p:nvPr>
            <p:ph type="title"/>
          </p:nvPr>
        </p:nvSpPr>
        <p:spPr/>
        <p:txBody>
          <a:bodyPr/>
          <a:lstStyle/>
          <a:p>
            <a:r>
              <a:rPr lang="en-US" dirty="0"/>
              <a:t>Suggestions on what I can do to make this homework a success?</a:t>
            </a:r>
          </a:p>
        </p:txBody>
      </p:sp>
      <p:sp>
        <p:nvSpPr>
          <p:cNvPr id="3" name="Content Placeholder 2">
            <a:extLst>
              <a:ext uri="{FF2B5EF4-FFF2-40B4-BE49-F238E27FC236}">
                <a16:creationId xmlns:a16="http://schemas.microsoft.com/office/drawing/2014/main" id="{6CDCBCFF-7132-4046-8B64-8D701372AA64}"/>
              </a:ext>
            </a:extLst>
          </p:cNvPr>
          <p:cNvSpPr>
            <a:spLocks noGrp="1"/>
          </p:cNvSpPr>
          <p:nvPr>
            <p:ph idx="1"/>
          </p:nvPr>
        </p:nvSpPr>
        <p:spPr/>
        <p:txBody>
          <a:bodyPr/>
          <a:lstStyle/>
          <a:p>
            <a:r>
              <a:rPr lang="en-US" dirty="0"/>
              <a:t>Should I create a workbook and then you fill in parts?</a:t>
            </a:r>
          </a:p>
          <a:p>
            <a:endParaRPr lang="en-US" dirty="0"/>
          </a:p>
          <a:p>
            <a:r>
              <a:rPr lang="en-US" dirty="0"/>
              <a:t>Should I provide stubs of functions you fill out?</a:t>
            </a:r>
          </a:p>
          <a:p>
            <a:endParaRPr lang="en-US" dirty="0"/>
          </a:p>
          <a:p>
            <a:r>
              <a:rPr lang="en-US" dirty="0"/>
              <a:t>Do you want to use a testing framework to see if your solutions are working?</a:t>
            </a:r>
          </a:p>
        </p:txBody>
      </p:sp>
    </p:spTree>
    <p:extLst>
      <p:ext uri="{BB962C8B-B14F-4D97-AF65-F5344CB8AC3E}">
        <p14:creationId xmlns:p14="http://schemas.microsoft.com/office/powerpoint/2010/main" val="352702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E890-0D93-6B46-AB03-8318C0698484}"/>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D4BD6928-49A1-C44F-A9F1-841DFCA590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123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email question for next week: (Pretend it’s from a boss)</a:t>
            </a:r>
          </a:p>
        </p:txBody>
      </p:sp>
      <p:sp>
        <p:nvSpPr>
          <p:cNvPr id="3" name="Content Placeholder 2"/>
          <p:cNvSpPr>
            <a:spLocks noGrp="1"/>
          </p:cNvSpPr>
          <p:nvPr>
            <p:ph idx="1"/>
          </p:nvPr>
        </p:nvSpPr>
        <p:spPr/>
        <p:txBody>
          <a:bodyPr>
            <a:normAutofit/>
          </a:bodyPr>
          <a:lstStyle/>
          <a:p>
            <a:pPr marL="0" indent="0">
              <a:buNone/>
            </a:pPr>
            <a:r>
              <a:rPr lang="en-US" dirty="0"/>
              <a:t>Hey,</a:t>
            </a:r>
          </a:p>
          <a:p>
            <a:pPr marL="0" indent="0">
              <a:buNone/>
            </a:pPr>
            <a:r>
              <a:rPr lang="en-US" dirty="0"/>
              <a:t>Being a consulting company, we’ve recently been engaged to provide some data science services to a bank. The bank wants to improve their customer engagement. They don’t really have much in the way of high-tech solutions at present, so they are wondering if we might have any suggestions of things they could do to improve their bank. I was thinking we could try to come up with some natural language processing focused ideas. Can you please generate and describe an idea or two of things for things we might do for them using NLP? Perhaps you could also specify the types of data we would need to have available to be able to make your suggestion a reality?</a:t>
            </a:r>
          </a:p>
          <a:p>
            <a:pPr marL="0" indent="0">
              <a:buNone/>
            </a:pPr>
            <a:r>
              <a:rPr lang="en-US" dirty="0"/>
              <a:t>Thanks,</a:t>
            </a:r>
            <a:br>
              <a:rPr lang="en-US" dirty="0"/>
            </a:br>
            <a:r>
              <a:rPr lang="en-US" dirty="0"/>
              <a:t>Your Boss</a:t>
            </a:r>
          </a:p>
          <a:p>
            <a:endParaRPr lang="en-US" dirty="0"/>
          </a:p>
        </p:txBody>
      </p:sp>
    </p:spTree>
    <p:extLst>
      <p:ext uri="{BB962C8B-B14F-4D97-AF65-F5344CB8AC3E}">
        <p14:creationId xmlns:p14="http://schemas.microsoft.com/office/powerpoint/2010/main" val="114349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Anything from last class or otherwise?</a:t>
            </a:r>
          </a:p>
          <a:p>
            <a:pPr marL="0" indent="0">
              <a:buNone/>
            </a:pPr>
            <a:endParaRPr lang="en-US" dirty="0"/>
          </a:p>
          <a:p>
            <a:r>
              <a:rPr lang="en-US" dirty="0"/>
              <a:t>Homework questions?</a:t>
            </a:r>
          </a:p>
        </p:txBody>
      </p:sp>
    </p:spTree>
    <p:extLst>
      <p:ext uri="{BB962C8B-B14F-4D97-AF65-F5344CB8AC3E}">
        <p14:creationId xmlns:p14="http://schemas.microsoft.com/office/powerpoint/2010/main" val="16534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7B7D-087F-F24F-B95D-386F96A93868}"/>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7056DDEE-EB38-AB4B-8EF0-DA9DFA8BCECE}"/>
              </a:ext>
            </a:extLst>
          </p:cNvPr>
          <p:cNvSpPr>
            <a:spLocks noGrp="1"/>
          </p:cNvSpPr>
          <p:nvPr>
            <p:ph idx="1"/>
          </p:nvPr>
        </p:nvSpPr>
        <p:spPr/>
        <p:txBody>
          <a:bodyPr/>
          <a:lstStyle/>
          <a:p>
            <a:r>
              <a:rPr lang="en-US" dirty="0"/>
              <a:t>How did it go?</a:t>
            </a:r>
          </a:p>
          <a:p>
            <a:endParaRPr lang="en-US" dirty="0"/>
          </a:p>
          <a:p>
            <a:r>
              <a:rPr lang="en-US" dirty="0"/>
              <a:t>How much time was it taking?</a:t>
            </a:r>
          </a:p>
          <a:p>
            <a:endParaRPr lang="en-US" dirty="0"/>
          </a:p>
          <a:p>
            <a:r>
              <a:rPr lang="en-US" dirty="0"/>
              <a:t>Too complicated?</a:t>
            </a:r>
          </a:p>
          <a:p>
            <a:endParaRPr lang="en-US" dirty="0"/>
          </a:p>
          <a:p>
            <a:r>
              <a:rPr lang="en-US" dirty="0"/>
              <a:t>Clear enough?</a:t>
            </a:r>
          </a:p>
          <a:p>
            <a:endParaRPr lang="en-US" dirty="0"/>
          </a:p>
          <a:p>
            <a:r>
              <a:rPr lang="en-US" dirty="0"/>
              <a:t>Suggestions for next time?</a:t>
            </a:r>
          </a:p>
          <a:p>
            <a:endParaRPr lang="en-US" dirty="0"/>
          </a:p>
        </p:txBody>
      </p:sp>
    </p:spTree>
    <p:extLst>
      <p:ext uri="{BB962C8B-B14F-4D97-AF65-F5344CB8AC3E}">
        <p14:creationId xmlns:p14="http://schemas.microsoft.com/office/powerpoint/2010/main" val="257260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1FE0-92A3-804C-B675-A928F9F1A6F0}"/>
              </a:ext>
            </a:extLst>
          </p:cNvPr>
          <p:cNvSpPr>
            <a:spLocks noGrp="1"/>
          </p:cNvSpPr>
          <p:nvPr>
            <p:ph type="title"/>
          </p:nvPr>
        </p:nvSpPr>
        <p:spPr/>
        <p:txBody>
          <a:bodyPr/>
          <a:lstStyle/>
          <a:p>
            <a:r>
              <a:rPr lang="en-US" dirty="0"/>
              <a:t>Project Information</a:t>
            </a:r>
          </a:p>
        </p:txBody>
      </p:sp>
      <p:sp>
        <p:nvSpPr>
          <p:cNvPr id="3" name="Content Placeholder 2">
            <a:extLst>
              <a:ext uri="{FF2B5EF4-FFF2-40B4-BE49-F238E27FC236}">
                <a16:creationId xmlns:a16="http://schemas.microsoft.com/office/drawing/2014/main" id="{F373026B-9D5B-9C40-B02A-57F892BFF533}"/>
              </a:ext>
            </a:extLst>
          </p:cNvPr>
          <p:cNvSpPr>
            <a:spLocks noGrp="1"/>
          </p:cNvSpPr>
          <p:nvPr>
            <p:ph idx="1"/>
          </p:nvPr>
        </p:nvSpPr>
        <p:spPr/>
        <p:txBody>
          <a:bodyPr/>
          <a:lstStyle/>
          <a:p>
            <a:pPr marL="0" indent="0">
              <a:buNone/>
            </a:pPr>
            <a:r>
              <a:rPr lang="en-US" dirty="0"/>
              <a:t>The project in this class will provide the students an opportunity to integrate what they have learned and apply it to a real world problem.</a:t>
            </a:r>
          </a:p>
          <a:p>
            <a:pPr marL="0" indent="0">
              <a:buNone/>
            </a:pPr>
            <a:r>
              <a:rPr lang="en-US" dirty="0"/>
              <a:t>There are two options for the project:</a:t>
            </a:r>
          </a:p>
          <a:p>
            <a:pPr marL="457200" indent="-457200">
              <a:buAutoNum type="arabicParenR"/>
            </a:pPr>
            <a:r>
              <a:rPr lang="en-US" dirty="0"/>
              <a:t>Come up with your own project idea and get it approved by me</a:t>
            </a:r>
          </a:p>
          <a:p>
            <a:pPr marL="457200" indent="-457200">
              <a:buAutoNum type="arabicParenR"/>
            </a:pPr>
            <a:r>
              <a:rPr lang="en-US" dirty="0"/>
              <a:t>Work on the scoped project provided by the instructor (detailed on the next slide)</a:t>
            </a:r>
          </a:p>
          <a:p>
            <a:pPr marL="0" indent="0">
              <a:buNone/>
            </a:pPr>
            <a:r>
              <a:rPr lang="en-US" dirty="0"/>
              <a:t>The project can be worked on in teams of up to 4 students.</a:t>
            </a:r>
          </a:p>
          <a:p>
            <a:pPr marL="0" indent="0">
              <a:buNone/>
            </a:pPr>
            <a:r>
              <a:rPr lang="en-US" dirty="0"/>
              <a:t>The output of the project should be a typed report of up to 10 pages double spaced. Additionally, there should be a dataset and code used to analyze the data set and supporting your project report.</a:t>
            </a:r>
          </a:p>
        </p:txBody>
      </p:sp>
    </p:spTree>
    <p:extLst>
      <p:ext uri="{BB962C8B-B14F-4D97-AF65-F5344CB8AC3E}">
        <p14:creationId xmlns:p14="http://schemas.microsoft.com/office/powerpoint/2010/main" val="136201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9A28-2960-A74E-9279-01534B45A77A}"/>
              </a:ext>
            </a:extLst>
          </p:cNvPr>
          <p:cNvSpPr>
            <a:spLocks noGrp="1"/>
          </p:cNvSpPr>
          <p:nvPr>
            <p:ph type="title"/>
          </p:nvPr>
        </p:nvSpPr>
        <p:spPr/>
        <p:txBody>
          <a:bodyPr/>
          <a:lstStyle/>
          <a:p>
            <a:r>
              <a:rPr lang="en-US" dirty="0"/>
              <a:t>Provided project</a:t>
            </a:r>
          </a:p>
        </p:txBody>
      </p:sp>
      <p:sp>
        <p:nvSpPr>
          <p:cNvPr id="3" name="Content Placeholder 2">
            <a:extLst>
              <a:ext uri="{FF2B5EF4-FFF2-40B4-BE49-F238E27FC236}">
                <a16:creationId xmlns:a16="http://schemas.microsoft.com/office/drawing/2014/main" id="{BE6CF4FB-1D48-4044-9DC3-4147564084AB}"/>
              </a:ext>
            </a:extLst>
          </p:cNvPr>
          <p:cNvSpPr>
            <a:spLocks noGrp="1"/>
          </p:cNvSpPr>
          <p:nvPr>
            <p:ph idx="1"/>
          </p:nvPr>
        </p:nvSpPr>
        <p:spPr/>
        <p:txBody>
          <a:bodyPr/>
          <a:lstStyle/>
          <a:p>
            <a:r>
              <a:rPr lang="en-US" dirty="0"/>
              <a:t>The description of the provided project will be posted after class.</a:t>
            </a:r>
          </a:p>
          <a:p>
            <a:endParaRPr lang="en-US" dirty="0"/>
          </a:p>
          <a:p>
            <a:r>
              <a:rPr lang="en-US" dirty="0"/>
              <a:t>The data is almost ready for delivery which includes a web crawl. My hope is to have it available by Monday or Tuesday.</a:t>
            </a:r>
          </a:p>
        </p:txBody>
      </p:sp>
    </p:spTree>
    <p:extLst>
      <p:ext uri="{BB962C8B-B14F-4D97-AF65-F5344CB8AC3E}">
        <p14:creationId xmlns:p14="http://schemas.microsoft.com/office/powerpoint/2010/main" val="403274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Provided Project</a:t>
            </a:r>
          </a:p>
        </p:txBody>
      </p:sp>
      <p:sp>
        <p:nvSpPr>
          <p:cNvPr id="3" name="Content Placeholder 2"/>
          <p:cNvSpPr>
            <a:spLocks noGrp="1"/>
          </p:cNvSpPr>
          <p:nvPr>
            <p:ph idx="1"/>
          </p:nvPr>
        </p:nvSpPr>
        <p:spPr/>
        <p:txBody>
          <a:bodyPr>
            <a:normAutofit lnSpcReduction="10000"/>
          </a:bodyPr>
          <a:lstStyle/>
          <a:p>
            <a:r>
              <a:rPr lang="en-US" b="1" dirty="0"/>
              <a:t>Overview: </a:t>
            </a:r>
            <a:r>
              <a:rPr lang="en-US" dirty="0"/>
              <a:t>The intention of this project is to roughly simulate a possible data science oriented consulting engagement. In this case, the “customer” is a local community bank with a number of business customers. Their intent of the engagement is that they are interested in seeing what types of natural language processing technology and techniques might be useful in helping them better engage with their customers. Improving the customer experience is of the utmost concern for the Bank, and so identifying ways to provide better support to their customers presents a compelling business interest. At present, they have no specific direction to improve their customer interaction, but they do feel that looking at the content of their website could provide sufficient text to form the basis of a data analysis. Their hope is that by getting ideas from a cadre of experience data scientists they might find new ideas on how they can improve their customer service experience.</a:t>
            </a:r>
          </a:p>
          <a:p>
            <a:br>
              <a:rPr lang="en-US" dirty="0"/>
            </a:br>
            <a:r>
              <a:rPr lang="en-US" b="1" dirty="0"/>
              <a:t>Customer: </a:t>
            </a:r>
            <a:r>
              <a:rPr lang="en-US" dirty="0"/>
              <a:t>The customer is Main Street Bank of Fairfax, Virginia. There website is at: </a:t>
            </a:r>
            <a:r>
              <a:rPr lang="en-US" u="sng" dirty="0">
                <a:hlinkClick r:id="rId2"/>
              </a:rPr>
              <a:t>https://www.mstreetbank.com/</a:t>
            </a:r>
            <a:r>
              <a:rPr lang="en-US" dirty="0"/>
              <a:t> . </a:t>
            </a:r>
          </a:p>
        </p:txBody>
      </p:sp>
    </p:spTree>
    <p:extLst>
      <p:ext uri="{BB962C8B-B14F-4D97-AF65-F5344CB8AC3E}">
        <p14:creationId xmlns:p14="http://schemas.microsoft.com/office/powerpoint/2010/main" val="18172854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726</TotalTime>
  <Words>2232</Words>
  <Application>Microsoft Macintosh PowerPoint</Application>
  <PresentationFormat>Widescreen</PresentationFormat>
  <Paragraphs>187</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Calibri</vt:lpstr>
      <vt:lpstr>Calibri Light</vt:lpstr>
      <vt:lpstr>Retrospect</vt:lpstr>
      <vt:lpstr>Natural Language Processing DATS 6450</vt:lpstr>
      <vt:lpstr>Updates</vt:lpstr>
      <vt:lpstr>Quiz Review</vt:lpstr>
      <vt:lpstr>Your email question for next week: (Pretend it’s from a boss)</vt:lpstr>
      <vt:lpstr>Questions?</vt:lpstr>
      <vt:lpstr>Homework?</vt:lpstr>
      <vt:lpstr>Project Information</vt:lpstr>
      <vt:lpstr>Provided project</vt:lpstr>
      <vt:lpstr>Provided Project</vt:lpstr>
      <vt:lpstr>Provided Project</vt:lpstr>
      <vt:lpstr>Provided Project</vt:lpstr>
      <vt:lpstr>Provided Project</vt:lpstr>
      <vt:lpstr>Project Questions?</vt:lpstr>
      <vt:lpstr>Project Deadlines</vt:lpstr>
      <vt:lpstr>Any questions?</vt:lpstr>
      <vt:lpstr>Class Updates</vt:lpstr>
      <vt:lpstr>Representing Meaning</vt:lpstr>
      <vt:lpstr>Representing meaning in a computer</vt:lpstr>
      <vt:lpstr>Verifiability</vt:lpstr>
      <vt:lpstr>Unambiguous Representation</vt:lpstr>
      <vt:lpstr>Canonical Form</vt:lpstr>
      <vt:lpstr>Inference and Variables</vt:lpstr>
      <vt:lpstr>Expressiveness</vt:lpstr>
      <vt:lpstr>Demonstration</vt:lpstr>
      <vt:lpstr>Model-Theoretic Semantics</vt:lpstr>
      <vt:lpstr>How do we represent in a model?</vt:lpstr>
      <vt:lpstr>Logical Symbols in FOL</vt:lpstr>
      <vt:lpstr>How can we do more with this?</vt:lpstr>
      <vt:lpstr>Demonstration</vt:lpstr>
      <vt:lpstr>Next homework idea</vt:lpstr>
      <vt:lpstr>Approaches</vt:lpstr>
      <vt:lpstr>First steps</vt:lpstr>
      <vt:lpstr>Suggestions on what I can do to make this homework a success?</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Kunath</dc:creator>
  <cp:lastModifiedBy>Stephen Kunath</cp:lastModifiedBy>
  <cp:revision>61</cp:revision>
  <dcterms:created xsi:type="dcterms:W3CDTF">2018-09-13T15:26:03Z</dcterms:created>
  <dcterms:modified xsi:type="dcterms:W3CDTF">2018-09-27T21:32:42Z</dcterms:modified>
</cp:coreProperties>
</file>