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8" r:id="rId21"/>
    <p:sldId id="274" r:id="rId22"/>
    <p:sldId id="275" r:id="rId23"/>
    <p:sldId id="276" r:id="rId24"/>
    <p:sldId id="279" r:id="rId25"/>
    <p:sldId id="282" r:id="rId26"/>
    <p:sldId id="283" r:id="rId27"/>
    <p:sldId id="284" r:id="rId28"/>
    <p:sldId id="285" r:id="rId29"/>
    <p:sldId id="286" r:id="rId30"/>
    <p:sldId id="287" r:id="rId31"/>
    <p:sldId id="288" r:id="rId32"/>
    <p:sldId id="289" r:id="rId33"/>
    <p:sldId id="290" r:id="rId34"/>
    <p:sldId id="292" r:id="rId35"/>
    <p:sldId id="291" r:id="rId36"/>
    <p:sldId id="280" r:id="rId37"/>
    <p:sldId id="28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snapToGrid="0">
      <p:cViewPr varScale="1">
        <p:scale>
          <a:sx n="108" d="100"/>
          <a:sy n="108" d="100"/>
        </p:scale>
        <p:origin x="232"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10/4/18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10/4/18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6</a:t>
            </a:r>
            <a:br>
              <a:rPr lang="en-US" dirty="0"/>
            </a:br>
            <a:r>
              <a:rPr lang="en-US" dirty="0"/>
              <a:t>Natural Language Processing</a:t>
            </a:r>
          </a:p>
        </p:txBody>
      </p:sp>
      <p:sp>
        <p:nvSpPr>
          <p:cNvPr id="3" name="Subtitle 2"/>
          <p:cNvSpPr>
            <a:spLocks noGrp="1"/>
          </p:cNvSpPr>
          <p:nvPr>
            <p:ph type="subTitle" idx="1"/>
          </p:nvPr>
        </p:nvSpPr>
        <p:spPr/>
        <p:txBody>
          <a:bodyPr/>
          <a:lstStyle/>
          <a:p>
            <a:r>
              <a:rPr lang="en-US" dirty="0"/>
              <a:t>Stephen Kunath</a:t>
            </a:r>
          </a:p>
        </p:txBody>
      </p:sp>
    </p:spTree>
    <p:extLst>
      <p:ext uri="{BB962C8B-B14F-4D97-AF65-F5344CB8AC3E}">
        <p14:creationId xmlns:p14="http://schemas.microsoft.com/office/powerpoint/2010/main" val="2522787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Named Entity Recognition</a:t>
            </a:r>
          </a:p>
        </p:txBody>
      </p:sp>
      <p:sp>
        <p:nvSpPr>
          <p:cNvPr id="3" name="Content Placeholder 2"/>
          <p:cNvSpPr>
            <a:spLocks noGrp="1"/>
          </p:cNvSpPr>
          <p:nvPr>
            <p:ph idx="1"/>
          </p:nvPr>
        </p:nvSpPr>
        <p:spPr/>
        <p:txBody>
          <a:bodyPr/>
          <a:lstStyle/>
          <a:p>
            <a:r>
              <a:rPr lang="en-US" dirty="0"/>
              <a:t>An initial step in information extraction is identifying named entities. </a:t>
            </a:r>
          </a:p>
          <a:p>
            <a:r>
              <a:rPr lang="en-US" dirty="0"/>
              <a:t>Basically, we want to be able to find anything that has a proper name.</a:t>
            </a:r>
          </a:p>
          <a:p>
            <a:r>
              <a:rPr lang="en-US" dirty="0"/>
              <a:t>Types of named entities include: persons, organizations, location, facilities, vehicles, geo-political entities, and more.</a:t>
            </a:r>
          </a:p>
          <a:p>
            <a:r>
              <a:rPr lang="en-US" dirty="0"/>
              <a:t>It is important to consider the definitions of the types of named entities being extracted</a:t>
            </a:r>
          </a:p>
          <a:p>
            <a:r>
              <a:rPr lang="en-US" dirty="0"/>
              <a:t>A Person named entity is typically an actual person, e.g. Abraham Lincoln.</a:t>
            </a:r>
          </a:p>
          <a:p>
            <a:pPr lvl="1"/>
            <a:r>
              <a:rPr lang="en-US" dirty="0"/>
              <a:t>Some extraction systems will draw a distinction between an individual person and a group of people. For example a group might be like </a:t>
            </a:r>
            <a:r>
              <a:rPr lang="en-US" dirty="0" err="1"/>
              <a:t>Daytonians</a:t>
            </a:r>
            <a:r>
              <a:rPr lang="en-US" dirty="0"/>
              <a:t> which identifies simply the people who live in and around Dayton.</a:t>
            </a:r>
          </a:p>
        </p:txBody>
      </p:sp>
    </p:spTree>
    <p:extLst>
      <p:ext uri="{BB962C8B-B14F-4D97-AF65-F5344CB8AC3E}">
        <p14:creationId xmlns:p14="http://schemas.microsoft.com/office/powerpoint/2010/main" val="3605007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entity types</a:t>
            </a:r>
          </a:p>
        </p:txBody>
      </p:sp>
      <p:sp>
        <p:nvSpPr>
          <p:cNvPr id="3" name="Content Placeholder 2"/>
          <p:cNvSpPr>
            <a:spLocks noGrp="1"/>
          </p:cNvSpPr>
          <p:nvPr>
            <p:ph idx="1"/>
          </p:nvPr>
        </p:nvSpPr>
        <p:spPr/>
        <p:txBody>
          <a:bodyPr>
            <a:normAutofit fontScale="92500" lnSpcReduction="20000"/>
          </a:bodyPr>
          <a:lstStyle/>
          <a:p>
            <a:r>
              <a:rPr lang="en-US" dirty="0"/>
              <a:t>Organizations and geo-political entities can frequently be confused.</a:t>
            </a:r>
          </a:p>
          <a:p>
            <a:r>
              <a:rPr lang="en-US" dirty="0"/>
              <a:t>An organization will normally be something like Procter and Gamble. </a:t>
            </a:r>
          </a:p>
          <a:p>
            <a:r>
              <a:rPr lang="en-US" dirty="0"/>
              <a:t>A geo-political entity normally refers to a geographical area that is capable of making political like decision. Thus, the United States is both a location and a geo-political entity. </a:t>
            </a:r>
          </a:p>
          <a:p>
            <a:r>
              <a:rPr lang="en-US" dirty="0"/>
              <a:t>Similarly, the White House is an organization and a location.</a:t>
            </a:r>
          </a:p>
          <a:p>
            <a:r>
              <a:rPr lang="en-US" dirty="0"/>
              <a:t>Context is critical to identify which is the most likely interpretation of these types of pieces of text</a:t>
            </a:r>
          </a:p>
          <a:p>
            <a:pPr lvl="1"/>
            <a:r>
              <a:rPr lang="en-US" dirty="0"/>
              <a:t>[PER Washington] was born into slavery on the farm of James Burroughs. </a:t>
            </a:r>
          </a:p>
          <a:p>
            <a:pPr lvl="1"/>
            <a:r>
              <a:rPr lang="en-US" dirty="0"/>
              <a:t>[ORG Washington] went up 2 games to 1 in the four-game series. </a:t>
            </a:r>
          </a:p>
          <a:p>
            <a:pPr lvl="1"/>
            <a:r>
              <a:rPr lang="en-US" dirty="0"/>
              <a:t>Blair arrived in [LOC Washington] for what may well be his last state visit.</a:t>
            </a:r>
          </a:p>
          <a:p>
            <a:pPr lvl="1"/>
            <a:r>
              <a:rPr lang="en-US" dirty="0"/>
              <a:t> In June, [GPE Washington] passed a primary seatbelt law. </a:t>
            </a:r>
          </a:p>
          <a:p>
            <a:pPr lvl="1"/>
            <a:r>
              <a:rPr lang="en-US" dirty="0"/>
              <a:t>The [VEH Washington] had proved to be a leaky ship, every passage I made...</a:t>
            </a:r>
          </a:p>
        </p:txBody>
      </p:sp>
    </p:spTree>
    <p:extLst>
      <p:ext uri="{BB962C8B-B14F-4D97-AF65-F5344CB8AC3E}">
        <p14:creationId xmlns:p14="http://schemas.microsoft.com/office/powerpoint/2010/main" val="176719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Named Entity Recognition Fundamentally?</a:t>
            </a:r>
          </a:p>
        </p:txBody>
      </p:sp>
      <p:sp>
        <p:nvSpPr>
          <p:cNvPr id="3" name="Content Placeholder 2"/>
          <p:cNvSpPr>
            <a:spLocks noGrp="1"/>
          </p:cNvSpPr>
          <p:nvPr>
            <p:ph idx="1"/>
          </p:nvPr>
        </p:nvSpPr>
        <p:spPr/>
        <p:txBody>
          <a:bodyPr/>
          <a:lstStyle/>
          <a:p>
            <a:r>
              <a:rPr lang="en-US" dirty="0"/>
              <a:t>Sequence labelling.</a:t>
            </a:r>
          </a:p>
          <a:p>
            <a:r>
              <a:rPr lang="en-US" dirty="0"/>
              <a:t>If you look at the task of Named Entity Recognition you will see that it is simply trying to look at a sequence of words and identify the most likely labels for each word given its context in sequence.</a:t>
            </a:r>
          </a:p>
          <a:p>
            <a:r>
              <a:rPr lang="en-US" dirty="0"/>
              <a:t>What you are attempting to do is identify the beginning and end of an entity that includes multiple words. Think of names.</a:t>
            </a:r>
          </a:p>
          <a:p>
            <a:pPr lvl="1"/>
            <a:r>
              <a:rPr lang="en-US" dirty="0"/>
              <a:t>George Jones was a musician from the 20</a:t>
            </a:r>
            <a:r>
              <a:rPr lang="en-US" baseline="30000" dirty="0"/>
              <a:t>th</a:t>
            </a:r>
            <a:r>
              <a:rPr lang="en-US" dirty="0"/>
              <a:t> century.</a:t>
            </a:r>
          </a:p>
          <a:p>
            <a:pPr lvl="1"/>
            <a:r>
              <a:rPr lang="en-US" dirty="0"/>
              <a:t>George stands for the beginning of the entity and Jones is the end of the entity. These two words comprise a reference to a single entity.</a:t>
            </a:r>
          </a:p>
        </p:txBody>
      </p:sp>
    </p:spTree>
    <p:extLst>
      <p:ext uri="{BB962C8B-B14F-4D97-AF65-F5344CB8AC3E}">
        <p14:creationId xmlns:p14="http://schemas.microsoft.com/office/powerpoint/2010/main" val="2050461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we identify constituents of a named entity?</a:t>
            </a:r>
          </a:p>
        </p:txBody>
      </p:sp>
      <p:sp>
        <p:nvSpPr>
          <p:cNvPr id="3" name="Content Placeholder 2"/>
          <p:cNvSpPr>
            <a:spLocks noGrp="1"/>
          </p:cNvSpPr>
          <p:nvPr>
            <p:ph idx="1"/>
          </p:nvPr>
        </p:nvSpPr>
        <p:spPr/>
        <p:txBody>
          <a:bodyPr/>
          <a:lstStyle/>
          <a:p>
            <a:r>
              <a:rPr lang="en-US" dirty="0"/>
              <a:t>Features.</a:t>
            </a:r>
          </a:p>
          <a:p>
            <a:r>
              <a:rPr lang="en-US" dirty="0"/>
              <a:t>Generally, systems will attempt to make use of a number of features in a sequence to identify the presence of a named entity.</a:t>
            </a:r>
          </a:p>
          <a:p>
            <a:r>
              <a:rPr lang="en-US" dirty="0"/>
              <a:t>Common features used for named entity recognition would include things like:</a:t>
            </a:r>
          </a:p>
          <a:p>
            <a:pPr lvl="1"/>
            <a:r>
              <a:rPr lang="en-US" dirty="0"/>
              <a:t>Capitalization of the word</a:t>
            </a:r>
          </a:p>
          <a:p>
            <a:pPr lvl="1"/>
            <a:r>
              <a:rPr lang="en-US" dirty="0"/>
              <a:t>The Part of Speech tags for the words in the sequence</a:t>
            </a:r>
          </a:p>
          <a:p>
            <a:pPr lvl="1"/>
            <a:r>
              <a:rPr lang="en-US" dirty="0"/>
              <a:t>Does the word occur in a list of name components (e.g. gazetteer)</a:t>
            </a:r>
          </a:p>
          <a:p>
            <a:pPr lvl="1"/>
            <a:endParaRPr lang="en-US" dirty="0"/>
          </a:p>
        </p:txBody>
      </p:sp>
    </p:spTree>
    <p:extLst>
      <p:ext uri="{BB962C8B-B14F-4D97-AF65-F5344CB8AC3E}">
        <p14:creationId xmlns:p14="http://schemas.microsoft.com/office/powerpoint/2010/main" val="247610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Named Entity Recognizers implemented?</a:t>
            </a:r>
          </a:p>
        </p:txBody>
      </p:sp>
      <p:sp>
        <p:nvSpPr>
          <p:cNvPr id="3" name="Content Placeholder 2"/>
          <p:cNvSpPr>
            <a:spLocks noGrp="1"/>
          </p:cNvSpPr>
          <p:nvPr>
            <p:ph idx="1"/>
          </p:nvPr>
        </p:nvSpPr>
        <p:spPr/>
        <p:txBody>
          <a:bodyPr/>
          <a:lstStyle/>
          <a:p>
            <a:r>
              <a:rPr lang="en-US" dirty="0"/>
              <a:t>There are a number of machine learning techniques available including Conditional Random Fields and various deep learning implementations.</a:t>
            </a:r>
          </a:p>
          <a:p>
            <a:r>
              <a:rPr lang="en-US" dirty="0"/>
              <a:t>Historically, some of the most successful systems have relied on hand crafted rule bases. </a:t>
            </a:r>
          </a:p>
          <a:p>
            <a:endParaRPr lang="en-US" dirty="0"/>
          </a:p>
          <a:p>
            <a:r>
              <a:rPr lang="en-US" dirty="0"/>
              <a:t>Normally, if you want to recognize uncommon names or entity types, your best bet will be to develop some combination of machine learning and hand crafted systems. </a:t>
            </a:r>
          </a:p>
          <a:p>
            <a:r>
              <a:rPr lang="en-US" dirty="0"/>
              <a:t>There is typically not one perfect system for this.</a:t>
            </a:r>
          </a:p>
        </p:txBody>
      </p:sp>
    </p:spTree>
    <p:extLst>
      <p:ext uri="{BB962C8B-B14F-4D97-AF65-F5344CB8AC3E}">
        <p14:creationId xmlns:p14="http://schemas.microsoft.com/office/powerpoint/2010/main" val="1338002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Named Entity Recognition</a:t>
            </a:r>
          </a:p>
        </p:txBody>
      </p:sp>
      <p:sp>
        <p:nvSpPr>
          <p:cNvPr id="3" name="Content Placeholder 2"/>
          <p:cNvSpPr>
            <a:spLocks noGrp="1"/>
          </p:cNvSpPr>
          <p:nvPr>
            <p:ph idx="1"/>
          </p:nvPr>
        </p:nvSpPr>
        <p:spPr/>
        <p:txBody>
          <a:bodyPr/>
          <a:lstStyle/>
          <a:p>
            <a:r>
              <a:rPr lang="en-US" dirty="0"/>
              <a:t>How can you evaluate the performance of a Named Entity Recognizer?</a:t>
            </a:r>
          </a:p>
          <a:p>
            <a:r>
              <a:rPr lang="en-US" dirty="0"/>
              <a:t>First you would identify the types of entities you want to evaluate system performance on. Are you just interested in people names or locations?</a:t>
            </a:r>
          </a:p>
          <a:p>
            <a:r>
              <a:rPr lang="en-US" dirty="0"/>
              <a:t>Next you would construct an evaluation set of documents. Here you would attempt to identify a representative sample of documents from your data. Then you would have a human annotate references to named entities. That is, they would need to manually go through and identify all the references to people made in the document.</a:t>
            </a:r>
          </a:p>
          <a:p>
            <a:r>
              <a:rPr lang="en-US" dirty="0"/>
              <a:t>You can then split the set into a separate training and test set. You should generally keep the test set hidden from everyone, including yourself.</a:t>
            </a:r>
          </a:p>
        </p:txBody>
      </p:sp>
    </p:spTree>
    <p:extLst>
      <p:ext uri="{BB962C8B-B14F-4D97-AF65-F5344CB8AC3E}">
        <p14:creationId xmlns:p14="http://schemas.microsoft.com/office/powerpoint/2010/main" val="3272314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Step 2…</a:t>
            </a:r>
          </a:p>
        </p:txBody>
      </p:sp>
      <p:sp>
        <p:nvSpPr>
          <p:cNvPr id="3" name="Content Placeholder 2"/>
          <p:cNvSpPr>
            <a:spLocks noGrp="1"/>
          </p:cNvSpPr>
          <p:nvPr>
            <p:ph idx="1"/>
          </p:nvPr>
        </p:nvSpPr>
        <p:spPr/>
        <p:txBody>
          <a:bodyPr>
            <a:normAutofit fontScale="92500" lnSpcReduction="20000"/>
          </a:bodyPr>
          <a:lstStyle/>
          <a:p>
            <a:r>
              <a:rPr lang="en-US" dirty="0"/>
              <a:t>After you’ve constructed a test and training set, you will develop your named entity recognizer (or train a previously constructed one). </a:t>
            </a:r>
          </a:p>
          <a:p>
            <a:r>
              <a:rPr lang="en-US" dirty="0"/>
              <a:t>To evaluate the performance of your recognizer you will then run the test set documents through and evaluate the recognizers output. </a:t>
            </a:r>
          </a:p>
          <a:p>
            <a:r>
              <a:rPr lang="en-US" dirty="0"/>
              <a:t>You will want to examine the precision and recall of the system. </a:t>
            </a:r>
          </a:p>
          <a:p>
            <a:pPr lvl="1"/>
            <a:r>
              <a:rPr lang="en-US" dirty="0"/>
              <a:t>Recall being the number of entities identified in your test set that the system returned 	(TP)/ (TP + FN)</a:t>
            </a:r>
          </a:p>
          <a:p>
            <a:pPr lvl="1"/>
            <a:r>
              <a:rPr lang="en-US" dirty="0"/>
              <a:t>Precision referring to how many of the entities you returned are actually correct </a:t>
            </a:r>
          </a:p>
          <a:p>
            <a:pPr marL="457200" lvl="1" indent="0">
              <a:buNone/>
            </a:pPr>
            <a:r>
              <a:rPr lang="en-US" dirty="0"/>
              <a:t>	(TP)/ (TP + FP)</a:t>
            </a:r>
          </a:p>
          <a:p>
            <a:r>
              <a:rPr lang="en-US" dirty="0"/>
              <a:t>Here it is important to consider that precision relates to whether you’ve tagged an entity correctly.</a:t>
            </a:r>
          </a:p>
          <a:p>
            <a:r>
              <a:rPr lang="en-US" dirty="0"/>
              <a:t>So if you identify Washington as a place when it’s referring to a person, that would be false positive or a false negative depending on your configuration</a:t>
            </a:r>
          </a:p>
        </p:txBody>
      </p:sp>
    </p:spTree>
    <p:extLst>
      <p:ext uri="{BB962C8B-B14F-4D97-AF65-F5344CB8AC3E}">
        <p14:creationId xmlns:p14="http://schemas.microsoft.com/office/powerpoint/2010/main" val="2573463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evaluations in upcoming weeks</a:t>
            </a:r>
          </a:p>
        </p:txBody>
      </p:sp>
      <p:sp>
        <p:nvSpPr>
          <p:cNvPr id="3" name="Content Placeholder 2"/>
          <p:cNvSpPr>
            <a:spLocks noGrp="1"/>
          </p:cNvSpPr>
          <p:nvPr>
            <p:ph idx="1"/>
          </p:nvPr>
        </p:nvSpPr>
        <p:spPr/>
        <p:txBody>
          <a:bodyPr/>
          <a:lstStyle/>
          <a:p>
            <a:r>
              <a:rPr lang="en-US" dirty="0"/>
              <a:t>We’ll devote the majority of one class to evaluation techniques.</a:t>
            </a:r>
          </a:p>
          <a:p>
            <a:r>
              <a:rPr lang="en-US" dirty="0"/>
              <a:t>You’ll do a homework exercise and evaluate two different information extraction systems.</a:t>
            </a:r>
          </a:p>
        </p:txBody>
      </p:sp>
    </p:spTree>
    <p:extLst>
      <p:ext uri="{BB962C8B-B14F-4D97-AF65-F5344CB8AC3E}">
        <p14:creationId xmlns:p14="http://schemas.microsoft.com/office/powerpoint/2010/main" val="3858457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92541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Co-Reference Resolution</a:t>
            </a:r>
          </a:p>
        </p:txBody>
      </p:sp>
      <p:sp>
        <p:nvSpPr>
          <p:cNvPr id="3" name="Content Placeholder 2"/>
          <p:cNvSpPr>
            <a:spLocks noGrp="1"/>
          </p:cNvSpPr>
          <p:nvPr>
            <p:ph idx="1"/>
          </p:nvPr>
        </p:nvSpPr>
        <p:spPr/>
        <p:txBody>
          <a:bodyPr/>
          <a:lstStyle/>
          <a:p>
            <a:r>
              <a:rPr lang="en-US" dirty="0"/>
              <a:t>One challenge in NLP is identifying what pronouns and other referents are standing in for.</a:t>
            </a:r>
          </a:p>
          <a:p>
            <a:r>
              <a:rPr lang="en-US" dirty="0"/>
              <a:t>For example, consider the sentence: George talked to the president and told him about their project.</a:t>
            </a:r>
          </a:p>
          <a:p>
            <a:r>
              <a:rPr lang="en-US" dirty="0"/>
              <a:t>Who is the “him” referring to in this sentence?</a:t>
            </a:r>
          </a:p>
          <a:p>
            <a:endParaRPr lang="en-US" dirty="0"/>
          </a:p>
          <a:p>
            <a:r>
              <a:rPr lang="en-US" dirty="0"/>
              <a:t>Further, consider the case like: George is the VP of customer development at Agilent. He spends his spare time with his favorite beagles. </a:t>
            </a:r>
          </a:p>
          <a:p>
            <a:r>
              <a:rPr lang="en-US" dirty="0"/>
              <a:t>Or another: Tom Jones is known for his capability as a singer. Jones frequently tries to blend new tones into original musical compositions.</a:t>
            </a:r>
          </a:p>
        </p:txBody>
      </p:sp>
    </p:spTree>
    <p:extLst>
      <p:ext uri="{BB962C8B-B14F-4D97-AF65-F5344CB8AC3E}">
        <p14:creationId xmlns:p14="http://schemas.microsoft.com/office/powerpoint/2010/main" val="1006493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Updates</a:t>
            </a:r>
          </a:p>
        </p:txBody>
      </p:sp>
      <p:sp>
        <p:nvSpPr>
          <p:cNvPr id="3" name="Content Placeholder 2"/>
          <p:cNvSpPr>
            <a:spLocks noGrp="1"/>
          </p:cNvSpPr>
          <p:nvPr>
            <p:ph idx="1"/>
          </p:nvPr>
        </p:nvSpPr>
        <p:spPr/>
        <p:txBody>
          <a:bodyPr/>
          <a:lstStyle/>
          <a:p>
            <a:r>
              <a:rPr lang="en-US" dirty="0"/>
              <a:t>Grading of Homework #1 is ongoing. More to report by next week.</a:t>
            </a:r>
          </a:p>
          <a:p>
            <a:r>
              <a:rPr lang="en-US" dirty="0"/>
              <a:t>Homework #2 will be available tonight. Due in two weeks.</a:t>
            </a:r>
          </a:p>
          <a:p>
            <a:r>
              <a:rPr lang="en-US" dirty="0"/>
              <a:t>Quiz #2 will be next week. Example questions will be posted on Blackboard.</a:t>
            </a:r>
          </a:p>
          <a:p>
            <a:r>
              <a:rPr lang="en-US" dirty="0"/>
              <a:t>Project plans will be due next week. Data has been collected. Will be posted in html and plaintext format.</a:t>
            </a:r>
          </a:p>
          <a:p>
            <a:pPr lvl="1"/>
            <a:r>
              <a:rPr lang="en-US" dirty="0"/>
              <a:t>If you’re having difficulty coming up with project ideas, please email or talk to me. If we setup the teams we can work on identifying project ideas and tasking.</a:t>
            </a:r>
          </a:p>
        </p:txBody>
      </p:sp>
    </p:spTree>
    <p:extLst>
      <p:ext uri="{BB962C8B-B14F-4D97-AF65-F5344CB8AC3E}">
        <p14:creationId xmlns:p14="http://schemas.microsoft.com/office/powerpoint/2010/main" val="658404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a:t>
            </a:r>
            <a:r>
              <a:rPr lang="en-US" dirty="0" err="1"/>
              <a:t>Coreferences</a:t>
            </a:r>
            <a:endParaRPr lang="en-US" dirty="0"/>
          </a:p>
        </p:txBody>
      </p:sp>
      <p:sp>
        <p:nvSpPr>
          <p:cNvPr id="3" name="Content Placeholder 2"/>
          <p:cNvSpPr>
            <a:spLocks noGrp="1"/>
          </p:cNvSpPr>
          <p:nvPr>
            <p:ph idx="1"/>
          </p:nvPr>
        </p:nvSpPr>
        <p:spPr/>
        <p:txBody>
          <a:bodyPr/>
          <a:lstStyle/>
          <a:p>
            <a:r>
              <a:rPr lang="en-US" dirty="0"/>
              <a:t>Normally, a first step will be to identify named entities. </a:t>
            </a:r>
          </a:p>
          <a:p>
            <a:r>
              <a:rPr lang="en-US" dirty="0"/>
              <a:t>After the named entities have been identified the next step is to relate the named entities to various pronouns and other references.</a:t>
            </a:r>
          </a:p>
          <a:p>
            <a:r>
              <a:rPr lang="en-US" dirty="0"/>
              <a:t>Additional challenges come from trying to identify the cases of references where name variants are used.</a:t>
            </a:r>
          </a:p>
          <a:p>
            <a:endParaRPr lang="en-US" dirty="0"/>
          </a:p>
          <a:p>
            <a:r>
              <a:rPr lang="en-US" dirty="0"/>
              <a:t>Typically, you’ll keep your </a:t>
            </a:r>
            <a:r>
              <a:rPr lang="en-US" dirty="0" err="1"/>
              <a:t>coreference</a:t>
            </a:r>
            <a:r>
              <a:rPr lang="en-US" dirty="0"/>
              <a:t> resolution to references inside a single document. Various offerings have attempted to identify </a:t>
            </a:r>
            <a:r>
              <a:rPr lang="en-US" dirty="0" err="1"/>
              <a:t>coreferences</a:t>
            </a:r>
            <a:r>
              <a:rPr lang="en-US" dirty="0"/>
              <a:t> across documents. Working across documents can help identify additional attributes of people and organizations that might not be available in a single document.</a:t>
            </a:r>
          </a:p>
        </p:txBody>
      </p:sp>
    </p:spTree>
    <p:extLst>
      <p:ext uri="{BB962C8B-B14F-4D97-AF65-F5344CB8AC3E}">
        <p14:creationId xmlns:p14="http://schemas.microsoft.com/office/powerpoint/2010/main" val="511877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you do after you have Named Entities? Extraction relations</a:t>
            </a:r>
          </a:p>
        </p:txBody>
      </p:sp>
      <p:sp>
        <p:nvSpPr>
          <p:cNvPr id="3" name="Content Placeholder 2"/>
          <p:cNvSpPr>
            <a:spLocks noGrp="1"/>
          </p:cNvSpPr>
          <p:nvPr>
            <p:ph idx="1"/>
          </p:nvPr>
        </p:nvSpPr>
        <p:spPr/>
        <p:txBody>
          <a:bodyPr/>
          <a:lstStyle/>
          <a:p>
            <a:r>
              <a:rPr lang="en-US" dirty="0"/>
              <a:t>Once you’ve got a set of named entities you can attempt to identify data and relationships on top of these entities.</a:t>
            </a:r>
          </a:p>
          <a:p>
            <a:r>
              <a:rPr lang="en-US" dirty="0"/>
              <a:t>For example: Jeff </a:t>
            </a:r>
            <a:r>
              <a:rPr lang="en-US" dirty="0" err="1"/>
              <a:t>Immelt</a:t>
            </a:r>
            <a:r>
              <a:rPr lang="en-US" dirty="0"/>
              <a:t> was the CEO of General Electric.</a:t>
            </a:r>
          </a:p>
          <a:p>
            <a:r>
              <a:rPr lang="en-US" dirty="0"/>
              <a:t>In this sentence we notice that there is a name, a title, and a company.</a:t>
            </a:r>
          </a:p>
          <a:p>
            <a:r>
              <a:rPr lang="en-US" dirty="0"/>
              <a:t>We can then say that there is a relationship of </a:t>
            </a:r>
            <a:r>
              <a:rPr lang="en-US" dirty="0" err="1"/>
              <a:t>Immelt</a:t>
            </a:r>
            <a:r>
              <a:rPr lang="en-US" dirty="0"/>
              <a:t> to the company General Electric.</a:t>
            </a:r>
          </a:p>
          <a:p>
            <a:r>
              <a:rPr lang="en-US" dirty="0"/>
              <a:t>We can also say that </a:t>
            </a:r>
            <a:r>
              <a:rPr lang="en-US" dirty="0" err="1"/>
              <a:t>Immelt</a:t>
            </a:r>
            <a:r>
              <a:rPr lang="en-US" dirty="0"/>
              <a:t> is a CEO. (Or was, in this case)</a:t>
            </a:r>
          </a:p>
          <a:p>
            <a:endParaRPr lang="en-US" dirty="0"/>
          </a:p>
        </p:txBody>
      </p:sp>
    </p:spTree>
    <p:extLst>
      <p:ext uri="{BB962C8B-B14F-4D97-AF65-F5344CB8AC3E}">
        <p14:creationId xmlns:p14="http://schemas.microsoft.com/office/powerpoint/2010/main" val="1209643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needed to extract relations?</a:t>
            </a:r>
          </a:p>
        </p:txBody>
      </p:sp>
      <p:sp>
        <p:nvSpPr>
          <p:cNvPr id="3" name="Content Placeholder 2"/>
          <p:cNvSpPr>
            <a:spLocks noGrp="1"/>
          </p:cNvSpPr>
          <p:nvPr>
            <p:ph idx="1"/>
          </p:nvPr>
        </p:nvSpPr>
        <p:spPr/>
        <p:txBody>
          <a:bodyPr/>
          <a:lstStyle/>
          <a:p>
            <a:r>
              <a:rPr lang="en-US" dirty="0"/>
              <a:t>It turns out that relations are frequently identified by the use of language in particular ways. </a:t>
            </a:r>
          </a:p>
          <a:p>
            <a:r>
              <a:rPr lang="en-US" dirty="0"/>
              <a:t>For example, if I say that “George works for IBM.” I might suspect that a works-for relation is identified in sentences that contain a person’s name, a company’s name, and some form of “works for.” </a:t>
            </a:r>
          </a:p>
          <a:p>
            <a:r>
              <a:rPr lang="en-US" dirty="0"/>
              <a:t>Therefore, to identify relations you wish to extract you’ll first need to identify the types of relations of interest and then try to identify patterns in which they are stated.</a:t>
            </a:r>
          </a:p>
        </p:txBody>
      </p:sp>
    </p:spTree>
    <p:extLst>
      <p:ext uri="{BB962C8B-B14F-4D97-AF65-F5344CB8AC3E}">
        <p14:creationId xmlns:p14="http://schemas.microsoft.com/office/powerpoint/2010/main" val="2855085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temporal information</a:t>
            </a:r>
          </a:p>
        </p:txBody>
      </p:sp>
      <p:sp>
        <p:nvSpPr>
          <p:cNvPr id="3" name="Content Placeholder 2"/>
          <p:cNvSpPr>
            <a:spLocks noGrp="1"/>
          </p:cNvSpPr>
          <p:nvPr>
            <p:ph idx="1"/>
          </p:nvPr>
        </p:nvSpPr>
        <p:spPr/>
        <p:txBody>
          <a:bodyPr/>
          <a:lstStyle/>
          <a:p>
            <a:r>
              <a:rPr lang="en-US" dirty="0"/>
              <a:t>Another challenge for information extraction in documents relates to the concept of identifying what time a document refers to.</a:t>
            </a:r>
          </a:p>
          <a:p>
            <a:r>
              <a:rPr lang="en-US" dirty="0"/>
              <a:t>Examine: Yesterday I went to the store. In two weeks I am scheduled to go to a conference.”</a:t>
            </a:r>
          </a:p>
          <a:p>
            <a:r>
              <a:rPr lang="en-US" dirty="0"/>
              <a:t>What calendar dates might I be referring to?</a:t>
            </a:r>
          </a:p>
          <a:p>
            <a:r>
              <a:rPr lang="en-US" dirty="0"/>
              <a:t>If we know the timing of the statement we can then identify that yesterday is the day prior.</a:t>
            </a:r>
          </a:p>
          <a:p>
            <a:r>
              <a:rPr lang="en-US" dirty="0"/>
              <a:t>At the same time, if we know the statement date we can generate a range of times to represent the time we will see in two weeks.</a:t>
            </a:r>
          </a:p>
        </p:txBody>
      </p:sp>
    </p:spTree>
    <p:extLst>
      <p:ext uri="{BB962C8B-B14F-4D97-AF65-F5344CB8AC3E}">
        <p14:creationId xmlns:p14="http://schemas.microsoft.com/office/powerpoint/2010/main" val="1797484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Extraction</a:t>
            </a:r>
          </a:p>
        </p:txBody>
      </p:sp>
      <p:sp>
        <p:nvSpPr>
          <p:cNvPr id="3" name="Content Placeholder 2"/>
          <p:cNvSpPr>
            <a:spLocks noGrp="1"/>
          </p:cNvSpPr>
          <p:nvPr>
            <p:ph idx="1"/>
          </p:nvPr>
        </p:nvSpPr>
        <p:spPr/>
        <p:txBody>
          <a:bodyPr/>
          <a:lstStyle/>
          <a:p>
            <a:r>
              <a:rPr lang="en-US" dirty="0"/>
              <a:t>If we hear the statement: The company’s president announced mass layoffs.</a:t>
            </a:r>
          </a:p>
          <a:p>
            <a:r>
              <a:rPr lang="en-US" dirty="0"/>
              <a:t>What we notice in this sentence is that there was an event that occurred. </a:t>
            </a:r>
          </a:p>
          <a:p>
            <a:r>
              <a:rPr lang="en-US" dirty="0"/>
              <a:t>The president of this company announced the layoffs. So we can call the event a type of announcement.</a:t>
            </a:r>
          </a:p>
          <a:p>
            <a:r>
              <a:rPr lang="en-US" dirty="0"/>
              <a:t>If we then think of the event, we can think of the fact that events relate to a timeline. That is, this event occurs in a timeline and we can then say that other events happened before or after it.</a:t>
            </a:r>
          </a:p>
          <a:p>
            <a:r>
              <a:rPr lang="en-US" dirty="0"/>
              <a:t>For example, think of a sequence of announcements. The first might say that the company announced a loss of revenue. Then other intervening events could occur. Finally, the president might announce the layoffs.</a:t>
            </a:r>
          </a:p>
        </p:txBody>
      </p:sp>
    </p:spTree>
    <p:extLst>
      <p:ext uri="{BB962C8B-B14F-4D97-AF65-F5344CB8AC3E}">
        <p14:creationId xmlns:p14="http://schemas.microsoft.com/office/powerpoint/2010/main" val="3195002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Filling</a:t>
            </a:r>
          </a:p>
        </p:txBody>
      </p:sp>
      <p:sp>
        <p:nvSpPr>
          <p:cNvPr id="3" name="Content Placeholder 2"/>
          <p:cNvSpPr>
            <a:spLocks noGrp="1"/>
          </p:cNvSpPr>
          <p:nvPr>
            <p:ph idx="1"/>
          </p:nvPr>
        </p:nvSpPr>
        <p:spPr/>
        <p:txBody>
          <a:bodyPr/>
          <a:lstStyle/>
          <a:p>
            <a:r>
              <a:rPr lang="en-US" dirty="0"/>
              <a:t>Looking through text produced in a number of places, we frequently find that people relate information in a somewhat predictable format.</a:t>
            </a:r>
          </a:p>
          <a:p>
            <a:r>
              <a:rPr lang="en-US" dirty="0"/>
              <a:t>Consumer reviews on a website frequently have a format including pros and cons of a product. </a:t>
            </a:r>
          </a:p>
          <a:p>
            <a:r>
              <a:rPr lang="en-US" dirty="0"/>
              <a:t>Empirically analyzing text can help you to identify a template of information that you would like to fill out.</a:t>
            </a:r>
          </a:p>
          <a:p>
            <a:r>
              <a:rPr lang="en-US" dirty="0"/>
              <a:t>For example, with products you might have a template that includes:</a:t>
            </a:r>
          </a:p>
          <a:p>
            <a:pPr lvl="1"/>
            <a:r>
              <a:rPr lang="en-US" dirty="0"/>
              <a:t>Name of the product</a:t>
            </a:r>
          </a:p>
          <a:p>
            <a:pPr lvl="1"/>
            <a:r>
              <a:rPr lang="en-US" dirty="0"/>
              <a:t>Where purchased</a:t>
            </a:r>
          </a:p>
          <a:p>
            <a:pPr lvl="1"/>
            <a:r>
              <a:rPr lang="en-US" dirty="0"/>
              <a:t>Pros/cons</a:t>
            </a:r>
          </a:p>
          <a:p>
            <a:pPr lvl="1"/>
            <a:r>
              <a:rPr lang="en-US" dirty="0"/>
              <a:t>Price information</a:t>
            </a:r>
          </a:p>
        </p:txBody>
      </p:sp>
    </p:spTree>
    <p:extLst>
      <p:ext uri="{BB962C8B-B14F-4D97-AF65-F5344CB8AC3E}">
        <p14:creationId xmlns:p14="http://schemas.microsoft.com/office/powerpoint/2010/main" val="3762144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Filling</a:t>
            </a:r>
          </a:p>
        </p:txBody>
      </p:sp>
      <p:sp>
        <p:nvSpPr>
          <p:cNvPr id="3" name="Content Placeholder 2"/>
          <p:cNvSpPr>
            <a:spLocks noGrp="1"/>
          </p:cNvSpPr>
          <p:nvPr>
            <p:ph idx="1"/>
          </p:nvPr>
        </p:nvSpPr>
        <p:spPr/>
        <p:txBody>
          <a:bodyPr/>
          <a:lstStyle/>
          <a:p>
            <a:r>
              <a:rPr lang="en-US" dirty="0"/>
              <a:t>Once your template has been constructed you can then use the results of the various pieces of information identified in named entity recognition, relation extraction, and what have you to identify candidates for filling out the template.</a:t>
            </a:r>
          </a:p>
          <a:p>
            <a:r>
              <a:rPr lang="en-US" dirty="0"/>
              <a:t>Much of these systems must be manually constructed.</a:t>
            </a:r>
          </a:p>
          <a:p>
            <a:r>
              <a:rPr lang="en-US" dirty="0"/>
              <a:t>Evaluations must be carefully thought through. </a:t>
            </a:r>
          </a:p>
          <a:p>
            <a:endParaRPr lang="en-US" dirty="0"/>
          </a:p>
          <a:p>
            <a:r>
              <a:rPr lang="en-US" dirty="0"/>
              <a:t>Also, just because you can construct a template does not mean that you can train a system to reasonably extract that information.</a:t>
            </a:r>
          </a:p>
        </p:txBody>
      </p:sp>
    </p:spTree>
    <p:extLst>
      <p:ext uri="{BB962C8B-B14F-4D97-AF65-F5344CB8AC3E}">
        <p14:creationId xmlns:p14="http://schemas.microsoft.com/office/powerpoint/2010/main" val="1512154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8E8DB-4FFA-DE45-B06A-CB208F356AA2}"/>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EBCFC6B0-6AFA-7B48-8769-E6C943F074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32713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11D22-0CC1-C14E-B5BF-821839B9FD0C}"/>
              </a:ext>
            </a:extLst>
          </p:cNvPr>
          <p:cNvSpPr>
            <a:spLocks noGrp="1"/>
          </p:cNvSpPr>
          <p:nvPr>
            <p:ph type="title"/>
          </p:nvPr>
        </p:nvSpPr>
        <p:spPr/>
        <p:txBody>
          <a:bodyPr/>
          <a:lstStyle/>
          <a:p>
            <a:r>
              <a:rPr lang="en-US" dirty="0"/>
              <a:t>Similarity</a:t>
            </a:r>
          </a:p>
        </p:txBody>
      </p:sp>
      <p:sp>
        <p:nvSpPr>
          <p:cNvPr id="3" name="Content Placeholder 2">
            <a:extLst>
              <a:ext uri="{FF2B5EF4-FFF2-40B4-BE49-F238E27FC236}">
                <a16:creationId xmlns:a16="http://schemas.microsoft.com/office/drawing/2014/main" id="{5F2E14DA-36CA-DF4F-9FB5-81B6DBA3F5F3}"/>
              </a:ext>
            </a:extLst>
          </p:cNvPr>
          <p:cNvSpPr>
            <a:spLocks noGrp="1"/>
          </p:cNvSpPr>
          <p:nvPr>
            <p:ph idx="1"/>
          </p:nvPr>
        </p:nvSpPr>
        <p:spPr/>
        <p:txBody>
          <a:bodyPr/>
          <a:lstStyle/>
          <a:p>
            <a:r>
              <a:rPr lang="en-US" dirty="0"/>
              <a:t>Are these two sentences similar?</a:t>
            </a:r>
          </a:p>
          <a:p>
            <a:pPr lvl="1"/>
            <a:r>
              <a:rPr lang="en-US" dirty="0"/>
              <a:t>George Jones is a noted musician.</a:t>
            </a:r>
          </a:p>
          <a:p>
            <a:pPr lvl="1"/>
            <a:r>
              <a:rPr lang="en-US" dirty="0"/>
              <a:t>The bluegrass of George Jones is good.</a:t>
            </a:r>
          </a:p>
          <a:p>
            <a:pPr lvl="1"/>
            <a:endParaRPr lang="en-US" dirty="0"/>
          </a:p>
          <a:p>
            <a:r>
              <a:rPr lang="en-US" dirty="0"/>
              <a:t>Are these two sentences similar?</a:t>
            </a:r>
          </a:p>
          <a:p>
            <a:pPr lvl="1"/>
            <a:r>
              <a:rPr lang="en-US" dirty="0"/>
              <a:t>Tom Jones is a great lounge singer.</a:t>
            </a:r>
          </a:p>
          <a:p>
            <a:pPr lvl="1"/>
            <a:r>
              <a:rPr lang="en-US" dirty="0"/>
              <a:t>Stocks rallied on Friday after an extended dip.</a:t>
            </a:r>
          </a:p>
        </p:txBody>
      </p:sp>
    </p:spTree>
    <p:extLst>
      <p:ext uri="{BB962C8B-B14F-4D97-AF65-F5344CB8AC3E}">
        <p14:creationId xmlns:p14="http://schemas.microsoft.com/office/powerpoint/2010/main" val="2373897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5FC16-DC85-E440-8A78-20AA5DF03571}"/>
              </a:ext>
            </a:extLst>
          </p:cNvPr>
          <p:cNvSpPr>
            <a:spLocks noGrp="1"/>
          </p:cNvSpPr>
          <p:nvPr>
            <p:ph type="title"/>
          </p:nvPr>
        </p:nvSpPr>
        <p:spPr/>
        <p:txBody>
          <a:bodyPr/>
          <a:lstStyle/>
          <a:p>
            <a:r>
              <a:rPr lang="en-US" dirty="0"/>
              <a:t>Measuring Similarity</a:t>
            </a:r>
          </a:p>
        </p:txBody>
      </p:sp>
      <p:sp>
        <p:nvSpPr>
          <p:cNvPr id="3" name="Content Placeholder 2">
            <a:extLst>
              <a:ext uri="{FF2B5EF4-FFF2-40B4-BE49-F238E27FC236}">
                <a16:creationId xmlns:a16="http://schemas.microsoft.com/office/drawing/2014/main" id="{4B45E66D-249B-274C-9543-B2FB7BD0029A}"/>
              </a:ext>
            </a:extLst>
          </p:cNvPr>
          <p:cNvSpPr>
            <a:spLocks noGrp="1"/>
          </p:cNvSpPr>
          <p:nvPr>
            <p:ph idx="1"/>
          </p:nvPr>
        </p:nvSpPr>
        <p:spPr/>
        <p:txBody>
          <a:bodyPr>
            <a:normAutofit lnSpcReduction="10000"/>
          </a:bodyPr>
          <a:lstStyle/>
          <a:p>
            <a:r>
              <a:rPr lang="en-US" dirty="0"/>
              <a:t>As humans we can intuitively sense that sentences or documents are similar.</a:t>
            </a:r>
          </a:p>
          <a:p>
            <a:r>
              <a:rPr lang="en-US" dirty="0"/>
              <a:t>A challenge arises though when you want to compare the similarity of two things computationally.</a:t>
            </a:r>
          </a:p>
          <a:p>
            <a:endParaRPr lang="en-US" dirty="0"/>
          </a:p>
          <a:p>
            <a:r>
              <a:rPr lang="en-US" dirty="0"/>
              <a:t>Looking at our example again, we might try to examine the number of similar words</a:t>
            </a:r>
          </a:p>
          <a:p>
            <a:pPr lvl="1"/>
            <a:r>
              <a:rPr lang="en-US" dirty="0"/>
              <a:t>George Jones is a noted musician.</a:t>
            </a:r>
          </a:p>
          <a:p>
            <a:pPr lvl="1"/>
            <a:r>
              <a:rPr lang="en-US" dirty="0"/>
              <a:t>The bluegrass of George Jones is good.</a:t>
            </a:r>
          </a:p>
          <a:p>
            <a:r>
              <a:rPr lang="en-US" dirty="0"/>
              <a:t>We see that in this case both sentences use some amount of similar words.</a:t>
            </a:r>
          </a:p>
          <a:p>
            <a:r>
              <a:rPr lang="en-US" dirty="0"/>
              <a:t>Perhaps identifying similar words being use can help us identify similar passages</a:t>
            </a:r>
          </a:p>
        </p:txBody>
      </p:sp>
    </p:spTree>
    <p:extLst>
      <p:ext uri="{BB962C8B-B14F-4D97-AF65-F5344CB8AC3E}">
        <p14:creationId xmlns:p14="http://schemas.microsoft.com/office/powerpoint/2010/main" val="2994861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Anything about the homework, projects, quizzes, etc.?</a:t>
            </a:r>
          </a:p>
        </p:txBody>
      </p:sp>
    </p:spTree>
    <p:extLst>
      <p:ext uri="{BB962C8B-B14F-4D97-AF65-F5344CB8AC3E}">
        <p14:creationId xmlns:p14="http://schemas.microsoft.com/office/powerpoint/2010/main" val="1457642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790AF-AFC7-454E-8ECB-264265EA8718}"/>
              </a:ext>
            </a:extLst>
          </p:cNvPr>
          <p:cNvSpPr>
            <a:spLocks noGrp="1"/>
          </p:cNvSpPr>
          <p:nvPr>
            <p:ph type="title"/>
          </p:nvPr>
        </p:nvSpPr>
        <p:spPr/>
        <p:txBody>
          <a:bodyPr/>
          <a:lstStyle/>
          <a:p>
            <a:r>
              <a:rPr lang="en-US" dirty="0"/>
              <a:t>A First Similarity Procedure </a:t>
            </a:r>
          </a:p>
        </p:txBody>
      </p:sp>
      <p:sp>
        <p:nvSpPr>
          <p:cNvPr id="3" name="Content Placeholder 2">
            <a:extLst>
              <a:ext uri="{FF2B5EF4-FFF2-40B4-BE49-F238E27FC236}">
                <a16:creationId xmlns:a16="http://schemas.microsoft.com/office/drawing/2014/main" id="{AEE12027-B6B0-5D4E-B395-C62C723B18BC}"/>
              </a:ext>
            </a:extLst>
          </p:cNvPr>
          <p:cNvSpPr>
            <a:spLocks noGrp="1"/>
          </p:cNvSpPr>
          <p:nvPr>
            <p:ph idx="1"/>
          </p:nvPr>
        </p:nvSpPr>
        <p:spPr/>
        <p:txBody>
          <a:bodyPr/>
          <a:lstStyle/>
          <a:p>
            <a:r>
              <a:rPr lang="en-US" dirty="0"/>
              <a:t>A first approach to similarity might be to look at the number of overlapping words.</a:t>
            </a:r>
          </a:p>
          <a:p>
            <a:pPr lvl="1"/>
            <a:r>
              <a:rPr lang="en-US" dirty="0"/>
              <a:t>George Jones is a noted musician.</a:t>
            </a:r>
          </a:p>
          <a:p>
            <a:pPr lvl="1"/>
            <a:r>
              <a:rPr lang="en-US" dirty="0"/>
              <a:t>The bluegrass of George Jones is good.</a:t>
            </a:r>
          </a:p>
          <a:p>
            <a:r>
              <a:rPr lang="en-US" dirty="0"/>
              <a:t>There are 3 overlapping words. </a:t>
            </a:r>
          </a:p>
          <a:p>
            <a:pPr lvl="1"/>
            <a:r>
              <a:rPr lang="en-US" dirty="0"/>
              <a:t>Can we use this number as a score?</a:t>
            </a:r>
          </a:p>
          <a:p>
            <a:r>
              <a:rPr lang="en-US" dirty="0"/>
              <a:t>Yes! But the challenge is that we would want to normalize the value in some way. Imagine trying to determine if a really short and a really long document were similar and you only examined the count of overlapping words.</a:t>
            </a:r>
          </a:p>
          <a:p>
            <a:endParaRPr lang="en-US" dirty="0"/>
          </a:p>
        </p:txBody>
      </p:sp>
    </p:spTree>
    <p:extLst>
      <p:ext uri="{BB962C8B-B14F-4D97-AF65-F5344CB8AC3E}">
        <p14:creationId xmlns:p14="http://schemas.microsoft.com/office/powerpoint/2010/main" val="878689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9E5B-739D-9B42-9B5B-F764ABA09097}"/>
              </a:ext>
            </a:extLst>
          </p:cNvPr>
          <p:cNvSpPr>
            <a:spLocks noGrp="1"/>
          </p:cNvSpPr>
          <p:nvPr>
            <p:ph type="title"/>
          </p:nvPr>
        </p:nvSpPr>
        <p:spPr/>
        <p:txBody>
          <a:bodyPr/>
          <a:lstStyle/>
          <a:p>
            <a:r>
              <a:rPr lang="en-US" dirty="0"/>
              <a:t>Calculating the </a:t>
            </a:r>
            <a:r>
              <a:rPr lang="en-US" dirty="0" err="1"/>
              <a:t>Jaccardian</a:t>
            </a:r>
            <a:endParaRPr lang="en-US" dirty="0"/>
          </a:p>
        </p:txBody>
      </p:sp>
      <p:sp>
        <p:nvSpPr>
          <p:cNvPr id="3" name="Content Placeholder 2">
            <a:extLst>
              <a:ext uri="{FF2B5EF4-FFF2-40B4-BE49-F238E27FC236}">
                <a16:creationId xmlns:a16="http://schemas.microsoft.com/office/drawing/2014/main" id="{0E0531B3-8A14-6844-B74D-1903A61879EB}"/>
              </a:ext>
            </a:extLst>
          </p:cNvPr>
          <p:cNvSpPr>
            <a:spLocks noGrp="1"/>
          </p:cNvSpPr>
          <p:nvPr>
            <p:ph idx="1"/>
          </p:nvPr>
        </p:nvSpPr>
        <p:spPr/>
        <p:txBody>
          <a:bodyPr/>
          <a:lstStyle/>
          <a:p>
            <a:r>
              <a:rPr lang="en-US" dirty="0"/>
              <a:t>The </a:t>
            </a:r>
            <a:r>
              <a:rPr lang="en-US" dirty="0" err="1"/>
              <a:t>Jacardian</a:t>
            </a:r>
            <a:r>
              <a:rPr lang="en-US" dirty="0"/>
              <a:t> is one similarity measure we will examine.</a:t>
            </a:r>
          </a:p>
          <a:p>
            <a:r>
              <a:rPr lang="en-US" dirty="0"/>
              <a:t>The intuition is that it we look at the number of overlapping words relative to number of non-overlapping words.</a:t>
            </a:r>
          </a:p>
          <a:p>
            <a:pPr lvl="1"/>
            <a:r>
              <a:rPr lang="en-US" dirty="0"/>
              <a:t>George Jones is a noted musician.</a:t>
            </a:r>
          </a:p>
          <a:p>
            <a:pPr lvl="1"/>
            <a:r>
              <a:rPr lang="en-US" dirty="0"/>
              <a:t>The bluegrass of George Jones is good.</a:t>
            </a:r>
          </a:p>
          <a:p>
            <a:r>
              <a:rPr lang="en-US" dirty="0"/>
              <a:t>So the overlapping count would be 3</a:t>
            </a:r>
          </a:p>
          <a:p>
            <a:r>
              <a:rPr lang="en-US" dirty="0"/>
              <a:t>The non-overlapping count would be 10 – (You would take the number of words in each sentence and subtract to get the intersection).</a:t>
            </a:r>
          </a:p>
          <a:p>
            <a:r>
              <a:rPr lang="en-US" dirty="0"/>
              <a:t>Thus the final value would be 3/10</a:t>
            </a:r>
          </a:p>
        </p:txBody>
      </p:sp>
    </p:spTree>
    <p:extLst>
      <p:ext uri="{BB962C8B-B14F-4D97-AF65-F5344CB8AC3E}">
        <p14:creationId xmlns:p14="http://schemas.microsoft.com/office/powerpoint/2010/main" val="34170417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1A96C-559A-D845-B11C-F4D58E2CD312}"/>
              </a:ext>
            </a:extLst>
          </p:cNvPr>
          <p:cNvSpPr>
            <a:spLocks noGrp="1"/>
          </p:cNvSpPr>
          <p:nvPr>
            <p:ph type="title"/>
          </p:nvPr>
        </p:nvSpPr>
        <p:spPr/>
        <p:txBody>
          <a:bodyPr/>
          <a:lstStyle/>
          <a:p>
            <a:r>
              <a:rPr lang="en-US" dirty="0"/>
              <a:t>Cosine similarity</a:t>
            </a:r>
          </a:p>
        </p:txBody>
      </p:sp>
      <p:sp>
        <p:nvSpPr>
          <p:cNvPr id="3" name="Content Placeholder 2">
            <a:extLst>
              <a:ext uri="{FF2B5EF4-FFF2-40B4-BE49-F238E27FC236}">
                <a16:creationId xmlns:a16="http://schemas.microsoft.com/office/drawing/2014/main" id="{0B8FB65D-03F3-A848-B363-3CB91586D9A5}"/>
              </a:ext>
            </a:extLst>
          </p:cNvPr>
          <p:cNvSpPr>
            <a:spLocks noGrp="1"/>
          </p:cNvSpPr>
          <p:nvPr>
            <p:ph idx="1"/>
          </p:nvPr>
        </p:nvSpPr>
        <p:spPr/>
        <p:txBody>
          <a:bodyPr>
            <a:normAutofit fontScale="92500" lnSpcReduction="10000"/>
          </a:bodyPr>
          <a:lstStyle/>
          <a:p>
            <a:r>
              <a:rPr lang="en-US" dirty="0"/>
              <a:t>With a cosine similarity measure, we are actually attempting to identify the angle between two vectors. </a:t>
            </a:r>
          </a:p>
          <a:p>
            <a:r>
              <a:rPr lang="en-US" dirty="0"/>
              <a:t>This can be determined by simply taking the dot product of two vectors.</a:t>
            </a:r>
          </a:p>
          <a:p>
            <a:r>
              <a:rPr lang="en-US" dirty="0"/>
              <a:t>To construct the vectors, we first come up with an index for the vectors</a:t>
            </a:r>
          </a:p>
          <a:p>
            <a:pPr lvl="1"/>
            <a:r>
              <a:rPr lang="en-US" dirty="0"/>
              <a:t>George Jones is a noted musician.</a:t>
            </a:r>
          </a:p>
          <a:p>
            <a:pPr lvl="1"/>
            <a:r>
              <a:rPr lang="en-US" dirty="0"/>
              <a:t>The bluegrass of George Jones is good.</a:t>
            </a:r>
          </a:p>
          <a:p>
            <a:r>
              <a:rPr lang="en-US" dirty="0"/>
              <a:t>So the index would be </a:t>
            </a:r>
          </a:p>
          <a:p>
            <a:r>
              <a:rPr lang="en-US" dirty="0"/>
              <a:t>[George, jones, is, a noted, musician, the, bluegrass, of, good]</a:t>
            </a:r>
          </a:p>
          <a:p>
            <a:r>
              <a:rPr lang="en-US" dirty="0"/>
              <a:t>The values of the vectors would then be:</a:t>
            </a:r>
          </a:p>
          <a:p>
            <a:r>
              <a:rPr lang="en-US" dirty="0"/>
              <a:t>Sentence 1 - [1,1,1,1,1,1,0,0,0,0]</a:t>
            </a:r>
          </a:p>
          <a:p>
            <a:r>
              <a:rPr lang="en-US" dirty="0"/>
              <a:t>Sentence 2 – [1,1,1,0,0,0,1,1,1,1]</a:t>
            </a:r>
          </a:p>
        </p:txBody>
      </p:sp>
    </p:spTree>
    <p:extLst>
      <p:ext uri="{BB962C8B-B14F-4D97-AF65-F5344CB8AC3E}">
        <p14:creationId xmlns:p14="http://schemas.microsoft.com/office/powerpoint/2010/main" val="1225067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9C495-A0FD-2448-93AE-50D0F2B44EBA}"/>
              </a:ext>
            </a:extLst>
          </p:cNvPr>
          <p:cNvSpPr>
            <a:spLocks noGrp="1"/>
          </p:cNvSpPr>
          <p:nvPr>
            <p:ph type="title"/>
          </p:nvPr>
        </p:nvSpPr>
        <p:spPr/>
        <p:txBody>
          <a:bodyPr/>
          <a:lstStyle/>
          <a:p>
            <a:r>
              <a:rPr lang="en-US" dirty="0"/>
              <a:t>Calculating cosine similarity</a:t>
            </a:r>
          </a:p>
        </p:txBody>
      </p:sp>
      <p:sp>
        <p:nvSpPr>
          <p:cNvPr id="3" name="Content Placeholder 2">
            <a:extLst>
              <a:ext uri="{FF2B5EF4-FFF2-40B4-BE49-F238E27FC236}">
                <a16:creationId xmlns:a16="http://schemas.microsoft.com/office/drawing/2014/main" id="{A9326EE5-D5C4-1A4B-8174-B1A07C5C1954}"/>
              </a:ext>
            </a:extLst>
          </p:cNvPr>
          <p:cNvSpPr>
            <a:spLocks noGrp="1"/>
          </p:cNvSpPr>
          <p:nvPr>
            <p:ph idx="1"/>
          </p:nvPr>
        </p:nvSpPr>
        <p:spPr/>
        <p:txBody>
          <a:bodyPr>
            <a:normAutofit lnSpcReduction="10000"/>
          </a:bodyPr>
          <a:lstStyle/>
          <a:p>
            <a:r>
              <a:rPr lang="en-US" dirty="0"/>
              <a:t>To calculate the dot product, we would simply get the sum of the multiplications of each element pair between the vectors. Then we divide them by the product of the Euclidean lengths of the vectors.</a:t>
            </a:r>
          </a:p>
          <a:p>
            <a:r>
              <a:rPr lang="en-US" dirty="0"/>
              <a:t>The denominator normalizes based on the length of </a:t>
            </a:r>
            <a:r>
              <a:rPr lang="en-US"/>
              <a:t>the documents.</a:t>
            </a:r>
            <a:endParaRPr lang="en-US" dirty="0"/>
          </a:p>
          <a:p>
            <a:r>
              <a:rPr lang="en-US" dirty="0"/>
              <a:t>V1 = [</a:t>
            </a:r>
            <a:r>
              <a:rPr lang="en-US" dirty="0" err="1"/>
              <a:t>a,b,c</a:t>
            </a:r>
            <a:r>
              <a:rPr lang="en-US" dirty="0"/>
              <a:t>], V2 = [</a:t>
            </a:r>
            <a:r>
              <a:rPr lang="en-US" dirty="0" err="1"/>
              <a:t>d,e,f</a:t>
            </a:r>
            <a:r>
              <a:rPr lang="en-US" dirty="0"/>
              <a:t>] so the dot product is a*d + b*e + c*f</a:t>
            </a:r>
          </a:p>
          <a:p>
            <a:endParaRPr lang="en-US" dirty="0"/>
          </a:p>
          <a:p>
            <a:r>
              <a:rPr lang="en-US" dirty="0"/>
              <a:t>The dot product is the a raw similarity measure that you can use immediately</a:t>
            </a:r>
          </a:p>
          <a:p>
            <a:endParaRPr lang="en-US" dirty="0"/>
          </a:p>
          <a:p>
            <a:r>
              <a:rPr lang="en-US" dirty="0"/>
              <a:t>In our example, we only used an indicator if the word occurred in the document or not. Normally you would use the frequency of the term in each document in the document vector. Either way will produce a similarity measure.</a:t>
            </a:r>
          </a:p>
        </p:txBody>
      </p:sp>
    </p:spTree>
    <p:extLst>
      <p:ext uri="{BB962C8B-B14F-4D97-AF65-F5344CB8AC3E}">
        <p14:creationId xmlns:p14="http://schemas.microsoft.com/office/powerpoint/2010/main" val="3974454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BB42-BE70-5543-A48C-21C1EBF06D3A}"/>
              </a:ext>
            </a:extLst>
          </p:cNvPr>
          <p:cNvSpPr>
            <a:spLocks noGrp="1"/>
          </p:cNvSpPr>
          <p:nvPr>
            <p:ph type="title"/>
          </p:nvPr>
        </p:nvSpPr>
        <p:spPr/>
        <p:txBody>
          <a:bodyPr/>
          <a:lstStyle/>
          <a:p>
            <a:r>
              <a:rPr lang="en-US" dirty="0"/>
              <a:t>What things to consider in comparing items?</a:t>
            </a:r>
          </a:p>
        </p:txBody>
      </p:sp>
      <p:sp>
        <p:nvSpPr>
          <p:cNvPr id="3" name="Content Placeholder 2">
            <a:extLst>
              <a:ext uri="{FF2B5EF4-FFF2-40B4-BE49-F238E27FC236}">
                <a16:creationId xmlns:a16="http://schemas.microsoft.com/office/drawing/2014/main" id="{EEDD7FEF-A0B7-8042-8389-49A26B31F802}"/>
              </a:ext>
            </a:extLst>
          </p:cNvPr>
          <p:cNvSpPr>
            <a:spLocks noGrp="1"/>
          </p:cNvSpPr>
          <p:nvPr>
            <p:ph idx="1"/>
          </p:nvPr>
        </p:nvSpPr>
        <p:spPr/>
        <p:txBody>
          <a:bodyPr/>
          <a:lstStyle/>
          <a:p>
            <a:r>
              <a:rPr lang="en-US" dirty="0"/>
              <a:t>You’ll want to consider:</a:t>
            </a:r>
          </a:p>
          <a:p>
            <a:pPr lvl="1"/>
            <a:r>
              <a:rPr lang="en-US" dirty="0"/>
              <a:t>Sentence segmentation</a:t>
            </a:r>
          </a:p>
          <a:p>
            <a:pPr lvl="1"/>
            <a:r>
              <a:rPr lang="en-US" dirty="0"/>
              <a:t>tokenization strategy</a:t>
            </a:r>
          </a:p>
          <a:p>
            <a:pPr lvl="1"/>
            <a:r>
              <a:rPr lang="en-US" dirty="0" err="1"/>
              <a:t>Stopword</a:t>
            </a:r>
            <a:r>
              <a:rPr lang="en-US" dirty="0"/>
              <a:t> removal</a:t>
            </a:r>
          </a:p>
          <a:p>
            <a:pPr lvl="1"/>
            <a:r>
              <a:rPr lang="en-US" dirty="0"/>
              <a:t>Stemming</a:t>
            </a:r>
          </a:p>
          <a:p>
            <a:endParaRPr lang="en-US" dirty="0"/>
          </a:p>
          <a:p>
            <a:r>
              <a:rPr lang="en-US" dirty="0"/>
              <a:t>Similarity measure are useful in the eye of the beholder, so you’ll want to discern what are the features you wish to use for similarity comparison.</a:t>
            </a:r>
          </a:p>
        </p:txBody>
      </p:sp>
    </p:spTree>
    <p:extLst>
      <p:ext uri="{BB962C8B-B14F-4D97-AF65-F5344CB8AC3E}">
        <p14:creationId xmlns:p14="http://schemas.microsoft.com/office/powerpoint/2010/main" val="2015750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49F0-2B57-8F47-9C55-902596E6CC8E}"/>
              </a:ext>
            </a:extLst>
          </p:cNvPr>
          <p:cNvSpPr>
            <a:spLocks noGrp="1"/>
          </p:cNvSpPr>
          <p:nvPr>
            <p:ph type="title"/>
          </p:nvPr>
        </p:nvSpPr>
        <p:spPr/>
        <p:txBody>
          <a:bodyPr/>
          <a:lstStyle/>
          <a:p>
            <a:r>
              <a:rPr lang="en-US" dirty="0"/>
              <a:t>Demonstration</a:t>
            </a:r>
          </a:p>
        </p:txBody>
      </p:sp>
      <p:sp>
        <p:nvSpPr>
          <p:cNvPr id="3" name="Content Placeholder 2">
            <a:extLst>
              <a:ext uri="{FF2B5EF4-FFF2-40B4-BE49-F238E27FC236}">
                <a16:creationId xmlns:a16="http://schemas.microsoft.com/office/drawing/2014/main" id="{93A7DDB5-972D-5545-9EBC-6B5FFCE3246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72288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Discussion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76185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86994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for Today</a:t>
            </a:r>
          </a:p>
        </p:txBody>
      </p:sp>
      <p:sp>
        <p:nvSpPr>
          <p:cNvPr id="3" name="Content Placeholder 2"/>
          <p:cNvSpPr>
            <a:spLocks noGrp="1"/>
          </p:cNvSpPr>
          <p:nvPr>
            <p:ph idx="1"/>
          </p:nvPr>
        </p:nvSpPr>
        <p:spPr/>
        <p:txBody>
          <a:bodyPr/>
          <a:lstStyle/>
          <a:p>
            <a:r>
              <a:rPr lang="en-US" dirty="0"/>
              <a:t>Discuss anything about the project or homework you’d like</a:t>
            </a:r>
          </a:p>
          <a:p>
            <a:r>
              <a:rPr lang="en-US" dirty="0"/>
              <a:t>Discuss information extraction</a:t>
            </a:r>
          </a:p>
          <a:p>
            <a:r>
              <a:rPr lang="en-US" dirty="0"/>
              <a:t>Discuss similarity techniques</a:t>
            </a:r>
          </a:p>
          <a:p>
            <a:r>
              <a:rPr lang="en-US" dirty="0"/>
              <a:t>Go over Homework #2</a:t>
            </a:r>
          </a:p>
        </p:txBody>
      </p:sp>
    </p:spTree>
    <p:extLst>
      <p:ext uri="{BB962C8B-B14F-4D97-AF65-F5344CB8AC3E}">
        <p14:creationId xmlns:p14="http://schemas.microsoft.com/office/powerpoint/2010/main" val="188796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information from text</a:t>
            </a:r>
          </a:p>
        </p:txBody>
      </p:sp>
      <p:sp>
        <p:nvSpPr>
          <p:cNvPr id="3" name="Content Placeholder 2"/>
          <p:cNvSpPr>
            <a:spLocks noGrp="1"/>
          </p:cNvSpPr>
          <p:nvPr>
            <p:ph idx="1"/>
          </p:nvPr>
        </p:nvSpPr>
        <p:spPr/>
        <p:txBody>
          <a:bodyPr>
            <a:normAutofit fontScale="92500" lnSpcReduction="20000"/>
          </a:bodyPr>
          <a:lstStyle/>
          <a:p>
            <a:r>
              <a:rPr lang="en-US" dirty="0"/>
              <a:t>Humans frequently read even a simple piece of text and identify a large amount of semantic information.</a:t>
            </a:r>
          </a:p>
          <a:p>
            <a:r>
              <a:rPr lang="en-US" dirty="0"/>
              <a:t>For example:</a:t>
            </a:r>
          </a:p>
          <a:p>
            <a:pPr marL="0" indent="0">
              <a:buNone/>
            </a:pPr>
            <a:r>
              <a:rPr lang="en-US" dirty="0"/>
              <a:t>	The spice and flavorings maker’s new global headquarters at the corner of </a:t>
            </a:r>
            <a:r>
              <a:rPr lang="en-US" dirty="0" err="1"/>
              <a:t>Shawan</a:t>
            </a:r>
            <a:r>
              <a:rPr lang="en-US" dirty="0"/>
              <a:t> and York roads, which officially opened Tuesday, was designed not only to attract and retain top talent but to give the brand an edge over rivals, company leaders said. Workers began moving in at the end of July from four separate office buildings in the area. The four-year, $170 million refurbishment of a former telephone company building was completed last week.</a:t>
            </a:r>
          </a:p>
          <a:p>
            <a:pPr marL="0" indent="0">
              <a:buNone/>
            </a:pPr>
            <a:r>
              <a:rPr lang="en-US" dirty="0"/>
              <a:t>	“This for us represents a continuation of our efforts to build the McCormick of the future,” Lawrence E. </a:t>
            </a:r>
            <a:r>
              <a:rPr lang="en-US" dirty="0" err="1"/>
              <a:t>Kurzius</a:t>
            </a:r>
            <a:r>
              <a:rPr lang="en-US" dirty="0"/>
              <a:t>, McCormick’s chairman, president and CEO, said Tuesday during a stop in the new building’s on-site company store. “This space represents a great place for people to come to work… Getting the right talent is critical in today’s world for any kind of business to be successful… We want to be a talent magnet, not just for our industry but across all industries.”</a:t>
            </a:r>
          </a:p>
          <a:p>
            <a:endParaRPr lang="en-US" dirty="0"/>
          </a:p>
        </p:txBody>
      </p:sp>
    </p:spTree>
    <p:extLst>
      <p:ext uri="{BB962C8B-B14F-4D97-AF65-F5344CB8AC3E}">
        <p14:creationId xmlns:p14="http://schemas.microsoft.com/office/powerpoint/2010/main" val="1671183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kinds of information?</a:t>
            </a:r>
          </a:p>
        </p:txBody>
      </p:sp>
      <p:sp>
        <p:nvSpPr>
          <p:cNvPr id="3" name="Content Placeholder 2"/>
          <p:cNvSpPr>
            <a:spLocks noGrp="1"/>
          </p:cNvSpPr>
          <p:nvPr>
            <p:ph idx="1"/>
          </p:nvPr>
        </p:nvSpPr>
        <p:spPr/>
        <p:txBody>
          <a:bodyPr>
            <a:normAutofit lnSpcReduction="10000"/>
          </a:bodyPr>
          <a:lstStyle/>
          <a:p>
            <a:r>
              <a:rPr lang="en-US" dirty="0"/>
              <a:t>Reading this article snippet what types of information can we see?</a:t>
            </a:r>
          </a:p>
          <a:p>
            <a:pPr marL="0" indent="0">
              <a:buNone/>
            </a:pPr>
            <a:r>
              <a:rPr lang="en-US" dirty="0"/>
              <a:t>	The spice and flavorings maker’s new global headquarters </a:t>
            </a:r>
            <a:r>
              <a:rPr lang="en-US" b="1" dirty="0"/>
              <a:t>at the corner of </a:t>
            </a:r>
            <a:r>
              <a:rPr lang="en-US" b="1" dirty="0" err="1"/>
              <a:t>Shawan</a:t>
            </a:r>
            <a:r>
              <a:rPr lang="en-US" b="1" dirty="0"/>
              <a:t> and York roads</a:t>
            </a:r>
            <a:r>
              <a:rPr lang="en-US" dirty="0"/>
              <a:t>, which officially opened </a:t>
            </a:r>
            <a:r>
              <a:rPr lang="en-US" b="1" dirty="0"/>
              <a:t>Tuesday</a:t>
            </a:r>
            <a:r>
              <a:rPr lang="en-US" dirty="0"/>
              <a:t>, was designed not only to attract and retain top talent but to give the brand an edge over rivals, company leaders said. Workers began moving in at the </a:t>
            </a:r>
            <a:r>
              <a:rPr lang="en-US" b="1" dirty="0"/>
              <a:t>end of July </a:t>
            </a:r>
            <a:r>
              <a:rPr lang="en-US" dirty="0"/>
              <a:t>from four separate office buildings in the area. The four-year, $170 million refurbishment of a former telephone company building was </a:t>
            </a:r>
            <a:r>
              <a:rPr lang="en-US" b="1" dirty="0"/>
              <a:t>completed last week</a:t>
            </a:r>
            <a:r>
              <a:rPr lang="en-US" dirty="0"/>
              <a:t>.</a:t>
            </a:r>
          </a:p>
          <a:p>
            <a:pPr marL="0" indent="0">
              <a:buNone/>
            </a:pPr>
            <a:r>
              <a:rPr lang="en-US" dirty="0"/>
              <a:t>	“This for us represents a continuation of our efforts to build the </a:t>
            </a:r>
            <a:r>
              <a:rPr lang="en-US" b="1" dirty="0"/>
              <a:t>McCormick</a:t>
            </a:r>
            <a:r>
              <a:rPr lang="en-US" dirty="0"/>
              <a:t> of the future,” </a:t>
            </a:r>
            <a:r>
              <a:rPr lang="en-US" b="1" dirty="0"/>
              <a:t>Lawrence E. </a:t>
            </a:r>
            <a:r>
              <a:rPr lang="en-US" b="1" dirty="0" err="1"/>
              <a:t>Kurzius</a:t>
            </a:r>
            <a:r>
              <a:rPr lang="en-US" dirty="0"/>
              <a:t>, </a:t>
            </a:r>
            <a:r>
              <a:rPr lang="en-US" b="1" dirty="0"/>
              <a:t>McCormick’s chairman, president and CEO</a:t>
            </a:r>
            <a:r>
              <a:rPr lang="en-US" dirty="0"/>
              <a:t>, said </a:t>
            </a:r>
            <a:r>
              <a:rPr lang="en-US" b="1" dirty="0"/>
              <a:t>Tuesday</a:t>
            </a:r>
            <a:r>
              <a:rPr lang="en-US" dirty="0"/>
              <a:t> during a stop in the new building’s on-site company store. “This space represents a great place for people to come to work… Getting the right talent is critical in today’s world for any kind of business to be successful… We want to be a talent magnet, not just for our industry but across all industries.”</a:t>
            </a:r>
          </a:p>
          <a:p>
            <a:endParaRPr lang="en-US" dirty="0"/>
          </a:p>
        </p:txBody>
      </p:sp>
    </p:spTree>
    <p:extLst>
      <p:ext uri="{BB962C8B-B14F-4D97-AF65-F5344CB8AC3E}">
        <p14:creationId xmlns:p14="http://schemas.microsoft.com/office/powerpoint/2010/main" val="2509593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Information</a:t>
            </a:r>
          </a:p>
        </p:txBody>
      </p:sp>
      <p:sp>
        <p:nvSpPr>
          <p:cNvPr id="3" name="Content Placeholder 2"/>
          <p:cNvSpPr>
            <a:spLocks noGrp="1"/>
          </p:cNvSpPr>
          <p:nvPr>
            <p:ph idx="1"/>
          </p:nvPr>
        </p:nvSpPr>
        <p:spPr/>
        <p:txBody>
          <a:bodyPr/>
          <a:lstStyle/>
          <a:p>
            <a:r>
              <a:rPr lang="en-US" dirty="0"/>
              <a:t>Looking at text then, one sees that many contain examples of certain categories of information. These include:</a:t>
            </a:r>
          </a:p>
          <a:p>
            <a:pPr lvl="1"/>
            <a:r>
              <a:rPr lang="en-US" dirty="0"/>
              <a:t>Person names</a:t>
            </a:r>
          </a:p>
          <a:p>
            <a:pPr lvl="1"/>
            <a:r>
              <a:rPr lang="en-US" dirty="0"/>
              <a:t>Company Names</a:t>
            </a:r>
          </a:p>
          <a:p>
            <a:pPr lvl="1"/>
            <a:r>
              <a:rPr lang="en-US" dirty="0"/>
              <a:t>Locations (by street address or other references)</a:t>
            </a:r>
          </a:p>
          <a:p>
            <a:pPr lvl="1"/>
            <a:r>
              <a:rPr lang="en-US" dirty="0"/>
              <a:t>Time statements</a:t>
            </a:r>
          </a:p>
          <a:p>
            <a:pPr lvl="1"/>
            <a:r>
              <a:rPr lang="en-US" dirty="0"/>
              <a:t>Titles of people</a:t>
            </a:r>
          </a:p>
          <a:p>
            <a:pPr lvl="1"/>
            <a:r>
              <a:rPr lang="en-US" dirty="0"/>
              <a:t>And more…</a:t>
            </a:r>
          </a:p>
        </p:txBody>
      </p:sp>
    </p:spTree>
    <p:extLst>
      <p:ext uri="{BB962C8B-B14F-4D97-AF65-F5344CB8AC3E}">
        <p14:creationId xmlns:p14="http://schemas.microsoft.com/office/powerpoint/2010/main" val="1614564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comes in different shapes</a:t>
            </a:r>
          </a:p>
        </p:txBody>
      </p:sp>
      <p:sp>
        <p:nvSpPr>
          <p:cNvPr id="3" name="Content Placeholder 2"/>
          <p:cNvSpPr>
            <a:spLocks noGrp="1"/>
          </p:cNvSpPr>
          <p:nvPr>
            <p:ph idx="1"/>
          </p:nvPr>
        </p:nvSpPr>
        <p:spPr/>
        <p:txBody>
          <a:bodyPr/>
          <a:lstStyle/>
          <a:p>
            <a:r>
              <a:rPr lang="en-US" dirty="0"/>
              <a:t>Looking at a document one can see that the names of people are frequently different from the names of organizations.</a:t>
            </a:r>
          </a:p>
          <a:p>
            <a:r>
              <a:rPr lang="en-US" dirty="0"/>
              <a:t>Compare the name George Jones to the name Google. Both are names, but of different things. </a:t>
            </a:r>
          </a:p>
          <a:p>
            <a:r>
              <a:rPr lang="en-US" dirty="0"/>
              <a:t>Generally, names can be identified from a finite list of possible name components.</a:t>
            </a:r>
          </a:p>
          <a:p>
            <a:r>
              <a:rPr lang="en-US" dirty="0"/>
              <a:t>Companies can simply make up a name, e.g. Applied Brain Research</a:t>
            </a:r>
          </a:p>
          <a:p>
            <a:pPr lvl="1"/>
            <a:r>
              <a:rPr lang="en-US" dirty="0"/>
              <a:t>They can even make up words for their name, for example: Datsun</a:t>
            </a:r>
          </a:p>
          <a:p>
            <a:r>
              <a:rPr lang="en-US" dirty="0"/>
              <a:t>References to locations frequently make use of names of streets which are normally from a finite set of possible words.</a:t>
            </a:r>
          </a:p>
          <a:p>
            <a:pPr lvl="1"/>
            <a:r>
              <a:rPr lang="en-US" dirty="0"/>
              <a:t>Question: what is the most frequently used street name in the USA?</a:t>
            </a:r>
          </a:p>
        </p:txBody>
      </p:sp>
    </p:spTree>
    <p:extLst>
      <p:ext uri="{BB962C8B-B14F-4D97-AF65-F5344CB8AC3E}">
        <p14:creationId xmlns:p14="http://schemas.microsoft.com/office/powerpoint/2010/main" val="1974673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Information Extraction then?</a:t>
            </a:r>
          </a:p>
        </p:txBody>
      </p:sp>
      <p:sp>
        <p:nvSpPr>
          <p:cNvPr id="3" name="Content Placeholder 2"/>
          <p:cNvSpPr>
            <a:spLocks noGrp="1"/>
          </p:cNvSpPr>
          <p:nvPr>
            <p:ph idx="1"/>
          </p:nvPr>
        </p:nvSpPr>
        <p:spPr/>
        <p:txBody>
          <a:bodyPr/>
          <a:lstStyle/>
          <a:p>
            <a:r>
              <a:rPr lang="en-US" dirty="0"/>
              <a:t>Information Extraction describes an area of NLP that turns unstructured information into structured information.</a:t>
            </a:r>
          </a:p>
          <a:p>
            <a:r>
              <a:rPr lang="en-US" dirty="0"/>
              <a:t>Thus, we can take a news article that is just a collection of words and identify which words carry a significance we’re interested in.</a:t>
            </a:r>
          </a:p>
          <a:p>
            <a:r>
              <a:rPr lang="en-US" dirty="0"/>
              <a:t>There are a number of subtasks inside of information extraction that include:</a:t>
            </a:r>
          </a:p>
          <a:p>
            <a:pPr lvl="1"/>
            <a:r>
              <a:rPr lang="en-US" dirty="0"/>
              <a:t>Named Entity Recognition</a:t>
            </a:r>
          </a:p>
          <a:p>
            <a:pPr lvl="1"/>
            <a:r>
              <a:rPr lang="en-US" dirty="0" err="1"/>
              <a:t>Coreference</a:t>
            </a:r>
            <a:r>
              <a:rPr lang="en-US" dirty="0"/>
              <a:t> resolution</a:t>
            </a:r>
          </a:p>
          <a:p>
            <a:pPr lvl="1"/>
            <a:r>
              <a:rPr lang="en-US" dirty="0"/>
              <a:t>Relation Extraction</a:t>
            </a:r>
          </a:p>
          <a:p>
            <a:pPr lvl="1"/>
            <a:r>
              <a:rPr lang="en-US" dirty="0"/>
              <a:t>Event Extraction</a:t>
            </a:r>
          </a:p>
          <a:p>
            <a:pPr lvl="1"/>
            <a:r>
              <a:rPr lang="en-US" dirty="0"/>
              <a:t>Template Filling</a:t>
            </a:r>
          </a:p>
        </p:txBody>
      </p:sp>
    </p:spTree>
    <p:extLst>
      <p:ext uri="{BB962C8B-B14F-4D97-AF65-F5344CB8AC3E}">
        <p14:creationId xmlns:p14="http://schemas.microsoft.com/office/powerpoint/2010/main" val="35516767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278</TotalTime>
  <Words>2642</Words>
  <Application>Microsoft Macintosh PowerPoint</Application>
  <PresentationFormat>Widescreen</PresentationFormat>
  <Paragraphs>217</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Trebuchet MS</vt:lpstr>
      <vt:lpstr>Wingdings 3</vt:lpstr>
      <vt:lpstr>Facet</vt:lpstr>
      <vt:lpstr>Lecture 6 Natural Language Processing</vt:lpstr>
      <vt:lpstr>Updates</vt:lpstr>
      <vt:lpstr>Questions?</vt:lpstr>
      <vt:lpstr>Outline for Today</vt:lpstr>
      <vt:lpstr>Extracting information from text</vt:lpstr>
      <vt:lpstr>What kinds of information?</vt:lpstr>
      <vt:lpstr>Types of Information</vt:lpstr>
      <vt:lpstr>Information comes in different shapes</vt:lpstr>
      <vt:lpstr>What is Information Extraction then?</vt:lpstr>
      <vt:lpstr>Named Entity Recognition</vt:lpstr>
      <vt:lpstr>More entity types</vt:lpstr>
      <vt:lpstr>What is Named Entity Recognition Fundamentally?</vt:lpstr>
      <vt:lpstr>How can we identify constituents of a named entity?</vt:lpstr>
      <vt:lpstr>How are Named Entity Recognizers implemented?</vt:lpstr>
      <vt:lpstr>Evaluating Named Entity Recognition</vt:lpstr>
      <vt:lpstr>Evaluating Step 2…</vt:lpstr>
      <vt:lpstr>More about evaluations in upcoming weeks</vt:lpstr>
      <vt:lpstr>Demonstration</vt:lpstr>
      <vt:lpstr>Co-Reference Resolution</vt:lpstr>
      <vt:lpstr>Identify  Coreferences</vt:lpstr>
      <vt:lpstr>What can you do after you have Named Entities? Extraction relations</vt:lpstr>
      <vt:lpstr>What is needed to extract relations?</vt:lpstr>
      <vt:lpstr>Extracting temporal information</vt:lpstr>
      <vt:lpstr>Event Extraction</vt:lpstr>
      <vt:lpstr>Template Filling</vt:lpstr>
      <vt:lpstr>Template Filling</vt:lpstr>
      <vt:lpstr>Questions?</vt:lpstr>
      <vt:lpstr>Similarity</vt:lpstr>
      <vt:lpstr>Measuring Similarity</vt:lpstr>
      <vt:lpstr>A First Similarity Procedure </vt:lpstr>
      <vt:lpstr>Calculating the Jaccardian</vt:lpstr>
      <vt:lpstr>Cosine similarity</vt:lpstr>
      <vt:lpstr>Calculating cosine similarity</vt:lpstr>
      <vt:lpstr>What things to consider in comparing items?</vt:lpstr>
      <vt:lpstr>Demonstration</vt:lpstr>
      <vt:lpstr>Homework Discussion</vt:lpstr>
      <vt:lpstr>Questions?</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Kunath</dc:creator>
  <cp:lastModifiedBy>Stephen Kunath</cp:lastModifiedBy>
  <cp:revision>43</cp:revision>
  <dcterms:created xsi:type="dcterms:W3CDTF">2018-10-04T15:55:28Z</dcterms:created>
  <dcterms:modified xsi:type="dcterms:W3CDTF">2018-10-04T21:59:27Z</dcterms:modified>
</cp:coreProperties>
</file>