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08" d="100"/>
          <a:sy n="108"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68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197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264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010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905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144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906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775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10/11/18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594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014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10/11/18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928416"/>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a:t>
            </a:r>
            <a:br>
              <a:rPr lang="en-US" dirty="0"/>
            </a:br>
            <a:r>
              <a:rPr lang="en-US" dirty="0"/>
              <a:t>Lecture 7</a:t>
            </a:r>
          </a:p>
        </p:txBody>
      </p:sp>
      <p:sp>
        <p:nvSpPr>
          <p:cNvPr id="3" name="Subtitle 2"/>
          <p:cNvSpPr>
            <a:spLocks noGrp="1"/>
          </p:cNvSpPr>
          <p:nvPr>
            <p:ph type="subTitle" idx="1"/>
          </p:nvPr>
        </p:nvSpPr>
        <p:spPr/>
        <p:txBody>
          <a:bodyPr/>
          <a:lstStyle/>
          <a:p>
            <a:r>
              <a:rPr lang="en-US" dirty="0"/>
              <a:t>Steve Kunath</a:t>
            </a:r>
          </a:p>
        </p:txBody>
      </p:sp>
    </p:spTree>
    <p:extLst>
      <p:ext uri="{BB962C8B-B14F-4D97-AF65-F5344CB8AC3E}">
        <p14:creationId xmlns:p14="http://schemas.microsoft.com/office/powerpoint/2010/main" val="383433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Approaches to Topics</a:t>
            </a:r>
          </a:p>
        </p:txBody>
      </p:sp>
      <p:sp>
        <p:nvSpPr>
          <p:cNvPr id="3" name="Content Placeholder 2"/>
          <p:cNvSpPr>
            <a:spLocks noGrp="1"/>
          </p:cNvSpPr>
          <p:nvPr>
            <p:ph idx="1"/>
          </p:nvPr>
        </p:nvSpPr>
        <p:spPr/>
        <p:txBody>
          <a:bodyPr/>
          <a:lstStyle/>
          <a:p>
            <a:r>
              <a:rPr lang="en-US" dirty="0"/>
              <a:t>One initial approach to topic identification is to simply classify documents and report the classification results.</a:t>
            </a:r>
          </a:p>
          <a:p>
            <a:r>
              <a:rPr lang="en-US" dirty="0"/>
              <a:t>Thus, one could build a naïve Bayes classifier, like those used for spam detection, and simply report back whether a document is believed to contain the topic or not.</a:t>
            </a:r>
          </a:p>
          <a:p>
            <a:r>
              <a:rPr lang="en-US" dirty="0"/>
              <a:t>Classification approaches, however, are usually problematic in that the topics must be identified beforehand and they typically involve manually identifying topic relevant material from a corpus.</a:t>
            </a:r>
          </a:p>
          <a:p>
            <a:endParaRPr lang="en-US" dirty="0"/>
          </a:p>
          <a:p>
            <a:r>
              <a:rPr lang="en-US" dirty="0"/>
              <a:t>A better approach to topic identification then could be that documents contain a number of different topics and other documents will share in the structure of these topics somehow.</a:t>
            </a:r>
          </a:p>
          <a:p>
            <a:r>
              <a:rPr lang="en-US" dirty="0"/>
              <a:t>Thus, we might consider the topic identification problem as one of </a:t>
            </a:r>
            <a:r>
              <a:rPr lang="en-US" b="1" dirty="0"/>
              <a:t>dimensionality reduction</a:t>
            </a:r>
            <a:r>
              <a:rPr lang="en-US" dirty="0"/>
              <a:t>.</a:t>
            </a:r>
          </a:p>
        </p:txBody>
      </p:sp>
    </p:spTree>
    <p:extLst>
      <p:ext uri="{BB962C8B-B14F-4D97-AF65-F5344CB8AC3E}">
        <p14:creationId xmlns:p14="http://schemas.microsoft.com/office/powerpoint/2010/main" val="51033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Approaches to Topic Identification</a:t>
            </a:r>
          </a:p>
        </p:txBody>
      </p:sp>
      <p:sp>
        <p:nvSpPr>
          <p:cNvPr id="3" name="Content Placeholder 2"/>
          <p:cNvSpPr>
            <a:spLocks noGrp="1"/>
          </p:cNvSpPr>
          <p:nvPr>
            <p:ph idx="1"/>
          </p:nvPr>
        </p:nvSpPr>
        <p:spPr/>
        <p:txBody>
          <a:bodyPr/>
          <a:lstStyle/>
          <a:p>
            <a:r>
              <a:rPr lang="en-US" dirty="0"/>
              <a:t>Since we are not using trained classifiers, we will turn to unsupervised approaches to modelling topics.</a:t>
            </a:r>
          </a:p>
          <a:p>
            <a:r>
              <a:rPr lang="en-US" dirty="0"/>
              <a:t>Specifically, we will try to look at two popular approaches to modelling topics:</a:t>
            </a:r>
          </a:p>
          <a:p>
            <a:pPr lvl="1"/>
            <a:r>
              <a:rPr lang="en-US" dirty="0"/>
              <a:t>LDA (Latent </a:t>
            </a:r>
            <a:r>
              <a:rPr lang="en-US" dirty="0" err="1"/>
              <a:t>Dirichlet</a:t>
            </a:r>
            <a:r>
              <a:rPr lang="en-US" dirty="0"/>
              <a:t> Allocation)</a:t>
            </a:r>
          </a:p>
          <a:p>
            <a:pPr lvl="1"/>
            <a:r>
              <a:rPr lang="en-US" dirty="0"/>
              <a:t>LSA (Latent Semantic Analysis)</a:t>
            </a:r>
          </a:p>
          <a:p>
            <a:pPr marL="201168" lvl="1" indent="0">
              <a:buNone/>
            </a:pPr>
            <a:endParaRPr lang="en-US" dirty="0"/>
          </a:p>
          <a:p>
            <a:r>
              <a:rPr lang="en-US" dirty="0"/>
              <a:t>All of these represent different approaches to automatically construct topics and label documents and portions appropriately.</a:t>
            </a:r>
          </a:p>
        </p:txBody>
      </p:sp>
    </p:spTree>
    <p:extLst>
      <p:ext uri="{BB962C8B-B14F-4D97-AF65-F5344CB8AC3E}">
        <p14:creationId xmlns:p14="http://schemas.microsoft.com/office/powerpoint/2010/main" val="2283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r>
              <a:rPr lang="en-US" dirty="0"/>
              <a:t>LDA is a technique for topic identification that assumes that each document is actually generated probabilistically from a set of topics.</a:t>
            </a:r>
          </a:p>
          <a:p>
            <a:endParaRPr lang="en-US" dirty="0"/>
          </a:p>
          <a:p>
            <a:r>
              <a:rPr lang="en-US" dirty="0"/>
              <a:t>The idea here, which is shared with other topic identification techniques, is that document collections start as matrices of terms and documents.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2974961"/>
              </p:ext>
            </p:extLst>
          </p:nvPr>
        </p:nvGraphicFramePr>
        <p:xfrm>
          <a:off x="1747186" y="4014894"/>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Word 1</a:t>
                      </a:r>
                    </a:p>
                  </a:txBody>
                  <a:tcPr/>
                </a:tc>
                <a:tc>
                  <a:txBody>
                    <a:bodyPr/>
                    <a:lstStyle/>
                    <a:p>
                      <a:r>
                        <a:rPr lang="en-US" dirty="0"/>
                        <a:t>Word 2</a:t>
                      </a:r>
                    </a:p>
                  </a:txBody>
                  <a:tcPr/>
                </a:tc>
                <a:tc>
                  <a:txBody>
                    <a:bodyPr/>
                    <a:lstStyle/>
                    <a:p>
                      <a:r>
                        <a:rPr lang="en-US" dirty="0"/>
                        <a:t>Word 3</a:t>
                      </a:r>
                    </a:p>
                  </a:txBody>
                  <a:tcPr/>
                </a:tc>
                <a:extLst>
                  <a:ext uri="{0D108BD9-81ED-4DB2-BD59-A6C34878D82A}">
                    <a16:rowId xmlns:a16="http://schemas.microsoft.com/office/drawing/2014/main" val="10000"/>
                  </a:ext>
                </a:extLst>
              </a:tr>
              <a:tr h="370840">
                <a:tc>
                  <a:txBody>
                    <a:bodyPr/>
                    <a:lstStyle/>
                    <a:p>
                      <a:r>
                        <a:rPr lang="en-US" dirty="0"/>
                        <a:t>Document 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Document 2</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Document 3</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Document 3</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1365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Matrix Dimensionality</a:t>
            </a:r>
          </a:p>
        </p:txBody>
      </p:sp>
      <p:sp>
        <p:nvSpPr>
          <p:cNvPr id="3" name="Content Placeholder 2"/>
          <p:cNvSpPr>
            <a:spLocks noGrp="1"/>
          </p:cNvSpPr>
          <p:nvPr>
            <p:ph idx="1"/>
          </p:nvPr>
        </p:nvSpPr>
        <p:spPr/>
        <p:txBody>
          <a:bodyPr/>
          <a:lstStyle/>
          <a:p>
            <a:r>
              <a:rPr lang="en-US" dirty="0"/>
              <a:t>The goal of LDA is then to reduce the dimensionality of the original word-document matrix to two smaller matrices that relate the document to a topic and another matrix that relates the topics to terms.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36198009"/>
              </p:ext>
            </p:extLst>
          </p:nvPr>
        </p:nvGraphicFramePr>
        <p:xfrm>
          <a:off x="1097280" y="2705462"/>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Topic</a:t>
                      </a:r>
                      <a:r>
                        <a:rPr lang="en-US" baseline="0" dirty="0"/>
                        <a:t> 1</a:t>
                      </a:r>
                      <a:endParaRPr lang="en-US" dirty="0"/>
                    </a:p>
                  </a:txBody>
                  <a:tcPr/>
                </a:tc>
                <a:tc>
                  <a:txBody>
                    <a:bodyPr/>
                    <a:lstStyle/>
                    <a:p>
                      <a:r>
                        <a:rPr lang="en-US" dirty="0"/>
                        <a:t>Topic 2</a:t>
                      </a:r>
                    </a:p>
                  </a:txBody>
                  <a:tcPr/>
                </a:tc>
                <a:tc>
                  <a:txBody>
                    <a:bodyPr/>
                    <a:lstStyle/>
                    <a:p>
                      <a:r>
                        <a:rPr lang="en-US" dirty="0"/>
                        <a:t>Topic 3</a:t>
                      </a:r>
                    </a:p>
                  </a:txBody>
                  <a:tcPr/>
                </a:tc>
                <a:extLst>
                  <a:ext uri="{0D108BD9-81ED-4DB2-BD59-A6C34878D82A}">
                    <a16:rowId xmlns:a16="http://schemas.microsoft.com/office/drawing/2014/main" val="10000"/>
                  </a:ext>
                </a:extLst>
              </a:tr>
              <a:tr h="370840">
                <a:tc>
                  <a:txBody>
                    <a:bodyPr/>
                    <a:lstStyle/>
                    <a:p>
                      <a:r>
                        <a:rPr lang="en-US" dirty="0"/>
                        <a:t>Document 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Document 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Document 3</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Document 3</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25833683"/>
              </p:ext>
            </p:extLst>
          </p:nvPr>
        </p:nvGraphicFramePr>
        <p:xfrm>
          <a:off x="1097280" y="466961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Word 1</a:t>
                      </a:r>
                    </a:p>
                  </a:txBody>
                  <a:tcPr/>
                </a:tc>
                <a:tc>
                  <a:txBody>
                    <a:bodyPr/>
                    <a:lstStyle/>
                    <a:p>
                      <a:r>
                        <a:rPr lang="en-US" dirty="0"/>
                        <a:t>Word 2</a:t>
                      </a:r>
                    </a:p>
                  </a:txBody>
                  <a:tcPr/>
                </a:tc>
                <a:tc>
                  <a:txBody>
                    <a:bodyPr/>
                    <a:lstStyle/>
                    <a:p>
                      <a:r>
                        <a:rPr lang="en-US" dirty="0"/>
                        <a:t>Word 3</a:t>
                      </a:r>
                    </a:p>
                  </a:txBody>
                  <a:tcPr/>
                </a:tc>
                <a:extLst>
                  <a:ext uri="{0D108BD9-81ED-4DB2-BD59-A6C34878D82A}">
                    <a16:rowId xmlns:a16="http://schemas.microsoft.com/office/drawing/2014/main" val="10000"/>
                  </a:ext>
                </a:extLst>
              </a:tr>
              <a:tr h="370840">
                <a:tc>
                  <a:txBody>
                    <a:bodyPr/>
                    <a:lstStyle/>
                    <a:p>
                      <a:r>
                        <a:rPr lang="en-US" dirty="0"/>
                        <a:t>Topic 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Topic 2</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Topic 3</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369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LDA identify topics?</a:t>
            </a:r>
          </a:p>
        </p:txBody>
      </p:sp>
      <p:sp>
        <p:nvSpPr>
          <p:cNvPr id="3" name="Content Placeholder 2"/>
          <p:cNvSpPr>
            <a:spLocks noGrp="1"/>
          </p:cNvSpPr>
          <p:nvPr>
            <p:ph idx="1"/>
          </p:nvPr>
        </p:nvSpPr>
        <p:spPr/>
        <p:txBody>
          <a:bodyPr>
            <a:normAutofit/>
          </a:bodyPr>
          <a:lstStyle/>
          <a:p>
            <a:r>
              <a:rPr lang="en-US" dirty="0"/>
              <a:t>To work, LDA iterates looks through each word in a document and attempts to set a topic to word relationship. Identifying a new topic then is the result of a stochastic process.</a:t>
            </a:r>
          </a:p>
          <a:p>
            <a:r>
              <a:rPr lang="en-US" dirty="0"/>
              <a:t>For each topic, the idea is to calculate a probability for the relationship of the topic to the document and the relationship of the topic to a word.</a:t>
            </a:r>
          </a:p>
          <a:p>
            <a:r>
              <a:rPr lang="en-US" dirty="0"/>
              <a:t>It then iterates and adjusts the topic to word assignment probability. Assuming that all other assignments are correct it then attempts to adjust the probability of the topic to word mapping to improve the overall probability of the relationship.</a:t>
            </a:r>
          </a:p>
          <a:p>
            <a:r>
              <a:rPr lang="en-US" dirty="0"/>
              <a:t>LDA then iterates until a steady state is achieved or it hits a limit on iterations. </a:t>
            </a:r>
          </a:p>
          <a:p>
            <a:r>
              <a:rPr lang="en-US" dirty="0"/>
              <a:t>Normally you can set </a:t>
            </a:r>
            <a:r>
              <a:rPr lang="en-US" dirty="0" err="1"/>
              <a:t>hyperparameters</a:t>
            </a:r>
            <a:r>
              <a:rPr lang="en-US" dirty="0"/>
              <a:t> controlling the number of iterations, the number of topics, and the number of terms related to the topics.</a:t>
            </a:r>
          </a:p>
        </p:txBody>
      </p:sp>
    </p:spTree>
    <p:extLst>
      <p:ext uri="{BB962C8B-B14F-4D97-AF65-F5344CB8AC3E}">
        <p14:creationId xmlns:p14="http://schemas.microsoft.com/office/powerpoint/2010/main" val="136687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LDA produce?</a:t>
            </a:r>
          </a:p>
        </p:txBody>
      </p:sp>
      <p:sp>
        <p:nvSpPr>
          <p:cNvPr id="3" name="Content Placeholder 2"/>
          <p:cNvSpPr>
            <a:spLocks noGrp="1"/>
          </p:cNvSpPr>
          <p:nvPr>
            <p:ph idx="1"/>
          </p:nvPr>
        </p:nvSpPr>
        <p:spPr/>
        <p:txBody>
          <a:bodyPr/>
          <a:lstStyle/>
          <a:p>
            <a:r>
              <a:rPr lang="en-US" dirty="0"/>
              <a:t>It will normally produce a ranked list of probabilities of topics for the document at hand.</a:t>
            </a:r>
          </a:p>
          <a:p>
            <a:r>
              <a:rPr lang="en-US" dirty="0"/>
              <a:t>The topics are understood as simply being a list of words. Thus, you will have to label the topics yourself after they are constructed.</a:t>
            </a:r>
          </a:p>
        </p:txBody>
      </p:sp>
    </p:spTree>
    <p:extLst>
      <p:ext uri="{BB962C8B-B14F-4D97-AF65-F5344CB8AC3E}">
        <p14:creationId xmlns:p14="http://schemas.microsoft.com/office/powerpoint/2010/main" val="198164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03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LDA</a:t>
            </a:r>
          </a:p>
        </p:txBody>
      </p:sp>
      <p:sp>
        <p:nvSpPr>
          <p:cNvPr id="3" name="Content Placeholder 2"/>
          <p:cNvSpPr>
            <a:spLocks noGrp="1"/>
          </p:cNvSpPr>
          <p:nvPr>
            <p:ph idx="1"/>
          </p:nvPr>
        </p:nvSpPr>
        <p:spPr/>
        <p:txBody>
          <a:bodyPr/>
          <a:lstStyle/>
          <a:p>
            <a:r>
              <a:rPr lang="en-US" dirty="0"/>
              <a:t>As LDA is a probabilistic model that induces topics from documents, it will be important to appropriately preprocess documents so as to improve topic output.</a:t>
            </a:r>
          </a:p>
          <a:p>
            <a:endParaRPr lang="en-US" dirty="0"/>
          </a:p>
          <a:p>
            <a:r>
              <a:rPr lang="en-US" dirty="0"/>
              <a:t>One can consider stemming words.</a:t>
            </a:r>
          </a:p>
          <a:p>
            <a:r>
              <a:rPr lang="en-US" dirty="0"/>
              <a:t>Lemmatization could be important.</a:t>
            </a:r>
          </a:p>
          <a:p>
            <a:r>
              <a:rPr lang="en-US" dirty="0"/>
              <a:t>Dropping stop words.</a:t>
            </a:r>
          </a:p>
          <a:p>
            <a:r>
              <a:rPr lang="en-US" dirty="0"/>
              <a:t>Also, one can attempt to pre-filter words to those that are more important. That is, use various techniques to concentrate on words that make a document stick out more than others in the corpus.</a:t>
            </a:r>
          </a:p>
        </p:txBody>
      </p:sp>
    </p:spTree>
    <p:extLst>
      <p:ext uri="{BB962C8B-B14F-4D97-AF65-F5344CB8AC3E}">
        <p14:creationId xmlns:p14="http://schemas.microsoft.com/office/powerpoint/2010/main" val="128856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approaches to topic identification</a:t>
            </a:r>
          </a:p>
        </p:txBody>
      </p:sp>
      <p:sp>
        <p:nvSpPr>
          <p:cNvPr id="3" name="Content Placeholder 2"/>
          <p:cNvSpPr>
            <a:spLocks noGrp="1"/>
          </p:cNvSpPr>
          <p:nvPr>
            <p:ph idx="1"/>
          </p:nvPr>
        </p:nvSpPr>
        <p:spPr/>
        <p:txBody>
          <a:bodyPr/>
          <a:lstStyle/>
          <a:p>
            <a:r>
              <a:rPr lang="en-US" dirty="0"/>
              <a:t>An older approach than LDA is called LSA. </a:t>
            </a:r>
          </a:p>
          <a:p>
            <a:r>
              <a:rPr lang="en-US" dirty="0"/>
              <a:t>Latent Semantic Analysis is also sometimes referred to as latent semantic indexing.</a:t>
            </a:r>
          </a:p>
          <a:p>
            <a:r>
              <a:rPr lang="en-US" dirty="0"/>
              <a:t>One odd aspect of LSA/LSI was it was under the control of a patent for some time. That patent expired in 2010 or so.</a:t>
            </a:r>
          </a:p>
          <a:p>
            <a:endParaRPr lang="en-US" dirty="0"/>
          </a:p>
          <a:p>
            <a:r>
              <a:rPr lang="en-US" dirty="0"/>
              <a:t>The big idea with LSA is that based on the </a:t>
            </a:r>
            <a:r>
              <a:rPr lang="en-US" dirty="0" err="1"/>
              <a:t>coocurrence</a:t>
            </a:r>
            <a:r>
              <a:rPr lang="en-US" dirty="0"/>
              <a:t> of terms one can start to identify topic realizations. Additionally, it represents another way of attempting to reduce the dimensionality of the provided text data.</a:t>
            </a:r>
          </a:p>
        </p:txBody>
      </p:sp>
    </p:spTree>
    <p:extLst>
      <p:ext uri="{BB962C8B-B14F-4D97-AF65-F5344CB8AC3E}">
        <p14:creationId xmlns:p14="http://schemas.microsoft.com/office/powerpoint/2010/main" val="92841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begin…</a:t>
            </a:r>
          </a:p>
        </p:txBody>
      </p:sp>
      <p:sp>
        <p:nvSpPr>
          <p:cNvPr id="3" name="Content Placeholder 2"/>
          <p:cNvSpPr>
            <a:spLocks noGrp="1"/>
          </p:cNvSpPr>
          <p:nvPr>
            <p:ph idx="1"/>
          </p:nvPr>
        </p:nvSpPr>
        <p:spPr/>
        <p:txBody>
          <a:bodyPr>
            <a:normAutofit/>
          </a:bodyPr>
          <a:lstStyle/>
          <a:p>
            <a:r>
              <a:rPr lang="en-US" dirty="0"/>
              <a:t>LSA makes use of specific term and document counts that are popular in information retrieval.</a:t>
            </a:r>
          </a:p>
          <a:p>
            <a:r>
              <a:rPr lang="en-US" dirty="0"/>
              <a:t>The idea is to extract </a:t>
            </a:r>
            <a:r>
              <a:rPr lang="en-US" b="1" dirty="0" err="1"/>
              <a:t>tf-idf</a:t>
            </a:r>
            <a:r>
              <a:rPr lang="en-US" b="1" dirty="0"/>
              <a:t> </a:t>
            </a:r>
            <a:r>
              <a:rPr lang="en-US" dirty="0"/>
              <a:t>measures for documents.</a:t>
            </a:r>
          </a:p>
          <a:p>
            <a:r>
              <a:rPr lang="en-US" dirty="0"/>
              <a:t>This stands for term frequency-inverse document frequency.</a:t>
            </a:r>
          </a:p>
          <a:p>
            <a:r>
              <a:rPr lang="en-US" dirty="0"/>
              <a:t>The goal of this is to capture the importance of a word that occurs in a document.</a:t>
            </a:r>
          </a:p>
        </p:txBody>
      </p:sp>
    </p:spTree>
    <p:extLst>
      <p:ext uri="{BB962C8B-B14F-4D97-AF65-F5344CB8AC3E}">
        <p14:creationId xmlns:p14="http://schemas.microsoft.com/office/powerpoint/2010/main" val="832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Content Placeholder 2"/>
          <p:cNvSpPr>
            <a:spLocks noGrp="1"/>
          </p:cNvSpPr>
          <p:nvPr>
            <p:ph idx="1"/>
          </p:nvPr>
        </p:nvSpPr>
        <p:spPr/>
        <p:txBody>
          <a:bodyPr/>
          <a:lstStyle/>
          <a:p>
            <a:r>
              <a:rPr lang="en-US" dirty="0"/>
              <a:t>Homework #1 grading</a:t>
            </a:r>
          </a:p>
          <a:p>
            <a:r>
              <a:rPr lang="en-US" dirty="0"/>
              <a:t>Quiz Tonight</a:t>
            </a:r>
          </a:p>
          <a:p>
            <a:r>
              <a:rPr lang="en-US" dirty="0"/>
              <a:t>Project Early Idea Submission Tonight</a:t>
            </a:r>
          </a:p>
          <a:p>
            <a:r>
              <a:rPr lang="en-US" dirty="0"/>
              <a:t>Homework #2 due next week</a:t>
            </a:r>
          </a:p>
          <a:p>
            <a:endParaRPr lang="en-US" dirty="0"/>
          </a:p>
          <a:p>
            <a:r>
              <a:rPr lang="en-US" dirty="0"/>
              <a:t>Any questions?</a:t>
            </a:r>
          </a:p>
        </p:txBody>
      </p:sp>
    </p:spTree>
    <p:extLst>
      <p:ext uri="{BB962C8B-B14F-4D97-AF65-F5344CB8AC3E}">
        <p14:creationId xmlns:p14="http://schemas.microsoft.com/office/powerpoint/2010/main" val="325029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t>
            </a:r>
            <a:r>
              <a:rPr lang="en-US" dirty="0" err="1"/>
              <a:t>tf-idf</a:t>
            </a:r>
            <a:endParaRPr lang="en-US" dirty="0"/>
          </a:p>
        </p:txBody>
      </p:sp>
      <p:sp>
        <p:nvSpPr>
          <p:cNvPr id="3" name="Content Placeholder 2"/>
          <p:cNvSpPr>
            <a:spLocks noGrp="1"/>
          </p:cNvSpPr>
          <p:nvPr>
            <p:ph idx="1"/>
          </p:nvPr>
        </p:nvSpPr>
        <p:spPr/>
        <p:txBody>
          <a:bodyPr/>
          <a:lstStyle/>
          <a:p>
            <a:r>
              <a:rPr lang="en-US" b="1" dirty="0"/>
              <a:t>Term frequency </a:t>
            </a:r>
            <a:r>
              <a:rPr lang="en-US" dirty="0"/>
              <a:t>is simply the count of a term in a document. Normally we will just use the raw count, although other counts are possible such as binary, scaled, or other weights.</a:t>
            </a:r>
          </a:p>
          <a:p>
            <a:r>
              <a:rPr lang="en-US" b="1" dirty="0"/>
              <a:t>Inverse document frequency</a:t>
            </a:r>
            <a:r>
              <a:rPr lang="en-US" dirty="0"/>
              <a:t> is simply a measure of how important a word might be to a document in a larger corpus. It is a logarithmically scaled inverse fraction of the number of documents containing the term. </a:t>
            </a:r>
            <a:r>
              <a:rPr lang="en-US" dirty="0">
                <a:sym typeface="Wingdings" panose="05000000000000000000" pitchFamily="2" charset="2"/>
              </a:rPr>
              <a:t> </a:t>
            </a:r>
          </a:p>
          <a:p>
            <a:pPr marL="0" indent="0">
              <a:buNone/>
            </a:pPr>
            <a:r>
              <a:rPr lang="en-US" dirty="0">
                <a:sym typeface="Wingdings" panose="05000000000000000000" pitchFamily="2" charset="2"/>
              </a:rPr>
              <a:t>		l</a:t>
            </a:r>
            <a:r>
              <a:rPr lang="en-US" dirty="0"/>
              <a:t>og( number of documents in the corpus /</a:t>
            </a:r>
          </a:p>
          <a:p>
            <a:pPr marL="0" indent="0">
              <a:buNone/>
            </a:pPr>
            <a:r>
              <a:rPr lang="en-US" dirty="0"/>
              <a:t>			number of documents where the term appears)</a:t>
            </a:r>
          </a:p>
          <a:p>
            <a:r>
              <a:rPr lang="en-US" dirty="0"/>
              <a:t>So to get the </a:t>
            </a:r>
            <a:r>
              <a:rPr lang="en-US" dirty="0" err="1"/>
              <a:t>tf-idf</a:t>
            </a:r>
            <a:r>
              <a:rPr lang="en-US" dirty="0"/>
              <a:t> we can simply multiply the term frequency by the inverse document frequency.</a:t>
            </a:r>
          </a:p>
          <a:p>
            <a:r>
              <a:rPr lang="en-US" b="1" dirty="0"/>
              <a:t>Remember </a:t>
            </a:r>
            <a:r>
              <a:rPr lang="en-US" dirty="0"/>
              <a:t>log(1) is 0…. So if the word appears in every document then the term is not particularly useful.</a:t>
            </a:r>
            <a:endParaRPr lang="en-US" b="1" dirty="0"/>
          </a:p>
        </p:txBody>
      </p:sp>
    </p:spTree>
    <p:extLst>
      <p:ext uri="{BB962C8B-B14F-4D97-AF65-F5344CB8AC3E}">
        <p14:creationId xmlns:p14="http://schemas.microsoft.com/office/powerpoint/2010/main" val="363900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8ADB-DB5E-614C-98CF-B4C376AA76EE}"/>
              </a:ext>
            </a:extLst>
          </p:cNvPr>
          <p:cNvSpPr>
            <a:spLocks noGrp="1"/>
          </p:cNvSpPr>
          <p:nvPr>
            <p:ph type="title"/>
          </p:nvPr>
        </p:nvSpPr>
        <p:spPr/>
        <p:txBody>
          <a:bodyPr/>
          <a:lstStyle/>
          <a:p>
            <a:r>
              <a:rPr lang="en-US" dirty="0" err="1"/>
              <a:t>Tf-idf</a:t>
            </a:r>
            <a:r>
              <a:rPr lang="en-US" dirty="0"/>
              <a:t> example</a:t>
            </a:r>
          </a:p>
        </p:txBody>
      </p:sp>
      <p:sp>
        <p:nvSpPr>
          <p:cNvPr id="3" name="Content Placeholder 2">
            <a:extLst>
              <a:ext uri="{FF2B5EF4-FFF2-40B4-BE49-F238E27FC236}">
                <a16:creationId xmlns:a16="http://schemas.microsoft.com/office/drawing/2014/main" id="{B4C3B056-DED0-6445-B189-B0EAF144D4BE}"/>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E7C69875-8A82-7148-8DF9-C375A77EFB3A}"/>
              </a:ext>
            </a:extLst>
          </p:cNvPr>
          <p:cNvGraphicFramePr>
            <a:graphicFrameLocks noGrp="1"/>
          </p:cNvGraphicFramePr>
          <p:nvPr>
            <p:extLst>
              <p:ext uri="{D42A27DB-BD31-4B8C-83A1-F6EECF244321}">
                <p14:modId xmlns:p14="http://schemas.microsoft.com/office/powerpoint/2010/main" val="908067858"/>
              </p:ext>
            </p:extLst>
          </p:nvPr>
        </p:nvGraphicFramePr>
        <p:xfrm>
          <a:off x="1299160" y="2194823"/>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dirty="0"/>
                        <a:t>TF</a:t>
                      </a:r>
                    </a:p>
                  </a:txBody>
                  <a:tcPr/>
                </a:tc>
                <a:tc>
                  <a:txBody>
                    <a:bodyPr/>
                    <a:lstStyle/>
                    <a:p>
                      <a:r>
                        <a:rPr lang="en-US" dirty="0"/>
                        <a:t>The</a:t>
                      </a:r>
                    </a:p>
                  </a:txBody>
                  <a:tcPr/>
                </a:tc>
                <a:tc>
                  <a:txBody>
                    <a:bodyPr/>
                    <a:lstStyle/>
                    <a:p>
                      <a:r>
                        <a:rPr lang="en-US" dirty="0"/>
                        <a:t>rain</a:t>
                      </a:r>
                    </a:p>
                  </a:txBody>
                  <a:tcPr/>
                </a:tc>
                <a:tc>
                  <a:txBody>
                    <a:bodyPr/>
                    <a:lstStyle/>
                    <a:p>
                      <a:r>
                        <a:rPr lang="en-US" dirty="0" err="1"/>
                        <a:t>spain</a:t>
                      </a:r>
                      <a:endParaRPr lang="en-US" dirty="0"/>
                    </a:p>
                  </a:txBody>
                  <a:tcPr/>
                </a:tc>
                <a:extLst>
                  <a:ext uri="{0D108BD9-81ED-4DB2-BD59-A6C34878D82A}">
                    <a16:rowId xmlns:a16="http://schemas.microsoft.com/office/drawing/2014/main" val="10000"/>
                  </a:ext>
                </a:extLst>
              </a:tr>
              <a:tr h="370840">
                <a:tc>
                  <a:txBody>
                    <a:bodyPr/>
                    <a:lstStyle/>
                    <a:p>
                      <a:r>
                        <a:rPr lang="en-US" dirty="0"/>
                        <a:t>Document 1</a:t>
                      </a:r>
                    </a:p>
                  </a:txBody>
                  <a:tcPr/>
                </a:tc>
                <a:tc>
                  <a:txBody>
                    <a:bodyPr/>
                    <a:lstStyle/>
                    <a:p>
                      <a:r>
                        <a:rPr lang="en-US" dirty="0"/>
                        <a:t>15</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Document 2</a:t>
                      </a:r>
                    </a:p>
                  </a:txBody>
                  <a:tcPr/>
                </a:tc>
                <a:tc>
                  <a:txBody>
                    <a:bodyPr/>
                    <a:lstStyle/>
                    <a:p>
                      <a:r>
                        <a:rPr lang="en-US" dirty="0"/>
                        <a:t>24</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Document 3</a:t>
                      </a:r>
                    </a:p>
                  </a:txBody>
                  <a:tcPr/>
                </a:tc>
                <a:tc>
                  <a:txBody>
                    <a:bodyPr/>
                    <a:lstStyle/>
                    <a:p>
                      <a:r>
                        <a:rPr lang="en-US" dirty="0"/>
                        <a:t>33</a:t>
                      </a:r>
                    </a:p>
                  </a:txBody>
                  <a:tcPr/>
                </a:tc>
                <a:tc>
                  <a:txBody>
                    <a:bodyPr/>
                    <a:lstStyle/>
                    <a:p>
                      <a:r>
                        <a:rPr lang="en-US" dirty="0"/>
                        <a:t>7</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Document 3</a:t>
                      </a:r>
                    </a:p>
                  </a:txBody>
                  <a:tcPr/>
                </a:tc>
                <a:tc>
                  <a:txBody>
                    <a:bodyPr/>
                    <a:lstStyle/>
                    <a:p>
                      <a:r>
                        <a:rPr lang="en-US" dirty="0"/>
                        <a:t>10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279881CD-252B-284B-8D49-E1AD410C6D24}"/>
              </a:ext>
            </a:extLst>
          </p:cNvPr>
          <p:cNvGraphicFramePr>
            <a:graphicFrameLocks noGrp="1"/>
          </p:cNvGraphicFramePr>
          <p:nvPr>
            <p:extLst>
              <p:ext uri="{D42A27DB-BD31-4B8C-83A1-F6EECF244321}">
                <p14:modId xmlns:p14="http://schemas.microsoft.com/office/powerpoint/2010/main" val="3619508991"/>
              </p:ext>
            </p:extLst>
          </p:nvPr>
        </p:nvGraphicFramePr>
        <p:xfrm>
          <a:off x="1299160" y="4259150"/>
          <a:ext cx="2034244" cy="1464756"/>
        </p:xfrm>
        <a:graphic>
          <a:graphicData uri="http://schemas.openxmlformats.org/drawingml/2006/table">
            <a:tbl>
              <a:tblPr firstRow="1" bandRow="1">
                <a:tableStyleId>{5C22544A-7EE6-4342-B048-85BDC9FD1C3A}</a:tableStyleId>
              </a:tblPr>
              <a:tblGrid>
                <a:gridCol w="1017122">
                  <a:extLst>
                    <a:ext uri="{9D8B030D-6E8A-4147-A177-3AD203B41FA5}">
                      <a16:colId xmlns:a16="http://schemas.microsoft.com/office/drawing/2014/main" val="20000"/>
                    </a:ext>
                  </a:extLst>
                </a:gridCol>
                <a:gridCol w="1017122">
                  <a:extLst>
                    <a:ext uri="{9D8B030D-6E8A-4147-A177-3AD203B41FA5}">
                      <a16:colId xmlns:a16="http://schemas.microsoft.com/office/drawing/2014/main" val="20001"/>
                    </a:ext>
                  </a:extLst>
                </a:gridCol>
              </a:tblGrid>
              <a:tr h="366189">
                <a:tc>
                  <a:txBody>
                    <a:bodyPr/>
                    <a:lstStyle/>
                    <a:p>
                      <a:endParaRPr lang="en-US" dirty="0"/>
                    </a:p>
                  </a:txBody>
                  <a:tcPr/>
                </a:tc>
                <a:tc>
                  <a:txBody>
                    <a:bodyPr/>
                    <a:lstStyle/>
                    <a:p>
                      <a:r>
                        <a:rPr lang="en-US" dirty="0"/>
                        <a:t>DF</a:t>
                      </a:r>
                    </a:p>
                  </a:txBody>
                  <a:tcPr/>
                </a:tc>
                <a:extLst>
                  <a:ext uri="{0D108BD9-81ED-4DB2-BD59-A6C34878D82A}">
                    <a16:rowId xmlns:a16="http://schemas.microsoft.com/office/drawing/2014/main" val="10000"/>
                  </a:ext>
                </a:extLst>
              </a:tr>
              <a:tr h="366189">
                <a:tc>
                  <a:txBody>
                    <a:bodyPr/>
                    <a:lstStyle/>
                    <a:p>
                      <a:r>
                        <a:rPr lang="en-US" dirty="0"/>
                        <a:t>The</a:t>
                      </a:r>
                    </a:p>
                  </a:txBody>
                  <a:tcPr/>
                </a:tc>
                <a:tc>
                  <a:txBody>
                    <a:bodyPr/>
                    <a:lstStyle/>
                    <a:p>
                      <a:r>
                        <a:rPr lang="en-US" dirty="0"/>
                        <a:t>4</a:t>
                      </a:r>
                    </a:p>
                  </a:txBody>
                  <a:tcPr/>
                </a:tc>
                <a:extLst>
                  <a:ext uri="{0D108BD9-81ED-4DB2-BD59-A6C34878D82A}">
                    <a16:rowId xmlns:a16="http://schemas.microsoft.com/office/drawing/2014/main" val="10001"/>
                  </a:ext>
                </a:extLst>
              </a:tr>
              <a:tr h="366189">
                <a:tc>
                  <a:txBody>
                    <a:bodyPr/>
                    <a:lstStyle/>
                    <a:p>
                      <a:r>
                        <a:rPr lang="en-US" dirty="0"/>
                        <a:t>rain</a:t>
                      </a:r>
                    </a:p>
                  </a:txBody>
                  <a:tcPr/>
                </a:tc>
                <a:tc>
                  <a:txBody>
                    <a:bodyPr/>
                    <a:lstStyle/>
                    <a:p>
                      <a:r>
                        <a:rPr lang="en-US" dirty="0"/>
                        <a:t>2</a:t>
                      </a:r>
                    </a:p>
                  </a:txBody>
                  <a:tcPr/>
                </a:tc>
                <a:extLst>
                  <a:ext uri="{0D108BD9-81ED-4DB2-BD59-A6C34878D82A}">
                    <a16:rowId xmlns:a16="http://schemas.microsoft.com/office/drawing/2014/main" val="10002"/>
                  </a:ext>
                </a:extLst>
              </a:tr>
              <a:tr h="366189">
                <a:tc>
                  <a:txBody>
                    <a:bodyPr/>
                    <a:lstStyle/>
                    <a:p>
                      <a:r>
                        <a:rPr lang="en-US" dirty="0" err="1"/>
                        <a:t>spain</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86E4FE0-0D3B-6843-BA60-4D39782D1A4C}"/>
              </a:ext>
            </a:extLst>
          </p:cNvPr>
          <p:cNvGraphicFramePr>
            <a:graphicFrameLocks noGrp="1"/>
          </p:cNvGraphicFramePr>
          <p:nvPr>
            <p:extLst>
              <p:ext uri="{D42A27DB-BD31-4B8C-83A1-F6EECF244321}">
                <p14:modId xmlns:p14="http://schemas.microsoft.com/office/powerpoint/2010/main" val="3374599551"/>
              </p:ext>
            </p:extLst>
          </p:nvPr>
        </p:nvGraphicFramePr>
        <p:xfrm>
          <a:off x="3535282" y="4259150"/>
          <a:ext cx="3698868" cy="1464756"/>
        </p:xfrm>
        <a:graphic>
          <a:graphicData uri="http://schemas.openxmlformats.org/drawingml/2006/table">
            <a:tbl>
              <a:tblPr firstRow="1" bandRow="1">
                <a:tableStyleId>{5C22544A-7EE6-4342-B048-85BDC9FD1C3A}</a:tableStyleId>
              </a:tblPr>
              <a:tblGrid>
                <a:gridCol w="1232956">
                  <a:extLst>
                    <a:ext uri="{9D8B030D-6E8A-4147-A177-3AD203B41FA5}">
                      <a16:colId xmlns:a16="http://schemas.microsoft.com/office/drawing/2014/main" val="20000"/>
                    </a:ext>
                  </a:extLst>
                </a:gridCol>
                <a:gridCol w="1232956">
                  <a:extLst>
                    <a:ext uri="{9D8B030D-6E8A-4147-A177-3AD203B41FA5}">
                      <a16:colId xmlns:a16="http://schemas.microsoft.com/office/drawing/2014/main" val="20001"/>
                    </a:ext>
                  </a:extLst>
                </a:gridCol>
                <a:gridCol w="1232956">
                  <a:extLst>
                    <a:ext uri="{9D8B030D-6E8A-4147-A177-3AD203B41FA5}">
                      <a16:colId xmlns:a16="http://schemas.microsoft.com/office/drawing/2014/main" val="4031848640"/>
                    </a:ext>
                  </a:extLst>
                </a:gridCol>
              </a:tblGrid>
              <a:tr h="366189">
                <a:tc>
                  <a:txBody>
                    <a:bodyPr/>
                    <a:lstStyle/>
                    <a:p>
                      <a:endParaRPr lang="en-US" dirty="0"/>
                    </a:p>
                  </a:txBody>
                  <a:tcPr/>
                </a:tc>
                <a:tc>
                  <a:txBody>
                    <a:bodyPr/>
                    <a:lstStyle/>
                    <a:p>
                      <a:r>
                        <a:rPr lang="en-US" dirty="0"/>
                        <a:t>IDF</a:t>
                      </a:r>
                    </a:p>
                  </a:txBody>
                  <a:tcPr/>
                </a:tc>
                <a:tc>
                  <a:txBody>
                    <a:bodyPr/>
                    <a:lstStyle/>
                    <a:p>
                      <a:r>
                        <a:rPr lang="en-US" dirty="0"/>
                        <a:t>Computed</a:t>
                      </a:r>
                    </a:p>
                  </a:txBody>
                  <a:tcPr/>
                </a:tc>
                <a:extLst>
                  <a:ext uri="{0D108BD9-81ED-4DB2-BD59-A6C34878D82A}">
                    <a16:rowId xmlns:a16="http://schemas.microsoft.com/office/drawing/2014/main" val="10000"/>
                  </a:ext>
                </a:extLst>
              </a:tr>
              <a:tr h="366189">
                <a:tc>
                  <a:txBody>
                    <a:bodyPr/>
                    <a:lstStyle/>
                    <a:p>
                      <a:r>
                        <a:rPr lang="en-US" dirty="0"/>
                        <a:t>The</a:t>
                      </a:r>
                    </a:p>
                  </a:txBody>
                  <a:tcPr/>
                </a:tc>
                <a:tc>
                  <a:txBody>
                    <a:bodyPr/>
                    <a:lstStyle/>
                    <a:p>
                      <a:r>
                        <a:rPr lang="en-US" dirty="0"/>
                        <a:t>Log(4/4)</a:t>
                      </a:r>
                    </a:p>
                  </a:txBody>
                  <a:tcPr/>
                </a:tc>
                <a:tc>
                  <a:txBody>
                    <a:bodyPr/>
                    <a:lstStyle/>
                    <a:p>
                      <a:r>
                        <a:rPr lang="en-US" dirty="0"/>
                        <a:t>0</a:t>
                      </a:r>
                    </a:p>
                  </a:txBody>
                  <a:tcPr/>
                </a:tc>
                <a:extLst>
                  <a:ext uri="{0D108BD9-81ED-4DB2-BD59-A6C34878D82A}">
                    <a16:rowId xmlns:a16="http://schemas.microsoft.com/office/drawing/2014/main" val="10001"/>
                  </a:ext>
                </a:extLst>
              </a:tr>
              <a:tr h="366189">
                <a:tc>
                  <a:txBody>
                    <a:bodyPr/>
                    <a:lstStyle/>
                    <a:p>
                      <a:r>
                        <a:rPr lang="en-US" dirty="0"/>
                        <a:t>rain</a:t>
                      </a:r>
                    </a:p>
                  </a:txBody>
                  <a:tcPr/>
                </a:tc>
                <a:tc>
                  <a:txBody>
                    <a:bodyPr/>
                    <a:lstStyle/>
                    <a:p>
                      <a:r>
                        <a:rPr lang="en-US" dirty="0"/>
                        <a:t>Log(4/2)</a:t>
                      </a:r>
                    </a:p>
                  </a:txBody>
                  <a:tcPr/>
                </a:tc>
                <a:tc>
                  <a:txBody>
                    <a:bodyPr/>
                    <a:lstStyle/>
                    <a:p>
                      <a:r>
                        <a:rPr lang="en-US" dirty="0"/>
                        <a:t>0.3</a:t>
                      </a:r>
                    </a:p>
                  </a:txBody>
                  <a:tcPr/>
                </a:tc>
                <a:extLst>
                  <a:ext uri="{0D108BD9-81ED-4DB2-BD59-A6C34878D82A}">
                    <a16:rowId xmlns:a16="http://schemas.microsoft.com/office/drawing/2014/main" val="10002"/>
                  </a:ext>
                </a:extLst>
              </a:tr>
              <a:tr h="366189">
                <a:tc>
                  <a:txBody>
                    <a:bodyPr/>
                    <a:lstStyle/>
                    <a:p>
                      <a:r>
                        <a:rPr lang="en-US" dirty="0" err="1"/>
                        <a:t>spain</a:t>
                      </a:r>
                      <a:endParaRPr lang="en-US" dirty="0"/>
                    </a:p>
                  </a:txBody>
                  <a:tcPr/>
                </a:tc>
                <a:tc>
                  <a:txBody>
                    <a:bodyPr/>
                    <a:lstStyle/>
                    <a:p>
                      <a:r>
                        <a:rPr lang="en-US" dirty="0"/>
                        <a:t>Log(4/1)</a:t>
                      </a:r>
                    </a:p>
                  </a:txBody>
                  <a:tcPr/>
                </a:tc>
                <a:tc>
                  <a:txBody>
                    <a:bodyPr/>
                    <a:lstStyle/>
                    <a:p>
                      <a:r>
                        <a:rPr lang="en-US" dirty="0"/>
                        <a:t>0.6</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3804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A917-8101-CA4D-B745-C1B2FB549339}"/>
              </a:ext>
            </a:extLst>
          </p:cNvPr>
          <p:cNvSpPr>
            <a:spLocks noGrp="1"/>
          </p:cNvSpPr>
          <p:nvPr>
            <p:ph type="title"/>
          </p:nvPr>
        </p:nvSpPr>
        <p:spPr/>
        <p:txBody>
          <a:bodyPr/>
          <a:lstStyle/>
          <a:p>
            <a:r>
              <a:rPr lang="en-US" dirty="0" err="1"/>
              <a:t>Tf-idf</a:t>
            </a:r>
            <a:r>
              <a:rPr lang="en-US" dirty="0"/>
              <a:t> example</a:t>
            </a:r>
          </a:p>
        </p:txBody>
      </p:sp>
      <p:sp>
        <p:nvSpPr>
          <p:cNvPr id="3" name="Content Placeholder 2">
            <a:extLst>
              <a:ext uri="{FF2B5EF4-FFF2-40B4-BE49-F238E27FC236}">
                <a16:creationId xmlns:a16="http://schemas.microsoft.com/office/drawing/2014/main" id="{4B72459C-7829-4F41-9918-42441BC889AF}"/>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AE08C319-10C0-FB47-9509-E9DC57113EB0}"/>
              </a:ext>
            </a:extLst>
          </p:cNvPr>
          <p:cNvGraphicFramePr>
            <a:graphicFrameLocks noGrp="1"/>
          </p:cNvGraphicFramePr>
          <p:nvPr>
            <p:extLst>
              <p:ext uri="{D42A27DB-BD31-4B8C-83A1-F6EECF244321}">
                <p14:modId xmlns:p14="http://schemas.microsoft.com/office/powerpoint/2010/main" val="196252410"/>
              </p:ext>
            </p:extLst>
          </p:nvPr>
        </p:nvGraphicFramePr>
        <p:xfrm>
          <a:off x="1299160" y="2194823"/>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dirty="0"/>
                        <a:t>TF-</a:t>
                      </a:r>
                      <a:r>
                        <a:rPr lang="en-US" dirty="0" err="1"/>
                        <a:t>idf</a:t>
                      </a:r>
                      <a:endParaRPr lang="en-US" dirty="0"/>
                    </a:p>
                  </a:txBody>
                  <a:tcPr/>
                </a:tc>
                <a:tc>
                  <a:txBody>
                    <a:bodyPr/>
                    <a:lstStyle/>
                    <a:p>
                      <a:r>
                        <a:rPr lang="en-US" dirty="0"/>
                        <a:t>The</a:t>
                      </a:r>
                    </a:p>
                  </a:txBody>
                  <a:tcPr/>
                </a:tc>
                <a:tc>
                  <a:txBody>
                    <a:bodyPr/>
                    <a:lstStyle/>
                    <a:p>
                      <a:r>
                        <a:rPr lang="en-US" dirty="0"/>
                        <a:t>rain</a:t>
                      </a:r>
                    </a:p>
                  </a:txBody>
                  <a:tcPr/>
                </a:tc>
                <a:tc>
                  <a:txBody>
                    <a:bodyPr/>
                    <a:lstStyle/>
                    <a:p>
                      <a:r>
                        <a:rPr lang="en-US" dirty="0" err="1"/>
                        <a:t>spain</a:t>
                      </a:r>
                      <a:endParaRPr lang="en-US" dirty="0"/>
                    </a:p>
                  </a:txBody>
                  <a:tcPr/>
                </a:tc>
                <a:extLst>
                  <a:ext uri="{0D108BD9-81ED-4DB2-BD59-A6C34878D82A}">
                    <a16:rowId xmlns:a16="http://schemas.microsoft.com/office/drawing/2014/main" val="10000"/>
                  </a:ext>
                </a:extLst>
              </a:tr>
              <a:tr h="370840">
                <a:tc>
                  <a:txBody>
                    <a:bodyPr/>
                    <a:lstStyle/>
                    <a:p>
                      <a:r>
                        <a:rPr lang="en-US" dirty="0"/>
                        <a:t>Document 1</a:t>
                      </a:r>
                    </a:p>
                  </a:txBody>
                  <a:tcPr/>
                </a:tc>
                <a:tc>
                  <a:txBody>
                    <a:bodyPr/>
                    <a:lstStyle/>
                    <a:p>
                      <a:r>
                        <a:rPr lang="en-US" dirty="0"/>
                        <a:t>15 * 0</a:t>
                      </a:r>
                    </a:p>
                  </a:txBody>
                  <a:tcPr/>
                </a:tc>
                <a:tc>
                  <a:txBody>
                    <a:bodyPr/>
                    <a:lstStyle/>
                    <a:p>
                      <a:r>
                        <a:rPr lang="en-US" b="1" dirty="0"/>
                        <a:t>3 * 0.3</a:t>
                      </a:r>
                    </a:p>
                  </a:txBody>
                  <a:tcPr/>
                </a:tc>
                <a:tc>
                  <a:txBody>
                    <a:bodyPr/>
                    <a:lstStyle/>
                    <a:p>
                      <a:r>
                        <a:rPr lang="en-US" dirty="0"/>
                        <a:t>0 * 0.6</a:t>
                      </a:r>
                    </a:p>
                  </a:txBody>
                  <a:tcPr/>
                </a:tc>
                <a:extLst>
                  <a:ext uri="{0D108BD9-81ED-4DB2-BD59-A6C34878D82A}">
                    <a16:rowId xmlns:a16="http://schemas.microsoft.com/office/drawing/2014/main" val="10001"/>
                  </a:ext>
                </a:extLst>
              </a:tr>
              <a:tr h="370840">
                <a:tc>
                  <a:txBody>
                    <a:bodyPr/>
                    <a:lstStyle/>
                    <a:p>
                      <a:r>
                        <a:rPr lang="en-US" dirty="0"/>
                        <a:t>Document 2</a:t>
                      </a:r>
                    </a:p>
                  </a:txBody>
                  <a:tcPr/>
                </a:tc>
                <a:tc>
                  <a:txBody>
                    <a:bodyPr/>
                    <a:lstStyle/>
                    <a:p>
                      <a:r>
                        <a:rPr lang="en-US" dirty="0"/>
                        <a:t>24 * 0</a:t>
                      </a:r>
                    </a:p>
                  </a:txBody>
                  <a:tcPr/>
                </a:tc>
                <a:tc>
                  <a:txBody>
                    <a:bodyPr/>
                    <a:lstStyle/>
                    <a:p>
                      <a:r>
                        <a:rPr lang="en-US" dirty="0"/>
                        <a:t>0 * 0.3</a:t>
                      </a:r>
                    </a:p>
                  </a:txBody>
                  <a:tcPr/>
                </a:tc>
                <a:tc>
                  <a:txBody>
                    <a:bodyPr/>
                    <a:lstStyle/>
                    <a:p>
                      <a:r>
                        <a:rPr lang="en-US" dirty="0"/>
                        <a:t>0 * 0.6</a:t>
                      </a:r>
                    </a:p>
                  </a:txBody>
                  <a:tcPr/>
                </a:tc>
                <a:extLst>
                  <a:ext uri="{0D108BD9-81ED-4DB2-BD59-A6C34878D82A}">
                    <a16:rowId xmlns:a16="http://schemas.microsoft.com/office/drawing/2014/main" val="10002"/>
                  </a:ext>
                </a:extLst>
              </a:tr>
              <a:tr h="370840">
                <a:tc>
                  <a:txBody>
                    <a:bodyPr/>
                    <a:lstStyle/>
                    <a:p>
                      <a:r>
                        <a:rPr lang="en-US" dirty="0"/>
                        <a:t>Document 3</a:t>
                      </a:r>
                    </a:p>
                  </a:txBody>
                  <a:tcPr/>
                </a:tc>
                <a:tc>
                  <a:txBody>
                    <a:bodyPr/>
                    <a:lstStyle/>
                    <a:p>
                      <a:r>
                        <a:rPr lang="en-US" dirty="0"/>
                        <a:t>33 * 0</a:t>
                      </a:r>
                    </a:p>
                  </a:txBody>
                  <a:tcPr/>
                </a:tc>
                <a:tc>
                  <a:txBody>
                    <a:bodyPr/>
                    <a:lstStyle/>
                    <a:p>
                      <a:r>
                        <a:rPr lang="en-US" b="1" dirty="0"/>
                        <a:t>7 * 0.3</a:t>
                      </a:r>
                    </a:p>
                  </a:txBody>
                  <a:tcPr/>
                </a:tc>
                <a:tc>
                  <a:txBody>
                    <a:bodyPr/>
                    <a:lstStyle/>
                    <a:p>
                      <a:r>
                        <a:rPr lang="en-US" dirty="0"/>
                        <a:t>0 * 0.6</a:t>
                      </a:r>
                    </a:p>
                  </a:txBody>
                  <a:tcPr/>
                </a:tc>
                <a:extLst>
                  <a:ext uri="{0D108BD9-81ED-4DB2-BD59-A6C34878D82A}">
                    <a16:rowId xmlns:a16="http://schemas.microsoft.com/office/drawing/2014/main" val="10003"/>
                  </a:ext>
                </a:extLst>
              </a:tr>
              <a:tr h="370840">
                <a:tc>
                  <a:txBody>
                    <a:bodyPr/>
                    <a:lstStyle/>
                    <a:p>
                      <a:r>
                        <a:rPr lang="en-US" dirty="0"/>
                        <a:t>Document 3</a:t>
                      </a:r>
                    </a:p>
                  </a:txBody>
                  <a:tcPr/>
                </a:tc>
                <a:tc>
                  <a:txBody>
                    <a:bodyPr/>
                    <a:lstStyle/>
                    <a:p>
                      <a:r>
                        <a:rPr lang="en-US" dirty="0"/>
                        <a:t>10 * 0</a:t>
                      </a:r>
                    </a:p>
                  </a:txBody>
                  <a:tcPr/>
                </a:tc>
                <a:tc>
                  <a:txBody>
                    <a:bodyPr/>
                    <a:lstStyle/>
                    <a:p>
                      <a:r>
                        <a:rPr lang="en-US" dirty="0"/>
                        <a:t>0 * 0.3</a:t>
                      </a:r>
                    </a:p>
                  </a:txBody>
                  <a:tcPr/>
                </a:tc>
                <a:tc>
                  <a:txBody>
                    <a:bodyPr/>
                    <a:lstStyle/>
                    <a:p>
                      <a:r>
                        <a:rPr lang="en-US" b="1" dirty="0"/>
                        <a:t>1 * 0.6</a:t>
                      </a:r>
                    </a:p>
                  </a:txBody>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42A68E84-6F5D-6545-86B3-58A081CA4BAF}"/>
              </a:ext>
            </a:extLst>
          </p:cNvPr>
          <p:cNvGraphicFramePr>
            <a:graphicFrameLocks noGrp="1"/>
          </p:cNvGraphicFramePr>
          <p:nvPr>
            <p:extLst>
              <p:ext uri="{D42A27DB-BD31-4B8C-83A1-F6EECF244321}">
                <p14:modId xmlns:p14="http://schemas.microsoft.com/office/powerpoint/2010/main" val="3465932728"/>
              </p:ext>
            </p:extLst>
          </p:nvPr>
        </p:nvGraphicFramePr>
        <p:xfrm>
          <a:off x="3535282" y="4259150"/>
          <a:ext cx="3698868" cy="1464756"/>
        </p:xfrm>
        <a:graphic>
          <a:graphicData uri="http://schemas.openxmlformats.org/drawingml/2006/table">
            <a:tbl>
              <a:tblPr firstRow="1" bandRow="1">
                <a:tableStyleId>{5C22544A-7EE6-4342-B048-85BDC9FD1C3A}</a:tableStyleId>
              </a:tblPr>
              <a:tblGrid>
                <a:gridCol w="1232956">
                  <a:extLst>
                    <a:ext uri="{9D8B030D-6E8A-4147-A177-3AD203B41FA5}">
                      <a16:colId xmlns:a16="http://schemas.microsoft.com/office/drawing/2014/main" val="20000"/>
                    </a:ext>
                  </a:extLst>
                </a:gridCol>
                <a:gridCol w="1232956">
                  <a:extLst>
                    <a:ext uri="{9D8B030D-6E8A-4147-A177-3AD203B41FA5}">
                      <a16:colId xmlns:a16="http://schemas.microsoft.com/office/drawing/2014/main" val="20001"/>
                    </a:ext>
                  </a:extLst>
                </a:gridCol>
                <a:gridCol w="1232956">
                  <a:extLst>
                    <a:ext uri="{9D8B030D-6E8A-4147-A177-3AD203B41FA5}">
                      <a16:colId xmlns:a16="http://schemas.microsoft.com/office/drawing/2014/main" val="4031848640"/>
                    </a:ext>
                  </a:extLst>
                </a:gridCol>
              </a:tblGrid>
              <a:tr h="366189">
                <a:tc>
                  <a:txBody>
                    <a:bodyPr/>
                    <a:lstStyle/>
                    <a:p>
                      <a:endParaRPr lang="en-US" dirty="0"/>
                    </a:p>
                  </a:txBody>
                  <a:tcPr/>
                </a:tc>
                <a:tc>
                  <a:txBody>
                    <a:bodyPr/>
                    <a:lstStyle/>
                    <a:p>
                      <a:r>
                        <a:rPr lang="en-US" dirty="0"/>
                        <a:t>IDF</a:t>
                      </a:r>
                    </a:p>
                  </a:txBody>
                  <a:tcPr/>
                </a:tc>
                <a:tc>
                  <a:txBody>
                    <a:bodyPr/>
                    <a:lstStyle/>
                    <a:p>
                      <a:r>
                        <a:rPr lang="en-US" dirty="0"/>
                        <a:t>Computed</a:t>
                      </a:r>
                    </a:p>
                  </a:txBody>
                  <a:tcPr/>
                </a:tc>
                <a:extLst>
                  <a:ext uri="{0D108BD9-81ED-4DB2-BD59-A6C34878D82A}">
                    <a16:rowId xmlns:a16="http://schemas.microsoft.com/office/drawing/2014/main" val="10000"/>
                  </a:ext>
                </a:extLst>
              </a:tr>
              <a:tr h="366189">
                <a:tc>
                  <a:txBody>
                    <a:bodyPr/>
                    <a:lstStyle/>
                    <a:p>
                      <a:r>
                        <a:rPr lang="en-US" dirty="0"/>
                        <a:t>The</a:t>
                      </a:r>
                    </a:p>
                  </a:txBody>
                  <a:tcPr/>
                </a:tc>
                <a:tc>
                  <a:txBody>
                    <a:bodyPr/>
                    <a:lstStyle/>
                    <a:p>
                      <a:r>
                        <a:rPr lang="en-US" dirty="0"/>
                        <a:t>Log(4/4)</a:t>
                      </a:r>
                    </a:p>
                  </a:txBody>
                  <a:tcPr/>
                </a:tc>
                <a:tc>
                  <a:txBody>
                    <a:bodyPr/>
                    <a:lstStyle/>
                    <a:p>
                      <a:r>
                        <a:rPr lang="en-US" dirty="0"/>
                        <a:t>0</a:t>
                      </a:r>
                    </a:p>
                  </a:txBody>
                  <a:tcPr/>
                </a:tc>
                <a:extLst>
                  <a:ext uri="{0D108BD9-81ED-4DB2-BD59-A6C34878D82A}">
                    <a16:rowId xmlns:a16="http://schemas.microsoft.com/office/drawing/2014/main" val="10001"/>
                  </a:ext>
                </a:extLst>
              </a:tr>
              <a:tr h="366189">
                <a:tc>
                  <a:txBody>
                    <a:bodyPr/>
                    <a:lstStyle/>
                    <a:p>
                      <a:r>
                        <a:rPr lang="en-US" dirty="0"/>
                        <a:t>rain</a:t>
                      </a:r>
                    </a:p>
                  </a:txBody>
                  <a:tcPr/>
                </a:tc>
                <a:tc>
                  <a:txBody>
                    <a:bodyPr/>
                    <a:lstStyle/>
                    <a:p>
                      <a:r>
                        <a:rPr lang="en-US" dirty="0"/>
                        <a:t>Log(4/2)</a:t>
                      </a:r>
                    </a:p>
                  </a:txBody>
                  <a:tcPr/>
                </a:tc>
                <a:tc>
                  <a:txBody>
                    <a:bodyPr/>
                    <a:lstStyle/>
                    <a:p>
                      <a:r>
                        <a:rPr lang="en-US" dirty="0"/>
                        <a:t>0.3</a:t>
                      </a:r>
                    </a:p>
                  </a:txBody>
                  <a:tcPr/>
                </a:tc>
                <a:extLst>
                  <a:ext uri="{0D108BD9-81ED-4DB2-BD59-A6C34878D82A}">
                    <a16:rowId xmlns:a16="http://schemas.microsoft.com/office/drawing/2014/main" val="10002"/>
                  </a:ext>
                </a:extLst>
              </a:tr>
              <a:tr h="366189">
                <a:tc>
                  <a:txBody>
                    <a:bodyPr/>
                    <a:lstStyle/>
                    <a:p>
                      <a:r>
                        <a:rPr lang="en-US" dirty="0" err="1"/>
                        <a:t>spain</a:t>
                      </a:r>
                      <a:endParaRPr lang="en-US" dirty="0"/>
                    </a:p>
                  </a:txBody>
                  <a:tcPr/>
                </a:tc>
                <a:tc>
                  <a:txBody>
                    <a:bodyPr/>
                    <a:lstStyle/>
                    <a:p>
                      <a:r>
                        <a:rPr lang="en-US" dirty="0"/>
                        <a:t>Log(4/1)</a:t>
                      </a:r>
                    </a:p>
                  </a:txBody>
                  <a:tcPr/>
                </a:tc>
                <a:tc>
                  <a:txBody>
                    <a:bodyPr/>
                    <a:lstStyle/>
                    <a:p>
                      <a:r>
                        <a:rPr lang="en-US" dirty="0"/>
                        <a:t>0.6</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5273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C7FD-3D0E-F846-9520-8734CC40FAA5}"/>
              </a:ext>
            </a:extLst>
          </p:cNvPr>
          <p:cNvSpPr>
            <a:spLocks noGrp="1"/>
          </p:cNvSpPr>
          <p:nvPr>
            <p:ph type="title"/>
          </p:nvPr>
        </p:nvSpPr>
        <p:spPr/>
        <p:txBody>
          <a:bodyPr/>
          <a:lstStyle/>
          <a:p>
            <a:r>
              <a:rPr lang="en-US" dirty="0"/>
              <a:t>Documents as vectors</a:t>
            </a:r>
          </a:p>
        </p:txBody>
      </p:sp>
      <p:sp>
        <p:nvSpPr>
          <p:cNvPr id="3" name="Content Placeholder 2">
            <a:extLst>
              <a:ext uri="{FF2B5EF4-FFF2-40B4-BE49-F238E27FC236}">
                <a16:creationId xmlns:a16="http://schemas.microsoft.com/office/drawing/2014/main" id="{432074B8-D588-E04D-B568-B2FF0E86BF7F}"/>
              </a:ext>
            </a:extLst>
          </p:cNvPr>
          <p:cNvSpPr>
            <a:spLocks noGrp="1"/>
          </p:cNvSpPr>
          <p:nvPr>
            <p:ph idx="1"/>
          </p:nvPr>
        </p:nvSpPr>
        <p:spPr/>
        <p:txBody>
          <a:bodyPr/>
          <a:lstStyle/>
          <a:p>
            <a:r>
              <a:rPr lang="en-US" dirty="0"/>
              <a:t>Once we have calculated the </a:t>
            </a:r>
            <a:r>
              <a:rPr lang="en-US" dirty="0" err="1"/>
              <a:t>tf-idf</a:t>
            </a:r>
            <a:r>
              <a:rPr lang="en-US" dirty="0"/>
              <a:t> scores for each document we can then simply use the resulting values in a vector to represent the document</a:t>
            </a:r>
          </a:p>
          <a:p>
            <a:endParaRPr lang="en-US" dirty="0"/>
          </a:p>
          <a:p>
            <a:r>
              <a:rPr lang="en-US" dirty="0"/>
              <a:t>Once we have multiple vectors we can create a matrix</a:t>
            </a:r>
          </a:p>
          <a:p>
            <a:endParaRPr lang="en-US" dirty="0"/>
          </a:p>
          <a:p>
            <a:r>
              <a:rPr lang="en-US" dirty="0"/>
              <a:t>Now we can try to perform dimensionality reduction.</a:t>
            </a:r>
          </a:p>
        </p:txBody>
      </p:sp>
    </p:spTree>
    <p:extLst>
      <p:ext uri="{BB962C8B-B14F-4D97-AF65-F5344CB8AC3E}">
        <p14:creationId xmlns:p14="http://schemas.microsoft.com/office/powerpoint/2010/main" val="3196175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2D5E-39C9-0748-B19D-205589D0DFF8}"/>
              </a:ext>
            </a:extLst>
          </p:cNvPr>
          <p:cNvSpPr>
            <a:spLocks noGrp="1"/>
          </p:cNvSpPr>
          <p:nvPr>
            <p:ph type="title"/>
          </p:nvPr>
        </p:nvSpPr>
        <p:spPr/>
        <p:txBody>
          <a:bodyPr/>
          <a:lstStyle/>
          <a:p>
            <a:r>
              <a:rPr lang="en-US" dirty="0"/>
              <a:t>LSA and matrices</a:t>
            </a:r>
          </a:p>
        </p:txBody>
      </p:sp>
      <p:sp>
        <p:nvSpPr>
          <p:cNvPr id="3" name="Content Placeholder 2">
            <a:extLst>
              <a:ext uri="{FF2B5EF4-FFF2-40B4-BE49-F238E27FC236}">
                <a16:creationId xmlns:a16="http://schemas.microsoft.com/office/drawing/2014/main" id="{1A573F27-DC8A-884D-ACA6-1FB3355CFA0A}"/>
              </a:ext>
            </a:extLst>
          </p:cNvPr>
          <p:cNvSpPr>
            <a:spLocks noGrp="1"/>
          </p:cNvSpPr>
          <p:nvPr>
            <p:ph idx="1"/>
          </p:nvPr>
        </p:nvSpPr>
        <p:spPr/>
        <p:txBody>
          <a:bodyPr>
            <a:normAutofit fontScale="92500" lnSpcReduction="10000"/>
          </a:bodyPr>
          <a:lstStyle/>
          <a:p>
            <a:r>
              <a:rPr lang="en-US" dirty="0"/>
              <a:t>Once we have a document-term matrix we can perform dimensionality reduction using singular value decomposition (SVD)</a:t>
            </a:r>
          </a:p>
          <a:p>
            <a:r>
              <a:rPr lang="en-US" dirty="0"/>
              <a:t>The idea is that the SVD can provide a lower order approximation to the full document-term matrix.</a:t>
            </a:r>
          </a:p>
          <a:p>
            <a:r>
              <a:rPr lang="en-US" dirty="0"/>
              <a:t>Imagine you have 1 million documents and 10 million terms. You can use SVD to construct an approximation to this first matrix that is much more compact.</a:t>
            </a:r>
          </a:p>
          <a:p>
            <a:r>
              <a:rPr lang="en-US" dirty="0"/>
              <a:t>The idea here is that the smaller approximation ends up encoding semantic information.</a:t>
            </a:r>
          </a:p>
          <a:p>
            <a:r>
              <a:rPr lang="en-US" dirty="0"/>
              <a:t>The insight for the semantic information is that the meaning of a word can in a way be encoded by a vector. Thus, you can get the meaning of some words by looking at the other words that it is associated with in text. Imagine the case of river bank and financial bank. They will typically be around a number of distinct terms.</a:t>
            </a:r>
          </a:p>
          <a:p>
            <a:r>
              <a:rPr lang="en-US" dirty="0"/>
              <a:t>We will skip the discussion of how SVD works. Manning’s Information Retrieval text provides an in-depth review.</a:t>
            </a:r>
          </a:p>
        </p:txBody>
      </p:sp>
    </p:spTree>
    <p:extLst>
      <p:ext uri="{BB962C8B-B14F-4D97-AF65-F5344CB8AC3E}">
        <p14:creationId xmlns:p14="http://schemas.microsoft.com/office/powerpoint/2010/main" val="277125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A025-FB04-8C4A-BDA5-64726CB783EE}"/>
              </a:ext>
            </a:extLst>
          </p:cNvPr>
          <p:cNvSpPr>
            <a:spLocks noGrp="1"/>
          </p:cNvSpPr>
          <p:nvPr>
            <p:ph type="title"/>
          </p:nvPr>
        </p:nvSpPr>
        <p:spPr/>
        <p:txBody>
          <a:bodyPr/>
          <a:lstStyle/>
          <a:p>
            <a:r>
              <a:rPr lang="en-US" dirty="0"/>
              <a:t>Benefits of LSA</a:t>
            </a:r>
          </a:p>
        </p:txBody>
      </p:sp>
      <p:sp>
        <p:nvSpPr>
          <p:cNvPr id="3" name="Content Placeholder 2">
            <a:extLst>
              <a:ext uri="{FF2B5EF4-FFF2-40B4-BE49-F238E27FC236}">
                <a16:creationId xmlns:a16="http://schemas.microsoft.com/office/drawing/2014/main" id="{FEBC0218-B9D2-AC40-8D53-856A61603CD3}"/>
              </a:ext>
            </a:extLst>
          </p:cNvPr>
          <p:cNvSpPr>
            <a:spLocks noGrp="1"/>
          </p:cNvSpPr>
          <p:nvPr>
            <p:ph idx="1"/>
          </p:nvPr>
        </p:nvSpPr>
        <p:spPr/>
        <p:txBody>
          <a:bodyPr/>
          <a:lstStyle/>
          <a:p>
            <a:r>
              <a:rPr lang="en-US" dirty="0"/>
              <a:t>A key benefit then of LSA then is that you can find words that are similar that you did not know about in advance.</a:t>
            </a:r>
          </a:p>
          <a:p>
            <a:r>
              <a:rPr lang="en-US" dirty="0"/>
              <a:t>For example, you might find that Uber and taxi are similar without having a dictionary specifying this.</a:t>
            </a:r>
          </a:p>
          <a:p>
            <a:endParaRPr lang="en-US" dirty="0"/>
          </a:p>
        </p:txBody>
      </p:sp>
    </p:spTree>
    <p:extLst>
      <p:ext uri="{BB962C8B-B14F-4D97-AF65-F5344CB8AC3E}">
        <p14:creationId xmlns:p14="http://schemas.microsoft.com/office/powerpoint/2010/main" val="2349165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D778-6BCD-FF43-AC00-598A1BC67952}"/>
              </a:ext>
            </a:extLst>
          </p:cNvPr>
          <p:cNvSpPr>
            <a:spLocks noGrp="1"/>
          </p:cNvSpPr>
          <p:nvPr>
            <p:ph type="title"/>
          </p:nvPr>
        </p:nvSpPr>
        <p:spPr/>
        <p:txBody>
          <a:bodyPr/>
          <a:lstStyle/>
          <a:p>
            <a:r>
              <a:rPr lang="en-US" dirty="0"/>
              <a:t>Example of LSA matrices (from Manning)</a:t>
            </a:r>
          </a:p>
        </p:txBody>
      </p:sp>
      <p:sp>
        <p:nvSpPr>
          <p:cNvPr id="3" name="Content Placeholder 2">
            <a:extLst>
              <a:ext uri="{FF2B5EF4-FFF2-40B4-BE49-F238E27FC236}">
                <a16:creationId xmlns:a16="http://schemas.microsoft.com/office/drawing/2014/main" id="{89A13421-7226-C34A-B3FB-F78E962385E1}"/>
              </a:ext>
            </a:extLst>
          </p:cNvPr>
          <p:cNvSpPr>
            <a:spLocks noGrp="1"/>
          </p:cNvSpPr>
          <p:nvPr>
            <p:ph idx="1"/>
          </p:nvPr>
        </p:nvSpPr>
        <p:spPr/>
        <p:txBody>
          <a:bodyPr>
            <a:normAutofit/>
          </a:bodyPr>
          <a:lstStyle/>
          <a:p>
            <a:endParaRPr lang="en-US" dirty="0"/>
          </a:p>
          <a:p>
            <a:endParaRPr lang="en-US" dirty="0"/>
          </a:p>
          <a:p>
            <a:r>
              <a:rPr lang="en-US" dirty="0"/>
              <a:t>Original Matrix</a:t>
            </a:r>
          </a:p>
          <a:p>
            <a:endParaRPr lang="en-US" dirty="0"/>
          </a:p>
          <a:p>
            <a:endParaRPr lang="en-US" dirty="0"/>
          </a:p>
          <a:p>
            <a:pPr marL="0" indent="0">
              <a:buNone/>
            </a:pPr>
            <a:endParaRPr lang="en-US" dirty="0"/>
          </a:p>
          <a:p>
            <a:r>
              <a:rPr lang="en-US" dirty="0"/>
              <a:t>The original matrix </a:t>
            </a:r>
          </a:p>
          <a:p>
            <a:r>
              <a:rPr lang="en-US" dirty="0"/>
              <a:t>mapped into the </a:t>
            </a:r>
          </a:p>
          <a:p>
            <a:r>
              <a:rPr lang="en-US" dirty="0"/>
              <a:t>lower order space</a:t>
            </a:r>
          </a:p>
        </p:txBody>
      </p:sp>
      <p:pic>
        <p:nvPicPr>
          <p:cNvPr id="4" name="Picture 12">
            <a:extLst>
              <a:ext uri="{FF2B5EF4-FFF2-40B4-BE49-F238E27FC236}">
                <a16:creationId xmlns:a16="http://schemas.microsoft.com/office/drawing/2014/main" id="{47D100D9-9932-F14D-A4BE-C031CA82DB08}"/>
              </a:ext>
            </a:extLst>
          </p:cNvPr>
          <p:cNvPicPr>
            <a:picLocks noChangeArrowheads="1"/>
          </p:cNvPicPr>
          <p:nvPr/>
        </p:nvPicPr>
        <p:blipFill>
          <a:blip r:embed="rId2">
            <a:extLst>
              <a:ext uri="{28A0092B-C50C-407E-A947-70E740481C1C}">
                <a14:useLocalDpi xmlns:a14="http://schemas.microsoft.com/office/drawing/2010/main" val="0"/>
              </a:ext>
            </a:extLst>
          </a:blip>
          <a:srcRect t="243" b="171"/>
          <a:stretch>
            <a:fillRect/>
          </a:stretch>
        </p:blipFill>
        <p:spPr bwMode="auto">
          <a:xfrm>
            <a:off x="3146782" y="1737360"/>
            <a:ext cx="77549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Tree>
    <p:extLst>
      <p:ext uri="{BB962C8B-B14F-4D97-AF65-F5344CB8AC3E}">
        <p14:creationId xmlns:p14="http://schemas.microsoft.com/office/powerpoint/2010/main" val="27744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5FAB-EB12-3D45-B796-0688B0E257F3}"/>
              </a:ext>
            </a:extLst>
          </p:cNvPr>
          <p:cNvSpPr>
            <a:spLocks noGrp="1"/>
          </p:cNvSpPr>
          <p:nvPr>
            <p:ph type="title"/>
          </p:nvPr>
        </p:nvSpPr>
        <p:spPr/>
        <p:txBody>
          <a:bodyPr/>
          <a:lstStyle/>
          <a:p>
            <a:r>
              <a:rPr lang="en-US" dirty="0"/>
              <a:t>LSA Uses</a:t>
            </a:r>
          </a:p>
        </p:txBody>
      </p:sp>
      <p:sp>
        <p:nvSpPr>
          <p:cNvPr id="3" name="Content Placeholder 2">
            <a:extLst>
              <a:ext uri="{FF2B5EF4-FFF2-40B4-BE49-F238E27FC236}">
                <a16:creationId xmlns:a16="http://schemas.microsoft.com/office/drawing/2014/main" id="{32C5DD27-A152-A34A-A575-D9874D5BBD16}"/>
              </a:ext>
            </a:extLst>
          </p:cNvPr>
          <p:cNvSpPr>
            <a:spLocks noGrp="1"/>
          </p:cNvSpPr>
          <p:nvPr>
            <p:ph idx="1"/>
          </p:nvPr>
        </p:nvSpPr>
        <p:spPr/>
        <p:txBody>
          <a:bodyPr/>
          <a:lstStyle/>
          <a:p>
            <a:r>
              <a:rPr lang="en-US" dirty="0"/>
              <a:t>LSA can be useful for identifying similar documents that you might otherwise be unable to detect.</a:t>
            </a:r>
          </a:p>
          <a:p>
            <a:r>
              <a:rPr lang="en-US" dirty="0"/>
              <a:t>Problems can arise those as the matrix operations are typically computationally expensive.</a:t>
            </a:r>
          </a:p>
          <a:p>
            <a:r>
              <a:rPr lang="en-US" dirty="0"/>
              <a:t>Large document matrices can be difficult to update in production systems.</a:t>
            </a:r>
          </a:p>
          <a:p>
            <a:r>
              <a:rPr lang="en-US" dirty="0"/>
              <a:t>Standard questions about preprocessing remain.</a:t>
            </a:r>
          </a:p>
          <a:p>
            <a:endParaRPr lang="en-US" dirty="0"/>
          </a:p>
        </p:txBody>
      </p:sp>
    </p:spTree>
    <p:extLst>
      <p:ext uri="{BB962C8B-B14F-4D97-AF65-F5344CB8AC3E}">
        <p14:creationId xmlns:p14="http://schemas.microsoft.com/office/powerpoint/2010/main" val="1945211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CEF5-EE63-384C-BF18-3D06AE2A82D0}"/>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CC92303E-6512-014E-8002-1E64F0960F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511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982A-5BA8-A04B-B420-F358D2BF9AB0}"/>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74E8B633-8724-A34C-A2EE-F5D6F09D9FEB}"/>
              </a:ext>
            </a:extLst>
          </p:cNvPr>
          <p:cNvSpPr>
            <a:spLocks noGrp="1"/>
          </p:cNvSpPr>
          <p:nvPr>
            <p:ph idx="1"/>
          </p:nvPr>
        </p:nvSpPr>
        <p:spPr/>
        <p:txBody>
          <a:bodyPr/>
          <a:lstStyle/>
          <a:p>
            <a:r>
              <a:rPr lang="en-US" dirty="0"/>
              <a:t>Sentiment is frequently contained inside the text of reviews and other language artifacts.</a:t>
            </a:r>
          </a:p>
          <a:p>
            <a:r>
              <a:rPr lang="en-US" dirty="0"/>
              <a:t>Generally, it is intended to express the author’s disposition toward a thing in the real world.</a:t>
            </a:r>
          </a:p>
          <a:p>
            <a:r>
              <a:rPr lang="en-US" dirty="0"/>
              <a:t>For example:</a:t>
            </a:r>
          </a:p>
          <a:p>
            <a:pPr lvl="1"/>
            <a:r>
              <a:rPr lang="en-US" dirty="0"/>
              <a:t>The movie was so great. I really really thought it was the best. Nothing has ever been better.</a:t>
            </a:r>
          </a:p>
          <a:p>
            <a:pPr lvl="1"/>
            <a:r>
              <a:rPr lang="en-US" dirty="0"/>
              <a:t>The movie was awful. I’d rather superglue my eyes shut than watch it ever again. Don’t see this film.</a:t>
            </a:r>
          </a:p>
          <a:p>
            <a:endParaRPr lang="en-US" dirty="0"/>
          </a:p>
          <a:p>
            <a:r>
              <a:rPr lang="en-US" dirty="0"/>
              <a:t>Which ones are positive or negative? That is, which seem to indicate a positive disposition to the movie?</a:t>
            </a:r>
          </a:p>
        </p:txBody>
      </p:sp>
    </p:spTree>
    <p:extLst>
      <p:ext uri="{BB962C8B-B14F-4D97-AF65-F5344CB8AC3E}">
        <p14:creationId xmlns:p14="http://schemas.microsoft.com/office/powerpoint/2010/main" val="55674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for tonight</a:t>
            </a:r>
          </a:p>
        </p:txBody>
      </p:sp>
      <p:sp>
        <p:nvSpPr>
          <p:cNvPr id="3" name="Content Placeholder 2"/>
          <p:cNvSpPr>
            <a:spLocks noGrp="1"/>
          </p:cNvSpPr>
          <p:nvPr>
            <p:ph idx="1"/>
          </p:nvPr>
        </p:nvSpPr>
        <p:spPr/>
        <p:txBody>
          <a:bodyPr/>
          <a:lstStyle/>
          <a:p>
            <a:r>
              <a:rPr lang="en-US" dirty="0"/>
              <a:t>Discuss project ideas</a:t>
            </a:r>
          </a:p>
          <a:p>
            <a:r>
              <a:rPr lang="en-US" dirty="0"/>
              <a:t>Questions on Homework #2 (Any feedback on design or complexity so far?)</a:t>
            </a:r>
          </a:p>
          <a:p>
            <a:r>
              <a:rPr lang="en-US" dirty="0"/>
              <a:t>Discuss Topic Models</a:t>
            </a:r>
          </a:p>
          <a:p>
            <a:r>
              <a:rPr lang="en-US" dirty="0"/>
              <a:t>Discuss Sentiment Analysis</a:t>
            </a:r>
          </a:p>
          <a:p>
            <a:r>
              <a:rPr lang="en-US" dirty="0"/>
              <a:t>Quiz</a:t>
            </a:r>
          </a:p>
        </p:txBody>
      </p:sp>
    </p:spTree>
    <p:extLst>
      <p:ext uri="{BB962C8B-B14F-4D97-AF65-F5344CB8AC3E}">
        <p14:creationId xmlns:p14="http://schemas.microsoft.com/office/powerpoint/2010/main" val="138961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E05E-041C-224F-A7E7-90A01EA2ABE6}"/>
              </a:ext>
            </a:extLst>
          </p:cNvPr>
          <p:cNvSpPr>
            <a:spLocks noGrp="1"/>
          </p:cNvSpPr>
          <p:nvPr>
            <p:ph type="title"/>
          </p:nvPr>
        </p:nvSpPr>
        <p:spPr/>
        <p:txBody>
          <a:bodyPr/>
          <a:lstStyle/>
          <a:p>
            <a:r>
              <a:rPr lang="en-US" dirty="0"/>
              <a:t>Lexical Issues and Sentiment Analysis</a:t>
            </a:r>
          </a:p>
        </p:txBody>
      </p:sp>
      <p:sp>
        <p:nvSpPr>
          <p:cNvPr id="3" name="Content Placeholder 2">
            <a:extLst>
              <a:ext uri="{FF2B5EF4-FFF2-40B4-BE49-F238E27FC236}">
                <a16:creationId xmlns:a16="http://schemas.microsoft.com/office/drawing/2014/main" id="{CE9CA98D-A756-7E44-9EBF-98F77B2CA940}"/>
              </a:ext>
            </a:extLst>
          </p:cNvPr>
          <p:cNvSpPr>
            <a:spLocks noGrp="1"/>
          </p:cNvSpPr>
          <p:nvPr>
            <p:ph idx="1"/>
          </p:nvPr>
        </p:nvSpPr>
        <p:spPr/>
        <p:txBody>
          <a:bodyPr/>
          <a:lstStyle/>
          <a:p>
            <a:r>
              <a:rPr lang="en-US" dirty="0"/>
              <a:t>In the previous example, one might have noted that certain words appear to carry quite a bit of sentiment.</a:t>
            </a:r>
          </a:p>
          <a:p>
            <a:r>
              <a:rPr lang="en-US" dirty="0"/>
              <a:t>For example, compare the following two sentences:</a:t>
            </a:r>
          </a:p>
          <a:p>
            <a:pPr lvl="1"/>
            <a:r>
              <a:rPr lang="en-US" dirty="0"/>
              <a:t>The movie was awful. I’d rather superglue my eyes shut than watch it ever again. Don’t see this film.</a:t>
            </a:r>
          </a:p>
          <a:p>
            <a:pPr lvl="1"/>
            <a:r>
              <a:rPr lang="en-US" dirty="0"/>
              <a:t>The movie was. I’d rather watch it again. See this film.</a:t>
            </a:r>
          </a:p>
          <a:p>
            <a:pPr lvl="1"/>
            <a:endParaRPr lang="en-US" dirty="0"/>
          </a:p>
          <a:p>
            <a:r>
              <a:rPr lang="en-US" dirty="0"/>
              <a:t>Notice, by simply removing some words a normal reader will perceive the disposition of the author differently.</a:t>
            </a:r>
          </a:p>
          <a:p>
            <a:pPr lvl="1"/>
            <a:endParaRPr lang="en-US" dirty="0"/>
          </a:p>
        </p:txBody>
      </p:sp>
    </p:spTree>
    <p:extLst>
      <p:ext uri="{BB962C8B-B14F-4D97-AF65-F5344CB8AC3E}">
        <p14:creationId xmlns:p14="http://schemas.microsoft.com/office/powerpoint/2010/main" val="4219041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EE88-5AD0-DD4E-8007-D0F193DCA83E}"/>
              </a:ext>
            </a:extLst>
          </p:cNvPr>
          <p:cNvSpPr>
            <a:spLocks noGrp="1"/>
          </p:cNvSpPr>
          <p:nvPr>
            <p:ph type="title"/>
          </p:nvPr>
        </p:nvSpPr>
        <p:spPr/>
        <p:txBody>
          <a:bodyPr/>
          <a:lstStyle/>
          <a:p>
            <a:r>
              <a:rPr lang="en-US" dirty="0"/>
              <a:t>Approaches to Sentiment Analysis</a:t>
            </a:r>
          </a:p>
        </p:txBody>
      </p:sp>
      <p:sp>
        <p:nvSpPr>
          <p:cNvPr id="3" name="Content Placeholder 2">
            <a:extLst>
              <a:ext uri="{FF2B5EF4-FFF2-40B4-BE49-F238E27FC236}">
                <a16:creationId xmlns:a16="http://schemas.microsoft.com/office/drawing/2014/main" id="{2076428F-7B05-FD40-9B37-28CDD6338A43}"/>
              </a:ext>
            </a:extLst>
          </p:cNvPr>
          <p:cNvSpPr>
            <a:spLocks noGrp="1"/>
          </p:cNvSpPr>
          <p:nvPr>
            <p:ph idx="1"/>
          </p:nvPr>
        </p:nvSpPr>
        <p:spPr/>
        <p:txBody>
          <a:bodyPr/>
          <a:lstStyle/>
          <a:p>
            <a:r>
              <a:rPr lang="en-US" dirty="0"/>
              <a:t>One can construct complex models that attempt to identify sentiment along with concepts such as polarity (the direction of the sentiment), but these can be very brittle.</a:t>
            </a:r>
          </a:p>
          <a:p>
            <a:r>
              <a:rPr lang="en-US" dirty="0"/>
              <a:t>Problems frequently arise based on the composition of sentences that contain seemingly negative words:</a:t>
            </a:r>
          </a:p>
          <a:p>
            <a:pPr lvl="1"/>
            <a:r>
              <a:rPr lang="en-US" dirty="0"/>
              <a:t>That drink was wicked good.</a:t>
            </a:r>
          </a:p>
          <a:p>
            <a:pPr lvl="1"/>
            <a:r>
              <a:rPr lang="en-US" dirty="0"/>
              <a:t>I wouldn’t say it’s a bad day.</a:t>
            </a:r>
          </a:p>
          <a:p>
            <a:pPr lvl="1"/>
            <a:endParaRPr lang="en-US" dirty="0"/>
          </a:p>
          <a:p>
            <a:r>
              <a:rPr lang="en-US" dirty="0"/>
              <a:t>Attempting to resolve the deeper questions of how the sentiment of these sentences is expressed could prove a lifelong project.</a:t>
            </a:r>
          </a:p>
          <a:p>
            <a:endParaRPr lang="en-US" dirty="0"/>
          </a:p>
          <a:p>
            <a:r>
              <a:rPr lang="en-US" dirty="0"/>
              <a:t>Let’s make it simple.</a:t>
            </a:r>
          </a:p>
        </p:txBody>
      </p:sp>
    </p:spTree>
    <p:extLst>
      <p:ext uri="{BB962C8B-B14F-4D97-AF65-F5344CB8AC3E}">
        <p14:creationId xmlns:p14="http://schemas.microsoft.com/office/powerpoint/2010/main" val="2817936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9932-B168-7C46-855F-F5AEEB865D05}"/>
              </a:ext>
            </a:extLst>
          </p:cNvPr>
          <p:cNvSpPr>
            <a:spLocks noGrp="1"/>
          </p:cNvSpPr>
          <p:nvPr>
            <p:ph type="title"/>
          </p:nvPr>
        </p:nvSpPr>
        <p:spPr/>
        <p:txBody>
          <a:bodyPr/>
          <a:lstStyle/>
          <a:p>
            <a:r>
              <a:rPr lang="en-US" dirty="0"/>
              <a:t>Classification Approaches to Sentiment Analysis</a:t>
            </a:r>
          </a:p>
        </p:txBody>
      </p:sp>
      <p:sp>
        <p:nvSpPr>
          <p:cNvPr id="3" name="Content Placeholder 2">
            <a:extLst>
              <a:ext uri="{FF2B5EF4-FFF2-40B4-BE49-F238E27FC236}">
                <a16:creationId xmlns:a16="http://schemas.microsoft.com/office/drawing/2014/main" id="{1CD5CC72-6D3D-634B-BFCF-4992D9234585}"/>
              </a:ext>
            </a:extLst>
          </p:cNvPr>
          <p:cNvSpPr>
            <a:spLocks noGrp="1"/>
          </p:cNvSpPr>
          <p:nvPr>
            <p:ph idx="1"/>
          </p:nvPr>
        </p:nvSpPr>
        <p:spPr/>
        <p:txBody>
          <a:bodyPr/>
          <a:lstStyle/>
          <a:p>
            <a:r>
              <a:rPr lang="en-US" dirty="0"/>
              <a:t>Assume instead that sentiment comes in two varieties: positive and negative</a:t>
            </a:r>
          </a:p>
          <a:p>
            <a:r>
              <a:rPr lang="en-US" dirty="0"/>
              <a:t>Now, assume that sentiment is indicated in the same way that spam is: that is just by a collection of words.</a:t>
            </a:r>
          </a:p>
          <a:p>
            <a:r>
              <a:rPr lang="en-US" dirty="0"/>
              <a:t>What we can then do is train a naïve Bayes classifier using tokens in a document as input features and positive/negative sentiment labels as what we are predicting.</a:t>
            </a:r>
          </a:p>
          <a:p>
            <a:endParaRPr lang="en-US" dirty="0"/>
          </a:p>
          <a:p>
            <a:r>
              <a:rPr lang="en-US" dirty="0"/>
              <a:t>This is a reasonable first approximation to sentiment and is typically the first model people will construct to solve these problems.</a:t>
            </a:r>
          </a:p>
        </p:txBody>
      </p:sp>
    </p:spTree>
    <p:extLst>
      <p:ext uri="{BB962C8B-B14F-4D97-AF65-F5344CB8AC3E}">
        <p14:creationId xmlns:p14="http://schemas.microsoft.com/office/powerpoint/2010/main" val="127513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DAE6-8A8C-6645-90D9-F554B4FC9978}"/>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29202661-7ABE-3743-B717-03411C42AA38}"/>
              </a:ext>
            </a:extLst>
          </p:cNvPr>
          <p:cNvSpPr>
            <a:spLocks noGrp="1"/>
          </p:cNvSpPr>
          <p:nvPr>
            <p:ph idx="1"/>
          </p:nvPr>
        </p:nvSpPr>
        <p:spPr/>
        <p:txBody>
          <a:bodyPr/>
          <a:lstStyle/>
          <a:p>
            <a:r>
              <a:rPr lang="en-US" dirty="0"/>
              <a:t>Inputs will be a set of documents, a set of labels, a training set of data</a:t>
            </a:r>
          </a:p>
          <a:p>
            <a:r>
              <a:rPr lang="en-US" dirty="0"/>
              <a:t>Output will be a classification for a given document</a:t>
            </a:r>
          </a:p>
          <a:p>
            <a:r>
              <a:rPr lang="en-US" dirty="0"/>
              <a:t>Document representation is simply a bag of words.</a:t>
            </a:r>
          </a:p>
          <a:p>
            <a:endParaRPr lang="en-US" dirty="0"/>
          </a:p>
          <a:p>
            <a:r>
              <a:rPr lang="en-US" dirty="0"/>
              <a:t>Benefits are that it is very simply to implement and can provide a good initial capability.</a:t>
            </a:r>
          </a:p>
        </p:txBody>
      </p:sp>
    </p:spTree>
    <p:extLst>
      <p:ext uri="{BB962C8B-B14F-4D97-AF65-F5344CB8AC3E}">
        <p14:creationId xmlns:p14="http://schemas.microsoft.com/office/powerpoint/2010/main" val="2375193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2E68-D52D-1745-BBA6-64A931D932EA}"/>
              </a:ext>
            </a:extLst>
          </p:cNvPr>
          <p:cNvSpPr>
            <a:spLocks noGrp="1"/>
          </p:cNvSpPr>
          <p:nvPr>
            <p:ph type="title"/>
          </p:nvPr>
        </p:nvSpPr>
        <p:spPr/>
        <p:txBody>
          <a:bodyPr/>
          <a:lstStyle/>
          <a:p>
            <a:r>
              <a:rPr lang="en-US" dirty="0"/>
              <a:t>Other approaches to sentiment</a:t>
            </a:r>
          </a:p>
        </p:txBody>
      </p:sp>
      <p:sp>
        <p:nvSpPr>
          <p:cNvPr id="3" name="Content Placeholder 2">
            <a:extLst>
              <a:ext uri="{FF2B5EF4-FFF2-40B4-BE49-F238E27FC236}">
                <a16:creationId xmlns:a16="http://schemas.microsoft.com/office/drawing/2014/main" id="{D73EFB00-0EE8-104E-9AD1-77C8368EEF6D}"/>
              </a:ext>
            </a:extLst>
          </p:cNvPr>
          <p:cNvSpPr>
            <a:spLocks noGrp="1"/>
          </p:cNvSpPr>
          <p:nvPr>
            <p:ph idx="1"/>
          </p:nvPr>
        </p:nvSpPr>
        <p:spPr/>
        <p:txBody>
          <a:bodyPr/>
          <a:lstStyle/>
          <a:p>
            <a:r>
              <a:rPr lang="en-US" dirty="0"/>
              <a:t>Some psychology groups have constructed term lists and provided sentiment weights for them (UCF). One can use these term lists and then try to identify the total sentiment carried in a sentence by simply counting the terms and multiplying by the provided sentiment.</a:t>
            </a:r>
          </a:p>
          <a:p>
            <a:r>
              <a:rPr lang="en-US" dirty="0"/>
              <a:t>This can work in specialized cases, but generally can be difficult to implement especially with internet type data.</a:t>
            </a:r>
          </a:p>
        </p:txBody>
      </p:sp>
    </p:spTree>
    <p:extLst>
      <p:ext uri="{BB962C8B-B14F-4D97-AF65-F5344CB8AC3E}">
        <p14:creationId xmlns:p14="http://schemas.microsoft.com/office/powerpoint/2010/main" val="3455745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3F58-BBCD-B04F-96A9-97FBDC295E65}"/>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3028174C-F56A-C944-A1BA-89AA2B7657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1736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79EC-6233-0645-A165-DD17DCECB02F}"/>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37BCBA92-7CC2-2E4F-A56A-2AA6416885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049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Ideas?</a:t>
            </a:r>
          </a:p>
        </p:txBody>
      </p:sp>
      <p:sp>
        <p:nvSpPr>
          <p:cNvPr id="3" name="Content Placeholder 2"/>
          <p:cNvSpPr>
            <a:spLocks noGrp="1"/>
          </p:cNvSpPr>
          <p:nvPr>
            <p:ph idx="1"/>
          </p:nvPr>
        </p:nvSpPr>
        <p:spPr/>
        <p:txBody>
          <a:bodyPr/>
          <a:lstStyle/>
          <a:p>
            <a:r>
              <a:rPr lang="en-US" dirty="0"/>
              <a:t>How is the project ideation going?</a:t>
            </a:r>
          </a:p>
          <a:p>
            <a:endParaRPr lang="en-US" dirty="0"/>
          </a:p>
          <a:p>
            <a:r>
              <a:rPr lang="en-US" dirty="0"/>
              <a:t>In two weeks you’ll submit a status report of a paragraph or 2 describing how things are going and any obstacles you’ve encountered. The idea is to keep the project updates biweekly to track progress and make sure no one gets stuck.</a:t>
            </a:r>
          </a:p>
          <a:p>
            <a:endParaRPr lang="en-US" dirty="0"/>
          </a:p>
          <a:p>
            <a:r>
              <a:rPr lang="en-US" dirty="0"/>
              <a:t>Would people benefit if we set up individual project meetings between myself and the teams? On the weekend or via Skype?</a:t>
            </a:r>
          </a:p>
        </p:txBody>
      </p:sp>
    </p:spTree>
    <p:extLst>
      <p:ext uri="{BB962C8B-B14F-4D97-AF65-F5344CB8AC3E}">
        <p14:creationId xmlns:p14="http://schemas.microsoft.com/office/powerpoint/2010/main" val="19553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740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What is a topic?</a:t>
            </a:r>
          </a:p>
          <a:p>
            <a:r>
              <a:rPr lang="en-US" dirty="0"/>
              <a:t>Would you say that these two documents share the same topic?</a:t>
            </a:r>
          </a:p>
          <a:p>
            <a:endParaRPr lang="en-US" dirty="0"/>
          </a:p>
          <a:p>
            <a:endParaRPr lang="en-US" dirty="0"/>
          </a:p>
          <a:p>
            <a:endParaRPr lang="en-US" dirty="0"/>
          </a:p>
        </p:txBody>
      </p:sp>
      <p:sp>
        <p:nvSpPr>
          <p:cNvPr id="4" name="TextBox 3"/>
          <p:cNvSpPr txBox="1"/>
          <p:nvPr/>
        </p:nvSpPr>
        <p:spPr>
          <a:xfrm>
            <a:off x="1097280" y="3286658"/>
            <a:ext cx="4734177" cy="2862322"/>
          </a:xfrm>
          <a:prstGeom prst="rect">
            <a:avLst/>
          </a:prstGeom>
          <a:noFill/>
        </p:spPr>
        <p:txBody>
          <a:bodyPr wrap="square" rtlCol="0">
            <a:spAutoFit/>
          </a:bodyPr>
          <a:lstStyle/>
          <a:p>
            <a:r>
              <a:rPr lang="en-US" dirty="0"/>
              <a:t>Sprinkle salt and black pepper over chicken breast tenderloins.</a:t>
            </a:r>
          </a:p>
          <a:p>
            <a:r>
              <a:rPr lang="en-US" dirty="0"/>
              <a:t>Whisk eggs in a shallow bowl until smooth. Place panko in a separate shallow bowl.</a:t>
            </a:r>
          </a:p>
          <a:p>
            <a:r>
              <a:rPr lang="en-US" dirty="0"/>
              <a:t>Dip both sides of each chicken breast in the eggs and then in the panko.</a:t>
            </a:r>
          </a:p>
          <a:p>
            <a:r>
              <a:rPr lang="en-US" dirty="0"/>
              <a:t>Heat 3 tablespoons oil in a large skillet over medium heat. Cook 1/3 of the breaded tenderloins until crusts are golden and centers are no longer pink, about 4 minutes per side. </a:t>
            </a:r>
          </a:p>
        </p:txBody>
      </p:sp>
      <p:sp>
        <p:nvSpPr>
          <p:cNvPr id="5" name="TextBox 4"/>
          <p:cNvSpPr txBox="1"/>
          <p:nvPr/>
        </p:nvSpPr>
        <p:spPr>
          <a:xfrm>
            <a:off x="6212744" y="3283771"/>
            <a:ext cx="4734177" cy="2585323"/>
          </a:xfrm>
          <a:prstGeom prst="rect">
            <a:avLst/>
          </a:prstGeom>
          <a:noFill/>
        </p:spPr>
        <p:txBody>
          <a:bodyPr wrap="square" rtlCol="0">
            <a:spAutoFit/>
          </a:bodyPr>
          <a:lstStyle/>
          <a:p>
            <a:r>
              <a:rPr lang="en-US" dirty="0"/>
              <a:t>With two people killed in the most powerful storm to hit the Florida Panhandle in recorded history, officials warned the number was likely to rise as search crews struggled to gain access to ravaged areas and sift through the piles of debris.</a:t>
            </a:r>
          </a:p>
          <a:p>
            <a:r>
              <a:rPr lang="en-US" dirty="0"/>
              <a:t>Hurricane Michael made landfall in Mexico Beach, Florida, Wednesday just shy of a Category 5 hurricane, with winds gusting at 155 mph. </a:t>
            </a:r>
          </a:p>
        </p:txBody>
      </p:sp>
    </p:spTree>
    <p:extLst>
      <p:ext uri="{BB962C8B-B14F-4D97-AF65-F5344CB8AC3E}">
        <p14:creationId xmlns:p14="http://schemas.microsoft.com/office/powerpoint/2010/main" val="297782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topics?</a:t>
            </a:r>
          </a:p>
        </p:txBody>
      </p:sp>
      <p:sp>
        <p:nvSpPr>
          <p:cNvPr id="3" name="Content Placeholder 2"/>
          <p:cNvSpPr>
            <a:spLocks noGrp="1"/>
          </p:cNvSpPr>
          <p:nvPr>
            <p:ph idx="1"/>
          </p:nvPr>
        </p:nvSpPr>
        <p:spPr/>
        <p:txBody>
          <a:bodyPr/>
          <a:lstStyle/>
          <a:p>
            <a:r>
              <a:rPr lang="en-US" dirty="0"/>
              <a:t>Topics are themselves somewhat a nebulous concept.</a:t>
            </a:r>
          </a:p>
          <a:p>
            <a:endParaRPr lang="en-US" dirty="0"/>
          </a:p>
          <a:p>
            <a:r>
              <a:rPr lang="en-US" dirty="0"/>
              <a:t>Generally, the idea will be that topics represent abstract concepts that can occur in documents, speech, or other pieces of language.</a:t>
            </a:r>
          </a:p>
          <a:p>
            <a:endParaRPr lang="en-US" dirty="0"/>
          </a:p>
          <a:p>
            <a:r>
              <a:rPr lang="en-US" dirty="0"/>
              <a:t>In some sense, a topic can be considered a kind of label that provides a higher level description of the type of language contained in a passage.</a:t>
            </a:r>
          </a:p>
          <a:p>
            <a:endParaRPr lang="en-US" dirty="0"/>
          </a:p>
          <a:p>
            <a:r>
              <a:rPr lang="en-US" dirty="0"/>
              <a:t>Thus, in the previous examples, one could suggest that the topic of one might be cooking. But this topic, could be further subdivided into chicken or something else.</a:t>
            </a:r>
          </a:p>
        </p:txBody>
      </p:sp>
    </p:spTree>
    <p:extLst>
      <p:ext uri="{BB962C8B-B14F-4D97-AF65-F5344CB8AC3E}">
        <p14:creationId xmlns:p14="http://schemas.microsoft.com/office/powerpoint/2010/main" val="242817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might we begin to model topics?</a:t>
            </a:r>
          </a:p>
        </p:txBody>
      </p:sp>
      <p:sp>
        <p:nvSpPr>
          <p:cNvPr id="3" name="Content Placeholder 2"/>
          <p:cNvSpPr>
            <a:spLocks noGrp="1"/>
          </p:cNvSpPr>
          <p:nvPr>
            <p:ph idx="1"/>
          </p:nvPr>
        </p:nvSpPr>
        <p:spPr/>
        <p:txBody>
          <a:bodyPr>
            <a:normAutofit lnSpcReduction="10000"/>
          </a:bodyPr>
          <a:lstStyle/>
          <a:p>
            <a:r>
              <a:rPr lang="en-US" dirty="0"/>
              <a:t>A first approach to modelling topics could be to identify certain words in a document and suggest that those words indicate a topic.</a:t>
            </a:r>
          </a:p>
          <a:p>
            <a:endParaRPr lang="en-US" dirty="0"/>
          </a:p>
          <a:p>
            <a:r>
              <a:rPr lang="en-US" dirty="0"/>
              <a:t>For example, what topics might you assign to the following passage:</a:t>
            </a:r>
          </a:p>
          <a:p>
            <a:pPr lvl="1"/>
            <a:r>
              <a:rPr lang="en-US" dirty="0"/>
              <a:t>Amazon’s plans to pay all its U.S. employees at least $15 an hour is putting pressure on small business owners, even those who aren’t retailers directly competing with the huge company.</a:t>
            </a:r>
          </a:p>
          <a:p>
            <a:pPr lvl="1"/>
            <a:r>
              <a:rPr lang="en-US" dirty="0"/>
              <a:t>“Amazon is giving a kick in the butt to a lot of business owners to increase compensation,” says Gene Marks, owner of The Marks Group, a small business consulting firm in </a:t>
            </a:r>
            <a:r>
              <a:rPr lang="en-US" dirty="0" err="1"/>
              <a:t>Bala</a:t>
            </a:r>
            <a:r>
              <a:rPr lang="en-US" dirty="0"/>
              <a:t> </a:t>
            </a:r>
            <a:r>
              <a:rPr lang="en-US" dirty="0" err="1"/>
              <a:t>Cynwyd</a:t>
            </a:r>
            <a:r>
              <a:rPr lang="en-US" dirty="0"/>
              <a:t>, Pennsylvania.</a:t>
            </a:r>
          </a:p>
          <a:p>
            <a:r>
              <a:rPr lang="en-US" dirty="0"/>
              <a:t>You might hand annotate the topics as: wages, Amazon, small businesses, retail</a:t>
            </a:r>
          </a:p>
          <a:p>
            <a:endParaRPr lang="en-US" dirty="0"/>
          </a:p>
          <a:p>
            <a:r>
              <a:rPr lang="en-US" dirty="0"/>
              <a:t>But hand annotation is potentially problematic as it would be difficult to replicate and not scale.</a:t>
            </a:r>
          </a:p>
        </p:txBody>
      </p:sp>
    </p:spTree>
    <p:extLst>
      <p:ext uri="{BB962C8B-B14F-4D97-AF65-F5344CB8AC3E}">
        <p14:creationId xmlns:p14="http://schemas.microsoft.com/office/powerpoint/2010/main" val="134054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computers identify topics?</a:t>
            </a:r>
          </a:p>
        </p:txBody>
      </p:sp>
      <p:sp>
        <p:nvSpPr>
          <p:cNvPr id="3" name="Content Placeholder 2"/>
          <p:cNvSpPr>
            <a:spLocks noGrp="1"/>
          </p:cNvSpPr>
          <p:nvPr>
            <p:ph idx="1"/>
          </p:nvPr>
        </p:nvSpPr>
        <p:spPr/>
        <p:txBody>
          <a:bodyPr>
            <a:normAutofit lnSpcReduction="10000"/>
          </a:bodyPr>
          <a:lstStyle/>
          <a:p>
            <a:r>
              <a:rPr lang="en-US" dirty="0"/>
              <a:t>Presumably.</a:t>
            </a:r>
          </a:p>
          <a:p>
            <a:r>
              <a:rPr lang="en-US" dirty="0"/>
              <a:t>What might be the inputs for topic identification? </a:t>
            </a:r>
          </a:p>
          <a:p>
            <a:pPr lvl="1"/>
            <a:r>
              <a:rPr lang="en-US" dirty="0"/>
              <a:t>Any text or other language input</a:t>
            </a:r>
          </a:p>
          <a:p>
            <a:pPr lvl="1"/>
            <a:endParaRPr lang="en-US" dirty="0"/>
          </a:p>
          <a:p>
            <a:r>
              <a:rPr lang="en-US" dirty="0"/>
              <a:t>What would we expect to come out of the topic identification process?</a:t>
            </a:r>
          </a:p>
          <a:p>
            <a:pPr lvl="1"/>
            <a:r>
              <a:rPr lang="en-US" dirty="0"/>
              <a:t>One or multiple labels for the topic of a piece of text.</a:t>
            </a:r>
          </a:p>
          <a:p>
            <a:pPr lvl="1"/>
            <a:r>
              <a:rPr lang="en-US" dirty="0"/>
              <a:t>Identification of sources that contributed to the topic label.</a:t>
            </a:r>
          </a:p>
          <a:p>
            <a:pPr lvl="1"/>
            <a:endParaRPr lang="en-US" dirty="0"/>
          </a:p>
          <a:p>
            <a:r>
              <a:rPr lang="en-US" dirty="0"/>
              <a:t>For example the topic “economy” might be identified in this passage:</a:t>
            </a:r>
          </a:p>
          <a:p>
            <a:pPr lvl="1"/>
            <a:r>
              <a:rPr lang="en-US" dirty="0"/>
              <a:t>The strong </a:t>
            </a:r>
            <a:r>
              <a:rPr lang="en-US" b="1" dirty="0"/>
              <a:t>economy </a:t>
            </a:r>
            <a:r>
              <a:rPr lang="en-US" dirty="0"/>
              <a:t>and shrinking </a:t>
            </a:r>
            <a:r>
              <a:rPr lang="en-US" b="1" dirty="0"/>
              <a:t>labor</a:t>
            </a:r>
            <a:r>
              <a:rPr lang="en-US" dirty="0"/>
              <a:t> pool has made </a:t>
            </a:r>
            <a:r>
              <a:rPr lang="en-US" b="1" dirty="0"/>
              <a:t>workers</a:t>
            </a:r>
            <a:r>
              <a:rPr lang="en-US" dirty="0"/>
              <a:t> hard to find for </a:t>
            </a:r>
            <a:r>
              <a:rPr lang="en-US" b="1" dirty="0"/>
              <a:t>employers</a:t>
            </a:r>
            <a:r>
              <a:rPr lang="en-US" dirty="0"/>
              <a:t> of all kinds, including big </a:t>
            </a:r>
            <a:r>
              <a:rPr lang="en-US" b="1" dirty="0"/>
              <a:t>retail</a:t>
            </a:r>
            <a:r>
              <a:rPr lang="en-US" dirty="0"/>
              <a:t> chains, fast-food restaurants and small businesses. Some are boosting </a:t>
            </a:r>
            <a:r>
              <a:rPr lang="en-US" b="1" dirty="0"/>
              <a:t>pay</a:t>
            </a:r>
            <a:r>
              <a:rPr lang="en-US" dirty="0"/>
              <a:t>. But higher </a:t>
            </a:r>
            <a:r>
              <a:rPr lang="en-US" b="1" dirty="0"/>
              <a:t>wages</a:t>
            </a:r>
            <a:r>
              <a:rPr lang="en-US" dirty="0"/>
              <a:t> are harder for small </a:t>
            </a:r>
            <a:r>
              <a:rPr lang="en-US" b="1" dirty="0"/>
              <a:t>businesses</a:t>
            </a:r>
            <a:r>
              <a:rPr lang="en-US" dirty="0"/>
              <a:t> to absorb because they don’t have the massive </a:t>
            </a:r>
            <a:r>
              <a:rPr lang="en-US" b="1" dirty="0"/>
              <a:t>revenue</a:t>
            </a:r>
            <a:r>
              <a:rPr lang="en-US" dirty="0"/>
              <a:t> stream of a company like Amazon.</a:t>
            </a:r>
          </a:p>
        </p:txBody>
      </p:sp>
    </p:spTree>
    <p:extLst>
      <p:ext uri="{BB962C8B-B14F-4D97-AF65-F5344CB8AC3E}">
        <p14:creationId xmlns:p14="http://schemas.microsoft.com/office/powerpoint/2010/main" val="141775533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360</TotalTime>
  <Words>2513</Words>
  <Application>Microsoft Macintosh PowerPoint</Application>
  <PresentationFormat>Widescreen</PresentationFormat>
  <Paragraphs>312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Wingdings</vt:lpstr>
      <vt:lpstr>Retrospect</vt:lpstr>
      <vt:lpstr>NLP Lecture 7</vt:lpstr>
      <vt:lpstr>Updates</vt:lpstr>
      <vt:lpstr>Plan for tonight</vt:lpstr>
      <vt:lpstr>Project Ideas?</vt:lpstr>
      <vt:lpstr>Other questions?</vt:lpstr>
      <vt:lpstr>Topics</vt:lpstr>
      <vt:lpstr>What are topics?</vt:lpstr>
      <vt:lpstr>How might we begin to model topics?</vt:lpstr>
      <vt:lpstr>Can computers identify topics?</vt:lpstr>
      <vt:lpstr>Initial Approaches to Topics</vt:lpstr>
      <vt:lpstr>Unsupervised Approaches to Topic Identification</vt:lpstr>
      <vt:lpstr>Latent Dirichlet Allocation</vt:lpstr>
      <vt:lpstr>Reducing Matrix Dimensionality</vt:lpstr>
      <vt:lpstr>How does LDA identify topics?</vt:lpstr>
      <vt:lpstr>What will LDA produce?</vt:lpstr>
      <vt:lpstr>Demonstration</vt:lpstr>
      <vt:lpstr>Considerations for LDA</vt:lpstr>
      <vt:lpstr>Other approaches to topic identification</vt:lpstr>
      <vt:lpstr>Before we begin…</vt:lpstr>
      <vt:lpstr>Calculating tf-idf</vt:lpstr>
      <vt:lpstr>Tf-idf example</vt:lpstr>
      <vt:lpstr>Tf-idf example</vt:lpstr>
      <vt:lpstr>Documents as vectors</vt:lpstr>
      <vt:lpstr>LSA and matrices</vt:lpstr>
      <vt:lpstr>Benefits of LSA</vt:lpstr>
      <vt:lpstr>Example of LSA matrices (from Manning)</vt:lpstr>
      <vt:lpstr>LSA Uses</vt:lpstr>
      <vt:lpstr>Demonstration</vt:lpstr>
      <vt:lpstr>Sentiment Analysis</vt:lpstr>
      <vt:lpstr>Lexical Issues and Sentiment Analysis</vt:lpstr>
      <vt:lpstr>Approaches to Sentiment Analysis</vt:lpstr>
      <vt:lpstr>Classification Approaches to Sentiment Analysis</vt:lpstr>
      <vt:lpstr>Naïve Bayes</vt:lpstr>
      <vt:lpstr>Other approaches to sentiment</vt:lpstr>
      <vt:lpstr>Demonstration</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Lecture 7</dc:title>
  <dc:creator>Stephen Kunath</dc:creator>
  <cp:lastModifiedBy>Stephen Kunath</cp:lastModifiedBy>
  <cp:revision>25</cp:revision>
  <dcterms:created xsi:type="dcterms:W3CDTF">2018-10-11T14:30:49Z</dcterms:created>
  <dcterms:modified xsi:type="dcterms:W3CDTF">2018-10-11T21:55:06Z</dcterms:modified>
</cp:coreProperties>
</file>