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9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136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27904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468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2804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974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91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2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5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5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8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0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6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4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3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  <a:br>
              <a:rPr lang="en-US" dirty="0"/>
            </a:br>
            <a:r>
              <a:rPr lang="en-US" dirty="0"/>
              <a:t>Lecture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 Kunath</a:t>
            </a:r>
          </a:p>
        </p:txBody>
      </p:sp>
    </p:spTree>
    <p:extLst>
      <p:ext uri="{BB962C8B-B14F-4D97-AF65-F5344CB8AC3E}">
        <p14:creationId xmlns:p14="http://schemas.microsoft.com/office/powerpoint/2010/main" val="383433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CF24-99CF-1442-8ABA-F0501754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retrieval using Boolean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FE589-234A-AD43-BC54-C300241D1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basic approach to information retrieval involves a set of Boolean operations: AND, NOT, and OR.</a:t>
            </a:r>
          </a:p>
          <a:p>
            <a:r>
              <a:rPr lang="en-US" dirty="0"/>
              <a:t>We can construct a document/term matrix (indicating presence)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FB375-2CC2-B440-A2F3-74D03BA05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283851"/>
              </p:ext>
            </p:extLst>
          </p:nvPr>
        </p:nvGraphicFramePr>
        <p:xfrm>
          <a:off x="911668" y="345313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996650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125799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545515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6151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53714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02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82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35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4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747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83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3CC9-CF95-B14A-8B93-331A8A33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Boolean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A5AA3-0932-D145-B9F5-078AAE1B1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term/document matrix, we can then do Boolean operations to evaluate possible documents</a:t>
            </a:r>
          </a:p>
          <a:p>
            <a:r>
              <a:rPr lang="en-US" dirty="0"/>
              <a:t>We can then take term vectors and simply perform logical operations on them.</a:t>
            </a:r>
          </a:p>
          <a:p>
            <a:r>
              <a:rPr lang="en-US" dirty="0"/>
              <a:t>Once we have the result we can identify which documents are responsive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F86DC6-B472-8F49-AD18-84FA87884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430285"/>
              </p:ext>
            </p:extLst>
          </p:nvPr>
        </p:nvGraphicFramePr>
        <p:xfrm>
          <a:off x="1184043" y="4100975"/>
          <a:ext cx="677333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996650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125799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545515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6151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53714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02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Term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82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Term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35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4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74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Query (t1 AND t2)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52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57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20FA-67E5-4B4C-B669-D0874654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Boolean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469B4-B644-034D-8D33-DA776C5C5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  <a:p>
            <a:r>
              <a:rPr lang="en-US" dirty="0"/>
              <a:t>While the example in the previous slides is workable for small data sets, scaling up will be problematic as the size of the document-term matrix will increase substantially.</a:t>
            </a:r>
          </a:p>
          <a:p>
            <a:endParaRPr lang="en-US" dirty="0"/>
          </a:p>
          <a:p>
            <a:r>
              <a:rPr lang="en-US" dirty="0"/>
              <a:t>How might we improve this? </a:t>
            </a:r>
          </a:p>
          <a:p>
            <a:pPr lvl="1"/>
            <a:r>
              <a:rPr lang="en-US" dirty="0"/>
              <a:t>Developing an index</a:t>
            </a:r>
          </a:p>
        </p:txBody>
      </p:sp>
    </p:spTree>
    <p:extLst>
      <p:ext uri="{BB962C8B-B14F-4D97-AF65-F5344CB8AC3E}">
        <p14:creationId xmlns:p14="http://schemas.microsoft.com/office/powerpoint/2010/main" val="264211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5F9B-BA61-724B-B08A-29AF315F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an inverted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BBA3-DF09-4D45-965B-E8A9FA5A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inverted index is a major improvement over a simple document-term matrix.</a:t>
            </a:r>
          </a:p>
          <a:p>
            <a:r>
              <a:rPr lang="en-US" dirty="0"/>
              <a:t>We have a dictionary of terms that we’ve seen in documents and postings lists which identify which documents contain that term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DA4C9D-A610-1349-A4D7-A94FCA60D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2573"/>
              </p:ext>
            </p:extLst>
          </p:nvPr>
        </p:nvGraphicFramePr>
        <p:xfrm>
          <a:off x="1146002" y="4187162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996650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125799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545515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6151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53714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 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Postings…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38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82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35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4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747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80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A6DEC-EEB7-7440-AD16-8572E521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EA749-1E10-824E-8260-16E6B6829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all of this as efficient as possible, it is important that everything remain in a sorted order</a:t>
            </a:r>
          </a:p>
          <a:p>
            <a:r>
              <a:rPr lang="en-US" dirty="0"/>
              <a:t>The dictionary should be sorted to be able to more rapidly find a relevant term</a:t>
            </a:r>
          </a:p>
          <a:p>
            <a:r>
              <a:rPr lang="en-US" dirty="0"/>
              <a:t>The postings list should be sorted so as to identify when a term is not in a document (imagine an unsorted list…it’s possible then that the document id could occur at the end of the list)</a:t>
            </a:r>
          </a:p>
          <a:p>
            <a:endParaRPr lang="en-US" dirty="0"/>
          </a:p>
          <a:p>
            <a:r>
              <a:rPr lang="en-US" dirty="0"/>
              <a:t>One other aspect of sorting is that you can also store the term frequency information in the dictionary</a:t>
            </a:r>
          </a:p>
        </p:txBody>
      </p:sp>
    </p:spTree>
    <p:extLst>
      <p:ext uri="{BB962C8B-B14F-4D97-AF65-F5344CB8AC3E}">
        <p14:creationId xmlns:p14="http://schemas.microsoft.com/office/powerpoint/2010/main" val="2795192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FC76-F944-1C4E-8DA1-4A1A65AA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6E7D-253A-FC49-87FA-728DF514D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related aspect to configuring a search system is to ensure that documents have unique IDs. </a:t>
            </a:r>
          </a:p>
          <a:p>
            <a:r>
              <a:rPr lang="en-US" dirty="0"/>
              <a:t>In some systems this will be implemented with GUIDs or simply incremented integers.</a:t>
            </a:r>
          </a:p>
          <a:p>
            <a:r>
              <a:rPr lang="en-US" dirty="0"/>
              <a:t>A key point here is that documents that have identical content should in fact be understood as being the same document</a:t>
            </a:r>
          </a:p>
          <a:p>
            <a:r>
              <a:rPr lang="en-US" dirty="0"/>
              <a:t>So when you are indexing a document one could check the md5hash and then see if there are any identical documents already in the index</a:t>
            </a:r>
          </a:p>
          <a:p>
            <a:r>
              <a:rPr lang="en-US" dirty="0"/>
              <a:t>Plagiarism detection is essentially an information retrieval problem where indices are constructed to optimize the searching for similar material.</a:t>
            </a:r>
          </a:p>
        </p:txBody>
      </p:sp>
    </p:spTree>
    <p:extLst>
      <p:ext uri="{BB962C8B-B14F-4D97-AF65-F5344CB8AC3E}">
        <p14:creationId xmlns:p14="http://schemas.microsoft.com/office/powerpoint/2010/main" val="3687570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09A0-D0F9-4046-B235-0F1A9776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Intersecting Postings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7DE35-C11E-1349-B818-C913A577F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r>
              <a:rPr lang="en-US" dirty="0"/>
              <a:t>Moving away from strict Boolean operations requires us to identify a new strategy for identifying relevant documents</a:t>
            </a:r>
          </a:p>
          <a:p>
            <a:r>
              <a:rPr lang="en-US" dirty="0"/>
              <a:t>Here we will think about intersecting postings lists.</a:t>
            </a:r>
          </a:p>
          <a:p>
            <a:r>
              <a:rPr lang="en-US" dirty="0"/>
              <a:t>The basic approach is that we walk through the postings lists of multiple terms simultaneously.</a:t>
            </a:r>
          </a:p>
          <a:p>
            <a:r>
              <a:rPr lang="en-US" dirty="0"/>
              <a:t>If both documents contain the term then we add the document as a possible search result</a:t>
            </a:r>
          </a:p>
          <a:p>
            <a:r>
              <a:rPr lang="en-US" dirty="0"/>
              <a:t>Imagine searching for terms 3 and 5…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745F4F-DA8A-8E44-8078-DEB8F9008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26626"/>
              </p:ext>
            </p:extLst>
          </p:nvPr>
        </p:nvGraphicFramePr>
        <p:xfrm>
          <a:off x="990360" y="4556813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996650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125799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545515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6151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53714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 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Postings…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38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82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35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4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 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747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239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6856-0F67-0B4C-BC68-6744F583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9B1FC-3B18-C14A-8FCE-4BD4EEE9E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92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2BFF-DC55-9C40-8D85-E4089EF5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42302-1546-E948-BF82-1D010940B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Frequently one wants to search for similar terms </a:t>
            </a:r>
          </a:p>
          <a:p>
            <a:r>
              <a:rPr lang="en-US" dirty="0"/>
              <a:t>Imagine searching for terms like “golf” or “football” by typing in “</a:t>
            </a:r>
            <a:r>
              <a:rPr lang="en-US" dirty="0" err="1"/>
              <a:t>gol</a:t>
            </a:r>
            <a:r>
              <a:rPr lang="en-US" dirty="0"/>
              <a:t>*” or “foot*”</a:t>
            </a:r>
          </a:p>
          <a:p>
            <a:r>
              <a:rPr lang="en-US" dirty="0"/>
              <a:t>How might one begin a search this way?</a:t>
            </a:r>
          </a:p>
          <a:p>
            <a:r>
              <a:rPr lang="en-US" dirty="0"/>
              <a:t>A first approach would be to simply scan through the dictionary and find similar terms</a:t>
            </a:r>
          </a:p>
          <a:p>
            <a:r>
              <a:rPr lang="en-US" dirty="0"/>
              <a:t>Another approach would be to modify the dictionary in such a way as that its postings lists points to all terms that have the </a:t>
            </a:r>
            <a:r>
              <a:rPr lang="en-US"/>
              <a:t>appropriate components</a:t>
            </a:r>
          </a:p>
        </p:txBody>
      </p:sp>
    </p:spTree>
    <p:extLst>
      <p:ext uri="{BB962C8B-B14F-4D97-AF65-F5344CB8AC3E}">
        <p14:creationId xmlns:p14="http://schemas.microsoft.com/office/powerpoint/2010/main" val="2244398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2DBF-DEEA-D14F-9776-AAC3A6E1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A634-0177-2F43-8FB2-57DCF083A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retrieval can be quite helpful even if it at first does not appear relevant.</a:t>
            </a:r>
          </a:p>
          <a:p>
            <a:r>
              <a:rPr lang="en-US" dirty="0"/>
              <a:t>Lucene is an Apache indexing project</a:t>
            </a:r>
          </a:p>
          <a:p>
            <a:r>
              <a:rPr lang="en-US" dirty="0" err="1"/>
              <a:t>Solr</a:t>
            </a:r>
            <a:r>
              <a:rPr lang="en-US" dirty="0"/>
              <a:t> is the app version of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5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#2 due tonight</a:t>
            </a:r>
          </a:p>
          <a:p>
            <a:r>
              <a:rPr lang="en-US" dirty="0"/>
              <a:t>Quiz in 2 weeks</a:t>
            </a:r>
          </a:p>
          <a:p>
            <a:r>
              <a:rPr lang="en-US" dirty="0"/>
              <a:t>Project updates due next week</a:t>
            </a:r>
          </a:p>
          <a:p>
            <a:r>
              <a:rPr lang="en-US" dirty="0"/>
              <a:t>Homework #3 released next week</a:t>
            </a:r>
          </a:p>
          <a:p>
            <a:r>
              <a:rPr lang="en-US" dirty="0"/>
              <a:t>Quiz/email grades should be up to date this weekend</a:t>
            </a:r>
          </a:p>
          <a:p>
            <a:endParaRPr lang="en-US" dirty="0"/>
          </a:p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5029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1852-55B2-4A43-940E-B03CED80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these types of tools?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BC1B7-85E0-A446-9DB0-43E073E7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Solr</a:t>
            </a:r>
            <a:r>
              <a:rPr lang="en-US" dirty="0"/>
              <a:t> is quite useful especially for NLP purposes</a:t>
            </a:r>
          </a:p>
          <a:p>
            <a:r>
              <a:rPr lang="en-US" dirty="0"/>
              <a:t>You can use it to index a number of different documents and document types</a:t>
            </a:r>
          </a:p>
          <a:p>
            <a:r>
              <a:rPr lang="en-US" dirty="0"/>
              <a:t>It also has a very flexible extension mechanism and offers a number of handy features including indexing databases and auto </a:t>
            </a:r>
            <a:r>
              <a:rPr lang="en-US" dirty="0" err="1"/>
              <a:t>sharding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61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19EE-5B6C-2C46-80FD-F0A952AB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C96A3-7403-5F49-9017-7BEE11902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regular indices are great document structures can vary widely</a:t>
            </a:r>
          </a:p>
          <a:p>
            <a:r>
              <a:rPr lang="en-US" dirty="0"/>
              <a:t>One way to handle document variation is to construct multiple indices</a:t>
            </a:r>
          </a:p>
          <a:p>
            <a:r>
              <a:rPr lang="en-US" dirty="0"/>
              <a:t>A problem though is that these indices need to be searched independently</a:t>
            </a:r>
          </a:p>
          <a:p>
            <a:r>
              <a:rPr lang="en-US" dirty="0"/>
              <a:t>Faceting is a technique that allows a document object to have multiple facets that can be searched independently but simultaneously</a:t>
            </a:r>
          </a:p>
          <a:p>
            <a:r>
              <a:rPr lang="en-US" dirty="0"/>
              <a:t>Imagine you have a document with free text for the description of the product and semi-structured fields about the size of the product</a:t>
            </a:r>
          </a:p>
          <a:p>
            <a:pPr lvl="1"/>
            <a:r>
              <a:rPr lang="en-US" dirty="0"/>
              <a:t>Each of these could be a separate facet.</a:t>
            </a:r>
          </a:p>
        </p:txBody>
      </p:sp>
    </p:spTree>
    <p:extLst>
      <p:ext uri="{BB962C8B-B14F-4D97-AF65-F5344CB8AC3E}">
        <p14:creationId xmlns:p14="http://schemas.microsoft.com/office/powerpoint/2010/main" val="2064536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8F24-DBD2-4A43-895B-AB57CDEF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to your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1D297-BF22-5D46-A958-5EA56554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benefit of these search engines is that they will provide a number of text processing features for free including term vectors and tokenization</a:t>
            </a:r>
          </a:p>
          <a:p>
            <a:r>
              <a:rPr lang="en-US" dirty="0"/>
              <a:t>You can also create multiple indices to support different stages of your analysis </a:t>
            </a:r>
          </a:p>
          <a:p>
            <a:pPr lvl="1"/>
            <a:r>
              <a:rPr lang="en-US" dirty="0"/>
              <a:t>much like a database but geared for faster text processes</a:t>
            </a:r>
          </a:p>
          <a:p>
            <a:r>
              <a:rPr lang="en-US" dirty="0"/>
              <a:t>You can also access a </a:t>
            </a:r>
            <a:r>
              <a:rPr lang="en-US" dirty="0" err="1"/>
              <a:t>Solr</a:t>
            </a:r>
            <a:r>
              <a:rPr lang="en-US" dirty="0"/>
              <a:t> instance via Python</a:t>
            </a:r>
          </a:p>
        </p:txBody>
      </p:sp>
    </p:spTree>
    <p:extLst>
      <p:ext uri="{BB962C8B-B14F-4D97-AF65-F5344CB8AC3E}">
        <p14:creationId xmlns:p14="http://schemas.microsoft.com/office/powerpoint/2010/main" val="2919954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1E08-5184-EA4F-B870-0F19903D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544D-4BE1-474C-A3CA-AB3854438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48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3753-1C4A-1D4F-9A69-4A1565B1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785A3-8F65-AD42-A1CF-AF773BA4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9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tonight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project status</a:t>
            </a:r>
          </a:p>
          <a:p>
            <a:r>
              <a:rPr lang="en-US" dirty="0"/>
              <a:t>Questions on Homework #2 (Is it about the right complexity level?)</a:t>
            </a:r>
          </a:p>
          <a:p>
            <a:r>
              <a:rPr lang="en-US" dirty="0"/>
              <a:t>Discuss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13896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the project going?</a:t>
            </a:r>
          </a:p>
          <a:p>
            <a:r>
              <a:rPr lang="en-US" dirty="0"/>
              <a:t>I’ll provide a template for project status next week.</a:t>
            </a:r>
          </a:p>
          <a:p>
            <a:r>
              <a:rPr lang="en-US" dirty="0"/>
              <a:t>Would putting projects in </a:t>
            </a:r>
            <a:r>
              <a:rPr lang="en-US" dirty="0" err="1"/>
              <a:t>github</a:t>
            </a:r>
            <a:r>
              <a:rPr lang="en-US" dirty="0"/>
              <a:t> work for people? We could make them private and share access with me. I could then just grab the project reports every week from there.</a:t>
            </a:r>
          </a:p>
        </p:txBody>
      </p:sp>
    </p:spTree>
    <p:extLst>
      <p:ext uri="{BB962C8B-B14F-4D97-AF65-F5344CB8AC3E}">
        <p14:creationId xmlns:p14="http://schemas.microsoft.com/office/powerpoint/2010/main" val="19553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0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16C5-DD20-7940-847F-55C878E8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google?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89F72-EDF4-8142-82D4-B95336855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just involves typing in keywords and then getting results back</a:t>
            </a:r>
          </a:p>
          <a:p>
            <a:r>
              <a:rPr lang="en-US" dirty="0"/>
              <a:t>Google appears to be ubiquitous</a:t>
            </a:r>
          </a:p>
          <a:p>
            <a:r>
              <a:rPr lang="en-US" dirty="0"/>
              <a:t>Why try to fix something that already works great?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 Google always work well?</a:t>
            </a:r>
          </a:p>
        </p:txBody>
      </p:sp>
    </p:spTree>
    <p:extLst>
      <p:ext uri="{BB962C8B-B14F-4D97-AF65-F5344CB8AC3E}">
        <p14:creationId xmlns:p14="http://schemas.microsoft.com/office/powerpoint/2010/main" val="404191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634B-21BC-A340-9EF9-AAE88CC1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information retrieval?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11C3F-AB5D-C546-99AA-52CD35B32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Retrieval (IR)  is about identifying relevant unstructured documents that satisfy an information need from a large collection of documents</a:t>
            </a:r>
          </a:p>
          <a:p>
            <a:endParaRPr lang="en-US" dirty="0"/>
          </a:p>
          <a:p>
            <a:r>
              <a:rPr lang="en-US" dirty="0"/>
              <a:t>This can operate at a number of different scales</a:t>
            </a:r>
          </a:p>
          <a:p>
            <a:pPr lvl="1"/>
            <a:r>
              <a:rPr lang="en-US" dirty="0"/>
              <a:t>For example, web scale IR tries to index the web or large portions thereof</a:t>
            </a:r>
          </a:p>
          <a:p>
            <a:pPr lvl="1"/>
            <a:r>
              <a:rPr lang="en-US" dirty="0"/>
              <a:t>You might also have corporate scale where you simply focus on the data of one company</a:t>
            </a:r>
          </a:p>
          <a:p>
            <a:pPr lvl="1"/>
            <a:r>
              <a:rPr lang="en-US" dirty="0"/>
              <a:t>Personal scale focuses on retrieving data relevant to an individual user, think of searching through your email</a:t>
            </a:r>
          </a:p>
        </p:txBody>
      </p:sp>
    </p:spTree>
    <p:extLst>
      <p:ext uri="{BB962C8B-B14F-4D97-AF65-F5344CB8AC3E}">
        <p14:creationId xmlns:p14="http://schemas.microsoft.com/office/powerpoint/2010/main" val="111574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F89F-FC39-9347-8DCE-D898E570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basic searching?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5401-9DDE-474C-8875-168916CBF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early approach to information retrieval typically involves identifying the presence of words that are shared between a query and a document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Query: rain </a:t>
            </a:r>
            <a:r>
              <a:rPr lang="en-US" dirty="0" err="1"/>
              <a:t>spain</a:t>
            </a:r>
            <a:r>
              <a:rPr lang="en-US" dirty="0"/>
              <a:t> plain</a:t>
            </a:r>
          </a:p>
          <a:p>
            <a:pPr lvl="1"/>
            <a:r>
              <a:rPr lang="en-US" dirty="0"/>
              <a:t>Document 1: The rain in </a:t>
            </a:r>
            <a:r>
              <a:rPr lang="en-US" dirty="0" err="1"/>
              <a:t>spain</a:t>
            </a:r>
            <a:r>
              <a:rPr lang="en-US" dirty="0"/>
              <a:t> stays mostly on the plain</a:t>
            </a:r>
          </a:p>
          <a:p>
            <a:pPr lvl="1"/>
            <a:r>
              <a:rPr lang="en-US" dirty="0"/>
              <a:t>Document 2: Spain is a country that experiences a lot of rain</a:t>
            </a:r>
          </a:p>
          <a:p>
            <a:pPr lvl="1"/>
            <a:r>
              <a:rPr lang="en-US" dirty="0"/>
              <a:t>Document 3: rain </a:t>
            </a:r>
            <a:r>
              <a:rPr lang="en-US" dirty="0" err="1"/>
              <a:t>spain</a:t>
            </a:r>
            <a:r>
              <a:rPr lang="en-US" dirty="0"/>
              <a:t> plain rain </a:t>
            </a:r>
            <a:r>
              <a:rPr lang="en-US" dirty="0" err="1"/>
              <a:t>spain</a:t>
            </a:r>
            <a:r>
              <a:rPr lang="en-US" dirty="0"/>
              <a:t> plain rain </a:t>
            </a:r>
            <a:r>
              <a:rPr lang="en-US" dirty="0" err="1"/>
              <a:t>spain</a:t>
            </a:r>
            <a:r>
              <a:rPr lang="en-US" dirty="0"/>
              <a:t> plain rain </a:t>
            </a:r>
            <a:r>
              <a:rPr lang="en-US" dirty="0" err="1"/>
              <a:t>spain</a:t>
            </a:r>
            <a:r>
              <a:rPr lang="en-US" dirty="0"/>
              <a:t> plain </a:t>
            </a:r>
          </a:p>
          <a:p>
            <a:r>
              <a:rPr lang="en-US" dirty="0"/>
              <a:t>Which documents should be returned? In what order?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1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FF72-D75B-874F-B566-7EDAB4E3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responsive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81155-AB25-D549-AA72-A794CBE0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might look at the earlier document/query example and think that an ideal way of searching is to simply iterate through the query and documents to identify possible matches</a:t>
            </a:r>
          </a:p>
          <a:p>
            <a:r>
              <a:rPr lang="en-US" dirty="0"/>
              <a:t>While this is certainly possible, it is certainly not the fastest option</a:t>
            </a:r>
          </a:p>
          <a:p>
            <a:endParaRPr lang="en-US" dirty="0"/>
          </a:p>
          <a:p>
            <a:r>
              <a:rPr lang="en-US" dirty="0"/>
              <a:t>Think of all the iteration that would be required to identify relevant documents (iterate through all the documents based on the query terms)</a:t>
            </a:r>
          </a:p>
        </p:txBody>
      </p:sp>
    </p:spTree>
    <p:extLst>
      <p:ext uri="{BB962C8B-B14F-4D97-AF65-F5344CB8AC3E}">
        <p14:creationId xmlns:p14="http://schemas.microsoft.com/office/powerpoint/2010/main" val="42015730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{79FC746E-6D4E-3743-A3B1-D9F0ACD46284}tf10001060</Template>
  <TotalTime>432</TotalTime>
  <Words>1294</Words>
  <Application>Microsoft Macintosh PowerPoint</Application>
  <PresentationFormat>Widescreen</PresentationFormat>
  <Paragraphs>201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Facet</vt:lpstr>
      <vt:lpstr>NLP Lecture 8</vt:lpstr>
      <vt:lpstr>Updates</vt:lpstr>
      <vt:lpstr>Plan for tonight</vt:lpstr>
      <vt:lpstr>Project Status?</vt:lpstr>
      <vt:lpstr>Other questions?</vt:lpstr>
      <vt:lpstr>Just google?</vt:lpstr>
      <vt:lpstr>What is information retrieval?</vt:lpstr>
      <vt:lpstr>What is basic searching?</vt:lpstr>
      <vt:lpstr>Identifying responsive documents</vt:lpstr>
      <vt:lpstr>Simplifying retrieval using Boolean techniques</vt:lpstr>
      <vt:lpstr>Basic Boolean Operation</vt:lpstr>
      <vt:lpstr>Challenges to Boolean retrieval</vt:lpstr>
      <vt:lpstr>Constructing an inverted index</vt:lpstr>
      <vt:lpstr>Importance of sorting</vt:lpstr>
      <vt:lpstr>Importance of IDs</vt:lpstr>
      <vt:lpstr>Intersecting Postings lists</vt:lpstr>
      <vt:lpstr>Demonstration</vt:lpstr>
      <vt:lpstr>Wildcard Queries</vt:lpstr>
      <vt:lpstr>Other things…</vt:lpstr>
      <vt:lpstr>What can you do with these types of tools?</vt:lpstr>
      <vt:lpstr>Faceted Search</vt:lpstr>
      <vt:lpstr>Relevance to your projects</vt:lpstr>
      <vt:lpstr>Demonstration</vt:lpstr>
      <vt:lpstr>Final Questions?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Lecture 7</dc:title>
  <dc:creator>Stephen Kunath</dc:creator>
  <cp:lastModifiedBy>Stephen Kunath</cp:lastModifiedBy>
  <cp:revision>39</cp:revision>
  <dcterms:created xsi:type="dcterms:W3CDTF">2018-10-11T14:30:49Z</dcterms:created>
  <dcterms:modified xsi:type="dcterms:W3CDTF">2018-10-18T21:37:20Z</dcterms:modified>
</cp:coreProperties>
</file>