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82"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p:restoredTop sz="94674"/>
  </p:normalViewPr>
  <p:slideViewPr>
    <p:cSldViewPr snapToGrid="0" snapToObjects="1">
      <p:cViewPr varScale="1">
        <p:scale>
          <a:sx n="102" d="100"/>
          <a:sy n="102" d="100"/>
        </p:scale>
        <p:origin x="19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67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091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3800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9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164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631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54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84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9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52973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50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549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8948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10/25/18</a:t>
            </a:fld>
            <a:endParaRPr lang="en-US" dirty="0"/>
          </a:p>
        </p:txBody>
      </p:sp>
    </p:spTree>
    <p:extLst>
      <p:ext uri="{BB962C8B-B14F-4D97-AF65-F5344CB8AC3E}">
        <p14:creationId xmlns:p14="http://schemas.microsoft.com/office/powerpoint/2010/main" val="409234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45126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ataturk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90F5-8E13-F04D-A8CE-6C84881658FD}"/>
              </a:ext>
            </a:extLst>
          </p:cNvPr>
          <p:cNvSpPr>
            <a:spLocks noGrp="1"/>
          </p:cNvSpPr>
          <p:nvPr>
            <p:ph type="ctrTitle"/>
          </p:nvPr>
        </p:nvSpPr>
        <p:spPr/>
        <p:txBody>
          <a:bodyPr/>
          <a:lstStyle/>
          <a:p>
            <a:r>
              <a:rPr lang="en-US" dirty="0"/>
              <a:t>Natural Language Processing </a:t>
            </a:r>
          </a:p>
        </p:txBody>
      </p:sp>
      <p:sp>
        <p:nvSpPr>
          <p:cNvPr id="3" name="Subtitle 2">
            <a:extLst>
              <a:ext uri="{FF2B5EF4-FFF2-40B4-BE49-F238E27FC236}">
                <a16:creationId xmlns:a16="http://schemas.microsoft.com/office/drawing/2014/main" id="{55FB337A-41D0-524F-9EC4-A27F6C8AE074}"/>
              </a:ext>
            </a:extLst>
          </p:cNvPr>
          <p:cNvSpPr>
            <a:spLocks noGrp="1"/>
          </p:cNvSpPr>
          <p:nvPr>
            <p:ph type="subTitle" idx="1"/>
          </p:nvPr>
        </p:nvSpPr>
        <p:spPr/>
        <p:txBody>
          <a:bodyPr/>
          <a:lstStyle/>
          <a:p>
            <a:r>
              <a:rPr lang="en-US" dirty="0"/>
              <a:t>Lecture 9</a:t>
            </a:r>
          </a:p>
          <a:p>
            <a:r>
              <a:rPr lang="en-US" dirty="0"/>
              <a:t>Steve Kunath</a:t>
            </a:r>
          </a:p>
        </p:txBody>
      </p:sp>
    </p:spTree>
    <p:extLst>
      <p:ext uri="{BB962C8B-B14F-4D97-AF65-F5344CB8AC3E}">
        <p14:creationId xmlns:p14="http://schemas.microsoft.com/office/powerpoint/2010/main" val="164668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8EFE-CE42-964C-84E0-49B03FC4ACA4}"/>
              </a:ext>
            </a:extLst>
          </p:cNvPr>
          <p:cNvSpPr>
            <a:spLocks noGrp="1"/>
          </p:cNvSpPr>
          <p:nvPr>
            <p:ph type="title"/>
          </p:nvPr>
        </p:nvSpPr>
        <p:spPr/>
        <p:txBody>
          <a:bodyPr/>
          <a:lstStyle/>
          <a:p>
            <a:r>
              <a:rPr lang="en-US" dirty="0"/>
              <a:t>Syntactic Parsing Accuracy</a:t>
            </a:r>
          </a:p>
        </p:txBody>
      </p:sp>
      <p:sp>
        <p:nvSpPr>
          <p:cNvPr id="3" name="Content Placeholder 2">
            <a:extLst>
              <a:ext uri="{FF2B5EF4-FFF2-40B4-BE49-F238E27FC236}">
                <a16:creationId xmlns:a16="http://schemas.microsoft.com/office/drawing/2014/main" id="{CD3E6EED-4114-5747-AAC6-64BDD0B80C4C}"/>
              </a:ext>
            </a:extLst>
          </p:cNvPr>
          <p:cNvSpPr>
            <a:spLocks noGrp="1"/>
          </p:cNvSpPr>
          <p:nvPr>
            <p:ph idx="1"/>
          </p:nvPr>
        </p:nvSpPr>
        <p:spPr/>
        <p:txBody>
          <a:bodyPr/>
          <a:lstStyle/>
          <a:p>
            <a:r>
              <a:rPr lang="en-US" dirty="0"/>
              <a:t>Syntactic parsing accuracy generally ends in the 80-95% range.</a:t>
            </a:r>
          </a:p>
          <a:p>
            <a:pPr lvl="1"/>
            <a:r>
              <a:rPr lang="en-US" dirty="0"/>
              <a:t>One challenge here is that these scores are typically reported on only a small number of datasets.</a:t>
            </a:r>
          </a:p>
          <a:p>
            <a:pPr lvl="1"/>
            <a:r>
              <a:rPr lang="en-US" dirty="0"/>
              <a:t>A frequently used dataset is the </a:t>
            </a:r>
            <a:r>
              <a:rPr lang="en-US" dirty="0" err="1"/>
              <a:t>PennTreebank</a:t>
            </a:r>
            <a:r>
              <a:rPr lang="en-US" dirty="0"/>
              <a:t> on Wall Street Journal data.</a:t>
            </a:r>
          </a:p>
          <a:p>
            <a:endParaRPr lang="en-US" dirty="0"/>
          </a:p>
          <a:p>
            <a:r>
              <a:rPr lang="en-US" dirty="0"/>
              <a:t>A challenge that remains for syntactic parsing is that data for this is particularly tedious.</a:t>
            </a:r>
          </a:p>
          <a:p>
            <a:pPr lvl="1"/>
            <a:r>
              <a:rPr lang="en-US" dirty="0"/>
              <a:t>Imagine having to manually construct and evaluate trees for a large number of sentences</a:t>
            </a:r>
          </a:p>
        </p:txBody>
      </p:sp>
    </p:spTree>
    <p:extLst>
      <p:ext uri="{BB962C8B-B14F-4D97-AF65-F5344CB8AC3E}">
        <p14:creationId xmlns:p14="http://schemas.microsoft.com/office/powerpoint/2010/main" val="4376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8FD7-AECE-7B4F-A708-EC98A7720902}"/>
              </a:ext>
            </a:extLst>
          </p:cNvPr>
          <p:cNvSpPr>
            <a:spLocks noGrp="1"/>
          </p:cNvSpPr>
          <p:nvPr>
            <p:ph type="title"/>
          </p:nvPr>
        </p:nvSpPr>
        <p:spPr/>
        <p:txBody>
          <a:bodyPr/>
          <a:lstStyle/>
          <a:p>
            <a:r>
              <a:rPr lang="en-US" dirty="0"/>
              <a:t>Information Extraction Accuracy</a:t>
            </a:r>
          </a:p>
        </p:txBody>
      </p:sp>
      <p:sp>
        <p:nvSpPr>
          <p:cNvPr id="3" name="Content Placeholder 2">
            <a:extLst>
              <a:ext uri="{FF2B5EF4-FFF2-40B4-BE49-F238E27FC236}">
                <a16:creationId xmlns:a16="http://schemas.microsoft.com/office/drawing/2014/main" id="{295FDDE9-22DF-464E-8B85-B6795678FCB0}"/>
              </a:ext>
            </a:extLst>
          </p:cNvPr>
          <p:cNvSpPr>
            <a:spLocks noGrp="1"/>
          </p:cNvSpPr>
          <p:nvPr>
            <p:ph idx="1"/>
          </p:nvPr>
        </p:nvSpPr>
        <p:spPr/>
        <p:txBody>
          <a:bodyPr/>
          <a:lstStyle/>
          <a:p>
            <a:r>
              <a:rPr lang="en-US" dirty="0"/>
              <a:t>Information Extraction accuracy is typically a function of the data types being used and the extracted concepts being identified in the document</a:t>
            </a:r>
          </a:p>
          <a:p>
            <a:pPr lvl="1"/>
            <a:r>
              <a:rPr lang="en-US" dirty="0"/>
              <a:t>For example, identifying names of people might be easier than identifying the names of pharmaceuticals. Any thoughts as to why?</a:t>
            </a:r>
          </a:p>
          <a:p>
            <a:pPr lvl="1"/>
            <a:endParaRPr lang="en-US" dirty="0"/>
          </a:p>
          <a:p>
            <a:r>
              <a:rPr lang="en-US" dirty="0"/>
              <a:t>Typical reports are done by category. Some categories can be up to 95%+ accuracy levels (typically names of people).</a:t>
            </a:r>
          </a:p>
        </p:txBody>
      </p:sp>
    </p:spTree>
    <p:extLst>
      <p:ext uri="{BB962C8B-B14F-4D97-AF65-F5344CB8AC3E}">
        <p14:creationId xmlns:p14="http://schemas.microsoft.com/office/powerpoint/2010/main" val="223272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C0C9-494E-DA40-983C-4EECFF15B53C}"/>
              </a:ext>
            </a:extLst>
          </p:cNvPr>
          <p:cNvSpPr>
            <a:spLocks noGrp="1"/>
          </p:cNvSpPr>
          <p:nvPr>
            <p:ph type="title"/>
          </p:nvPr>
        </p:nvSpPr>
        <p:spPr/>
        <p:txBody>
          <a:bodyPr/>
          <a:lstStyle/>
          <a:p>
            <a:r>
              <a:rPr lang="en-US" dirty="0"/>
              <a:t>How do we investigate accuracy?</a:t>
            </a:r>
          </a:p>
        </p:txBody>
      </p:sp>
      <p:sp>
        <p:nvSpPr>
          <p:cNvPr id="3" name="Content Placeholder 2">
            <a:extLst>
              <a:ext uri="{FF2B5EF4-FFF2-40B4-BE49-F238E27FC236}">
                <a16:creationId xmlns:a16="http://schemas.microsoft.com/office/drawing/2014/main" id="{09216CDB-BAAA-0043-B419-6EF1C84A700F}"/>
              </a:ext>
            </a:extLst>
          </p:cNvPr>
          <p:cNvSpPr>
            <a:spLocks noGrp="1"/>
          </p:cNvSpPr>
          <p:nvPr>
            <p:ph idx="1"/>
          </p:nvPr>
        </p:nvSpPr>
        <p:spPr/>
        <p:txBody>
          <a:bodyPr/>
          <a:lstStyle/>
          <a:p>
            <a:r>
              <a:rPr lang="en-US" dirty="0"/>
              <a:t>Up to now we’ve simply been quoting numbers of accuracy without getting into the details of how these numbers are determined.</a:t>
            </a:r>
          </a:p>
          <a:p>
            <a:endParaRPr lang="en-US" dirty="0"/>
          </a:p>
          <a:p>
            <a:r>
              <a:rPr lang="en-US" dirty="0"/>
              <a:t>What then do we mean by accuracy?</a:t>
            </a:r>
          </a:p>
          <a:p>
            <a:endParaRPr lang="en-US" dirty="0"/>
          </a:p>
          <a:p>
            <a:r>
              <a:rPr lang="en-US" dirty="0"/>
              <a:t>How then are these scores produced?</a:t>
            </a:r>
          </a:p>
          <a:p>
            <a:endParaRPr lang="en-US" dirty="0"/>
          </a:p>
          <a:p>
            <a:r>
              <a:rPr lang="en-US" dirty="0"/>
              <a:t>Does one simply want to use numbers like accuracy or are there more specialized values that can be used?</a:t>
            </a:r>
          </a:p>
        </p:txBody>
      </p:sp>
    </p:spTree>
    <p:extLst>
      <p:ext uri="{BB962C8B-B14F-4D97-AF65-F5344CB8AC3E}">
        <p14:creationId xmlns:p14="http://schemas.microsoft.com/office/powerpoint/2010/main" val="166322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DF8F-B548-A949-8813-A26D314832A0}"/>
              </a:ext>
            </a:extLst>
          </p:cNvPr>
          <p:cNvSpPr>
            <a:spLocks noGrp="1"/>
          </p:cNvSpPr>
          <p:nvPr>
            <p:ph type="title"/>
          </p:nvPr>
        </p:nvSpPr>
        <p:spPr/>
        <p:txBody>
          <a:bodyPr/>
          <a:lstStyle/>
          <a:p>
            <a:r>
              <a:rPr lang="en-US" dirty="0"/>
              <a:t>Types of evaluating</a:t>
            </a:r>
          </a:p>
        </p:txBody>
      </p:sp>
      <p:sp>
        <p:nvSpPr>
          <p:cNvPr id="3" name="Content Placeholder 2">
            <a:extLst>
              <a:ext uri="{FF2B5EF4-FFF2-40B4-BE49-F238E27FC236}">
                <a16:creationId xmlns:a16="http://schemas.microsoft.com/office/drawing/2014/main" id="{E0D0CC48-FF34-1F40-87D7-F0C147E061CC}"/>
              </a:ext>
            </a:extLst>
          </p:cNvPr>
          <p:cNvSpPr>
            <a:spLocks noGrp="1"/>
          </p:cNvSpPr>
          <p:nvPr>
            <p:ph idx="1"/>
          </p:nvPr>
        </p:nvSpPr>
        <p:spPr/>
        <p:txBody>
          <a:bodyPr/>
          <a:lstStyle/>
          <a:p>
            <a:r>
              <a:rPr lang="en-US" dirty="0"/>
              <a:t>Generally we would like everything to be automated for the purposes of evaluation</a:t>
            </a:r>
          </a:p>
          <a:p>
            <a:r>
              <a:rPr lang="en-US" dirty="0"/>
              <a:t>Why?</a:t>
            </a:r>
          </a:p>
          <a:p>
            <a:pPr lvl="1"/>
            <a:r>
              <a:rPr lang="en-US" dirty="0"/>
              <a:t>It makes life simple and the evaluations are quick to run</a:t>
            </a:r>
          </a:p>
          <a:p>
            <a:pPr lvl="1"/>
            <a:r>
              <a:rPr lang="en-US" dirty="0"/>
              <a:t>Robots are better</a:t>
            </a:r>
          </a:p>
          <a:p>
            <a:r>
              <a:rPr lang="en-US" dirty="0"/>
              <a:t>Challenges?</a:t>
            </a:r>
          </a:p>
          <a:p>
            <a:pPr lvl="1"/>
            <a:r>
              <a:rPr lang="en-US" dirty="0"/>
              <a:t>Humans are the ones evaluating the results of your NLP system so you want to capture their perspective in your evaluation</a:t>
            </a:r>
          </a:p>
          <a:p>
            <a:r>
              <a:rPr lang="en-US" dirty="0"/>
              <a:t>Manual evaluation instead?</a:t>
            </a:r>
          </a:p>
          <a:p>
            <a:pPr lvl="1"/>
            <a:r>
              <a:rPr lang="en-US" dirty="0"/>
              <a:t>You can manually evaluate the output of your NLP system, but this can be tedious and time consuming</a:t>
            </a:r>
          </a:p>
        </p:txBody>
      </p:sp>
    </p:spTree>
    <p:extLst>
      <p:ext uri="{BB962C8B-B14F-4D97-AF65-F5344CB8AC3E}">
        <p14:creationId xmlns:p14="http://schemas.microsoft.com/office/powerpoint/2010/main" val="318035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99E6-ACFC-E547-98A1-81A27FC96A68}"/>
              </a:ext>
            </a:extLst>
          </p:cNvPr>
          <p:cNvSpPr>
            <a:spLocks noGrp="1"/>
          </p:cNvSpPr>
          <p:nvPr>
            <p:ph type="title"/>
          </p:nvPr>
        </p:nvSpPr>
        <p:spPr/>
        <p:txBody>
          <a:bodyPr/>
          <a:lstStyle/>
          <a:p>
            <a:r>
              <a:rPr lang="en-US" dirty="0"/>
              <a:t>The general shape of evaluations</a:t>
            </a:r>
          </a:p>
        </p:txBody>
      </p:sp>
      <p:sp>
        <p:nvSpPr>
          <p:cNvPr id="3" name="Content Placeholder 2">
            <a:extLst>
              <a:ext uri="{FF2B5EF4-FFF2-40B4-BE49-F238E27FC236}">
                <a16:creationId xmlns:a16="http://schemas.microsoft.com/office/drawing/2014/main" id="{2F09F796-D955-A94B-AAAA-38229D1BB19B}"/>
              </a:ext>
            </a:extLst>
          </p:cNvPr>
          <p:cNvSpPr>
            <a:spLocks noGrp="1"/>
          </p:cNvSpPr>
          <p:nvPr>
            <p:ph idx="1"/>
          </p:nvPr>
        </p:nvSpPr>
        <p:spPr/>
        <p:txBody>
          <a:bodyPr>
            <a:normAutofit fontScale="92500" lnSpcReduction="20000"/>
          </a:bodyPr>
          <a:lstStyle/>
          <a:p>
            <a:r>
              <a:rPr lang="en-US" dirty="0"/>
              <a:t>To perform an evaluation requires that you have things to evaluate</a:t>
            </a:r>
          </a:p>
          <a:p>
            <a:r>
              <a:rPr lang="en-US" dirty="0"/>
              <a:t>A first step in any evaluation then is to begin the process of constructing a dataset</a:t>
            </a:r>
          </a:p>
          <a:p>
            <a:r>
              <a:rPr lang="en-US" dirty="0"/>
              <a:t>After you identify your documents, you need to consider what you want to evaluate from the documents</a:t>
            </a:r>
          </a:p>
          <a:p>
            <a:pPr lvl="1"/>
            <a:r>
              <a:rPr lang="en-US" dirty="0"/>
              <a:t>Consider if it is an information extraction or part-of-speech tagging problem</a:t>
            </a:r>
          </a:p>
          <a:p>
            <a:r>
              <a:rPr lang="en-US" dirty="0"/>
              <a:t>Identify and codify your evaluation and data scheme for the first time</a:t>
            </a:r>
          </a:p>
          <a:p>
            <a:r>
              <a:rPr lang="en-US" dirty="0"/>
              <a:t>Have humans read over the raw data (possibly supported by early versions of output)</a:t>
            </a:r>
          </a:p>
          <a:p>
            <a:r>
              <a:rPr lang="en-US" dirty="0"/>
              <a:t>Human tag the data – generally have two people tag the same data</a:t>
            </a:r>
          </a:p>
          <a:p>
            <a:r>
              <a:rPr lang="en-US" dirty="0"/>
              <a:t>Compare the tags between the individuals</a:t>
            </a:r>
          </a:p>
          <a:p>
            <a:pPr lvl="1"/>
            <a:r>
              <a:rPr lang="en-US" dirty="0"/>
              <a:t>Possibly update your evaluation scheme</a:t>
            </a:r>
          </a:p>
          <a:p>
            <a:r>
              <a:rPr lang="en-US" dirty="0"/>
              <a:t>Repeat until you are satisfied … you then have an evaluation data set</a:t>
            </a:r>
          </a:p>
        </p:txBody>
      </p:sp>
    </p:spTree>
    <p:extLst>
      <p:ext uri="{BB962C8B-B14F-4D97-AF65-F5344CB8AC3E}">
        <p14:creationId xmlns:p14="http://schemas.microsoft.com/office/powerpoint/2010/main" val="338468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9BA0-1603-0045-ACDC-FADC3D7CC4BF}"/>
              </a:ext>
            </a:extLst>
          </p:cNvPr>
          <p:cNvSpPr>
            <a:spLocks noGrp="1"/>
          </p:cNvSpPr>
          <p:nvPr>
            <p:ph type="title"/>
          </p:nvPr>
        </p:nvSpPr>
        <p:spPr/>
        <p:txBody>
          <a:bodyPr/>
          <a:lstStyle/>
          <a:p>
            <a:r>
              <a:rPr lang="en-US" dirty="0"/>
              <a:t>Document Selection</a:t>
            </a:r>
          </a:p>
        </p:txBody>
      </p:sp>
      <p:sp>
        <p:nvSpPr>
          <p:cNvPr id="3" name="Content Placeholder 2">
            <a:extLst>
              <a:ext uri="{FF2B5EF4-FFF2-40B4-BE49-F238E27FC236}">
                <a16:creationId xmlns:a16="http://schemas.microsoft.com/office/drawing/2014/main" id="{A42CBEDE-1C44-C644-BD79-06039AC360A9}"/>
              </a:ext>
            </a:extLst>
          </p:cNvPr>
          <p:cNvSpPr>
            <a:spLocks noGrp="1"/>
          </p:cNvSpPr>
          <p:nvPr>
            <p:ph idx="1"/>
          </p:nvPr>
        </p:nvSpPr>
        <p:spPr/>
        <p:txBody>
          <a:bodyPr/>
          <a:lstStyle/>
          <a:p>
            <a:r>
              <a:rPr lang="en-US" dirty="0"/>
              <a:t>One initial challenge with constructing an evaluation is randomly collecting documents</a:t>
            </a:r>
          </a:p>
          <a:p>
            <a:r>
              <a:rPr lang="en-US" dirty="0"/>
              <a:t>How should one select documents?</a:t>
            </a:r>
          </a:p>
          <a:p>
            <a:r>
              <a:rPr lang="en-US" dirty="0"/>
              <a:t>For example, if you are trying to perform NLP over tweets what type of documents should you select?</a:t>
            </a:r>
          </a:p>
          <a:p>
            <a:endParaRPr lang="en-US" dirty="0"/>
          </a:p>
          <a:p>
            <a:r>
              <a:rPr lang="en-US" dirty="0"/>
              <a:t>Ideally, the documents in your collection will be appropriately representative</a:t>
            </a:r>
          </a:p>
          <a:p>
            <a:r>
              <a:rPr lang="en-US" dirty="0"/>
              <a:t>To identify you might try to cluster documents together to see how similar or different they are</a:t>
            </a:r>
          </a:p>
          <a:p>
            <a:r>
              <a:rPr lang="en-US" dirty="0"/>
              <a:t>There is no single right answer for what documents to select</a:t>
            </a:r>
          </a:p>
        </p:txBody>
      </p:sp>
    </p:spTree>
    <p:extLst>
      <p:ext uri="{BB962C8B-B14F-4D97-AF65-F5344CB8AC3E}">
        <p14:creationId xmlns:p14="http://schemas.microsoft.com/office/powerpoint/2010/main" val="12791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B794-6E6D-6944-8800-B8E3175DF92B}"/>
              </a:ext>
            </a:extLst>
          </p:cNvPr>
          <p:cNvSpPr>
            <a:spLocks noGrp="1"/>
          </p:cNvSpPr>
          <p:nvPr>
            <p:ph type="title"/>
          </p:nvPr>
        </p:nvSpPr>
        <p:spPr/>
        <p:txBody>
          <a:bodyPr/>
          <a:lstStyle/>
          <a:p>
            <a:r>
              <a:rPr lang="en-US" dirty="0"/>
              <a:t>Document Identification</a:t>
            </a:r>
          </a:p>
        </p:txBody>
      </p:sp>
      <p:sp>
        <p:nvSpPr>
          <p:cNvPr id="3" name="Content Placeholder 2">
            <a:extLst>
              <a:ext uri="{FF2B5EF4-FFF2-40B4-BE49-F238E27FC236}">
                <a16:creationId xmlns:a16="http://schemas.microsoft.com/office/drawing/2014/main" id="{582459CC-49EA-334A-8E41-2B86A0879EE2}"/>
              </a:ext>
            </a:extLst>
          </p:cNvPr>
          <p:cNvSpPr>
            <a:spLocks noGrp="1"/>
          </p:cNvSpPr>
          <p:nvPr>
            <p:ph idx="1"/>
          </p:nvPr>
        </p:nvSpPr>
        <p:spPr/>
        <p:txBody>
          <a:bodyPr/>
          <a:lstStyle/>
          <a:p>
            <a:r>
              <a:rPr lang="en-US" dirty="0"/>
              <a:t>One challenge with evaluations relates to managing what documents are in the data set and what documents are in the data set at different times</a:t>
            </a:r>
          </a:p>
          <a:p>
            <a:r>
              <a:rPr lang="en-US" dirty="0"/>
              <a:t>Most scores will be reported based on data sets and these data sets can change over time</a:t>
            </a:r>
          </a:p>
          <a:p>
            <a:r>
              <a:rPr lang="en-US" dirty="0"/>
              <a:t>It is important then to always be able to identify which documents are in the data set especially over time</a:t>
            </a:r>
          </a:p>
          <a:p>
            <a:r>
              <a:rPr lang="en-US" dirty="0"/>
              <a:t>You can then have unique IDs for both the documents as well as the sets of documents you are evaluating</a:t>
            </a:r>
          </a:p>
          <a:p>
            <a:endParaRPr lang="en-US" dirty="0"/>
          </a:p>
          <a:p>
            <a:r>
              <a:rPr lang="en-US" dirty="0"/>
              <a:t>Tracking documents by unique ids will become more important when people start to evaluate and annotate documents</a:t>
            </a:r>
          </a:p>
        </p:txBody>
      </p:sp>
    </p:spTree>
    <p:extLst>
      <p:ext uri="{BB962C8B-B14F-4D97-AF65-F5344CB8AC3E}">
        <p14:creationId xmlns:p14="http://schemas.microsoft.com/office/powerpoint/2010/main" val="339555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D991-AF03-A44B-A6E7-F173B066BFE9}"/>
              </a:ext>
            </a:extLst>
          </p:cNvPr>
          <p:cNvSpPr>
            <a:spLocks noGrp="1"/>
          </p:cNvSpPr>
          <p:nvPr>
            <p:ph type="title"/>
          </p:nvPr>
        </p:nvSpPr>
        <p:spPr/>
        <p:txBody>
          <a:bodyPr/>
          <a:lstStyle/>
          <a:p>
            <a:r>
              <a:rPr lang="en-US" dirty="0"/>
              <a:t>What are you evaluating?</a:t>
            </a:r>
          </a:p>
        </p:txBody>
      </p:sp>
      <p:sp>
        <p:nvSpPr>
          <p:cNvPr id="3" name="Content Placeholder 2">
            <a:extLst>
              <a:ext uri="{FF2B5EF4-FFF2-40B4-BE49-F238E27FC236}">
                <a16:creationId xmlns:a16="http://schemas.microsoft.com/office/drawing/2014/main" id="{3BCDB7F8-FB80-9249-99E8-A0C3C6C1D216}"/>
              </a:ext>
            </a:extLst>
          </p:cNvPr>
          <p:cNvSpPr>
            <a:spLocks noGrp="1"/>
          </p:cNvSpPr>
          <p:nvPr>
            <p:ph idx="1"/>
          </p:nvPr>
        </p:nvSpPr>
        <p:spPr/>
        <p:txBody>
          <a:bodyPr/>
          <a:lstStyle/>
          <a:p>
            <a:r>
              <a:rPr lang="en-US" dirty="0"/>
              <a:t>Different evaluations require you to consider what it is that you are using your documents to evaluate</a:t>
            </a:r>
          </a:p>
          <a:p>
            <a:r>
              <a:rPr lang="en-US" dirty="0"/>
              <a:t>If you are attempting to evaluate part-of-speech performance you will want to have a rich set of documents that allow you to test different types of sentences</a:t>
            </a:r>
          </a:p>
          <a:p>
            <a:r>
              <a:rPr lang="en-US" dirty="0"/>
              <a:t>What types of representation challenges might occur in looking at part-of-speech tags? </a:t>
            </a:r>
          </a:p>
          <a:p>
            <a:r>
              <a:rPr lang="en-US" dirty="0"/>
              <a:t>Will your document provide examples of all possible part-of-speech phenomenon?</a:t>
            </a:r>
          </a:p>
          <a:p>
            <a:r>
              <a:rPr lang="en-US" dirty="0"/>
              <a:t>How might you figure out if your evaluation set is sufficiently representative?</a:t>
            </a:r>
          </a:p>
          <a:p>
            <a:endParaRPr lang="en-US" dirty="0"/>
          </a:p>
        </p:txBody>
      </p:sp>
    </p:spTree>
    <p:extLst>
      <p:ext uri="{BB962C8B-B14F-4D97-AF65-F5344CB8AC3E}">
        <p14:creationId xmlns:p14="http://schemas.microsoft.com/office/powerpoint/2010/main" val="167346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C369-7E83-3746-B57A-D2F1EA3F93CD}"/>
              </a:ext>
            </a:extLst>
          </p:cNvPr>
          <p:cNvSpPr>
            <a:spLocks noGrp="1"/>
          </p:cNvSpPr>
          <p:nvPr>
            <p:ph type="title"/>
          </p:nvPr>
        </p:nvSpPr>
        <p:spPr/>
        <p:txBody>
          <a:bodyPr/>
          <a:lstStyle/>
          <a:p>
            <a:r>
              <a:rPr lang="en-US" dirty="0"/>
              <a:t>More complex evaluation questions</a:t>
            </a:r>
          </a:p>
        </p:txBody>
      </p:sp>
      <p:sp>
        <p:nvSpPr>
          <p:cNvPr id="3" name="Content Placeholder 2">
            <a:extLst>
              <a:ext uri="{FF2B5EF4-FFF2-40B4-BE49-F238E27FC236}">
                <a16:creationId xmlns:a16="http://schemas.microsoft.com/office/drawing/2014/main" id="{5363D7B3-440D-124E-8D74-1C5497F996B1}"/>
              </a:ext>
            </a:extLst>
          </p:cNvPr>
          <p:cNvSpPr>
            <a:spLocks noGrp="1"/>
          </p:cNvSpPr>
          <p:nvPr>
            <p:ph idx="1"/>
          </p:nvPr>
        </p:nvSpPr>
        <p:spPr/>
        <p:txBody>
          <a:bodyPr/>
          <a:lstStyle/>
          <a:p>
            <a:r>
              <a:rPr lang="en-US" dirty="0"/>
              <a:t>If you are building information extraction tools, how do you describe what it is that your system should automatically extract?</a:t>
            </a:r>
          </a:p>
          <a:p>
            <a:r>
              <a:rPr lang="en-US" dirty="0"/>
              <a:t>Carefully…</a:t>
            </a:r>
          </a:p>
          <a:p>
            <a:r>
              <a:rPr lang="en-US" dirty="0"/>
              <a:t>Normally you will produce guidelines for extraction categories like person or organization</a:t>
            </a:r>
          </a:p>
          <a:p>
            <a:r>
              <a:rPr lang="en-US" dirty="0"/>
              <a:t>You will then, normally, want to come up with both a description of the category as well as a set of examples demonstrating what the category looks like in a document</a:t>
            </a:r>
          </a:p>
          <a:p>
            <a:r>
              <a:rPr lang="en-US" dirty="0"/>
              <a:t>We will look at the ACE (Automatic Content Extraction) guidelines look like for English</a:t>
            </a:r>
          </a:p>
          <a:p>
            <a:pPr lvl="1"/>
            <a:r>
              <a:rPr lang="en-US" dirty="0"/>
              <a:t>This is a NIST evaluation conduction for a number of years</a:t>
            </a:r>
          </a:p>
        </p:txBody>
      </p:sp>
    </p:spTree>
    <p:extLst>
      <p:ext uri="{BB962C8B-B14F-4D97-AF65-F5344CB8AC3E}">
        <p14:creationId xmlns:p14="http://schemas.microsoft.com/office/powerpoint/2010/main" val="87012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E389-F7B3-474F-8C25-F344056DEEC9}"/>
              </a:ext>
            </a:extLst>
          </p:cNvPr>
          <p:cNvSpPr>
            <a:spLocks noGrp="1"/>
          </p:cNvSpPr>
          <p:nvPr>
            <p:ph type="title"/>
          </p:nvPr>
        </p:nvSpPr>
        <p:spPr/>
        <p:txBody>
          <a:bodyPr/>
          <a:lstStyle/>
          <a:p>
            <a:r>
              <a:rPr lang="en-US" dirty="0"/>
              <a:t>ACE Person Guidelines</a:t>
            </a:r>
          </a:p>
        </p:txBody>
      </p:sp>
      <p:sp>
        <p:nvSpPr>
          <p:cNvPr id="3" name="Content Placeholder 2">
            <a:extLst>
              <a:ext uri="{FF2B5EF4-FFF2-40B4-BE49-F238E27FC236}">
                <a16:creationId xmlns:a16="http://schemas.microsoft.com/office/drawing/2014/main" id="{D8559CF7-88B9-A442-A305-563840E63A8C}"/>
              </a:ext>
            </a:extLst>
          </p:cNvPr>
          <p:cNvSpPr>
            <a:spLocks noGrp="1"/>
          </p:cNvSpPr>
          <p:nvPr>
            <p:ph idx="1"/>
          </p:nvPr>
        </p:nvSpPr>
        <p:spPr/>
        <p:txBody>
          <a:bodyPr>
            <a:normAutofit fontScale="92500" lnSpcReduction="10000"/>
          </a:bodyPr>
          <a:lstStyle/>
          <a:p>
            <a:r>
              <a:rPr lang="en-US" b="1" i="1" dirty="0"/>
              <a:t>3.1 Persons (PER) </a:t>
            </a:r>
            <a:endParaRPr lang="en-US" dirty="0"/>
          </a:p>
          <a:p>
            <a:r>
              <a:rPr lang="en-US" dirty="0"/>
              <a:t>Each distinct person or set of people mentioned in a document refers to an entity of type Person. For example, people may be specified by name (“John Smith”), occupation (“the butcher”), family relation (“dad”), pronoun (“he”), etc., or by some combination of these. Dead people and human remains are to be recorded as entities of type Person. So are fictional human characters appearing in movies, TV, books, plays, etc. </a:t>
            </a:r>
          </a:p>
          <a:p>
            <a:r>
              <a:rPr lang="en-US" dirty="0"/>
              <a:t>There are a number of words that are ambiguous as to their referent. For example, nouns, which normally refer to animals or non-humans, can be used to describe people. If it is clear to the annotator that the noun refers to a person in a given context, it should be marked as a Person entity. </a:t>
            </a:r>
          </a:p>
          <a:p>
            <a:r>
              <a:rPr lang="en-US" i="1" dirty="0"/>
              <a:t>He is [a real turkey] 1</a:t>
            </a:r>
            <a:br>
              <a:rPr lang="en-US" i="1" dirty="0"/>
            </a:br>
            <a:r>
              <a:rPr lang="en-US" i="1" dirty="0"/>
              <a:t>[The political cat of the year]</a:t>
            </a:r>
            <a:br>
              <a:rPr lang="en-US" i="1" dirty="0"/>
            </a:br>
            <a:r>
              <a:rPr lang="en-US" i="1" dirty="0"/>
              <a:t>She’s known as [the brain of the family] </a:t>
            </a:r>
            <a:endParaRPr lang="en-US" dirty="0"/>
          </a:p>
          <a:p>
            <a:endParaRPr lang="en-US" dirty="0"/>
          </a:p>
        </p:txBody>
      </p:sp>
    </p:spTree>
    <p:extLst>
      <p:ext uri="{BB962C8B-B14F-4D97-AF65-F5344CB8AC3E}">
        <p14:creationId xmlns:p14="http://schemas.microsoft.com/office/powerpoint/2010/main" val="217991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769A-CFAA-E043-A6BD-56A56330309E}"/>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ECDA2E80-C7B9-6D4A-BD3F-D7EC316C49B9}"/>
              </a:ext>
            </a:extLst>
          </p:cNvPr>
          <p:cNvSpPr>
            <a:spLocks noGrp="1"/>
          </p:cNvSpPr>
          <p:nvPr>
            <p:ph idx="1"/>
          </p:nvPr>
        </p:nvSpPr>
        <p:spPr/>
        <p:txBody>
          <a:bodyPr/>
          <a:lstStyle/>
          <a:p>
            <a:r>
              <a:rPr lang="en-US" dirty="0"/>
              <a:t>Quiz next week</a:t>
            </a:r>
          </a:p>
          <a:p>
            <a:r>
              <a:rPr lang="en-US" b="1" dirty="0"/>
              <a:t>Project updates moved now due next week</a:t>
            </a:r>
          </a:p>
          <a:p>
            <a:r>
              <a:rPr lang="en-US" dirty="0"/>
              <a:t>Homework #3 released next week</a:t>
            </a:r>
          </a:p>
          <a:p>
            <a:endParaRPr lang="en-US" dirty="0"/>
          </a:p>
          <a:p>
            <a:r>
              <a:rPr lang="en-US" dirty="0"/>
              <a:t>Any questions?</a:t>
            </a:r>
          </a:p>
          <a:p>
            <a:endParaRPr lang="en-US" dirty="0"/>
          </a:p>
        </p:txBody>
      </p:sp>
    </p:spTree>
    <p:extLst>
      <p:ext uri="{BB962C8B-B14F-4D97-AF65-F5344CB8AC3E}">
        <p14:creationId xmlns:p14="http://schemas.microsoft.com/office/powerpoint/2010/main" val="262952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293C-F18F-1A49-8E3F-2C60C539F8DF}"/>
              </a:ext>
            </a:extLst>
          </p:cNvPr>
          <p:cNvSpPr>
            <a:spLocks noGrp="1"/>
          </p:cNvSpPr>
          <p:nvPr>
            <p:ph type="title"/>
          </p:nvPr>
        </p:nvSpPr>
        <p:spPr/>
        <p:txBody>
          <a:bodyPr/>
          <a:lstStyle/>
          <a:p>
            <a:r>
              <a:rPr lang="en-US" dirty="0"/>
              <a:t>ACE Person Subtypes</a:t>
            </a:r>
          </a:p>
        </p:txBody>
      </p:sp>
      <p:sp>
        <p:nvSpPr>
          <p:cNvPr id="3" name="Content Placeholder 2">
            <a:extLst>
              <a:ext uri="{FF2B5EF4-FFF2-40B4-BE49-F238E27FC236}">
                <a16:creationId xmlns:a16="http://schemas.microsoft.com/office/drawing/2014/main" id="{A0F82DCC-E186-A44C-86E3-17EDACA14040}"/>
              </a:ext>
            </a:extLst>
          </p:cNvPr>
          <p:cNvSpPr>
            <a:spLocks noGrp="1"/>
          </p:cNvSpPr>
          <p:nvPr>
            <p:ph idx="1"/>
          </p:nvPr>
        </p:nvSpPr>
        <p:spPr/>
        <p:txBody>
          <a:bodyPr>
            <a:normAutofit fontScale="77500" lnSpcReduction="20000"/>
          </a:bodyPr>
          <a:lstStyle/>
          <a:p>
            <a:pPr marL="0" indent="0">
              <a:buNone/>
            </a:pPr>
            <a:r>
              <a:rPr lang="en-US" b="1" dirty="0"/>
              <a:t>Subtypes for Person </a:t>
            </a:r>
          </a:p>
          <a:p>
            <a:pPr marL="0" indent="0">
              <a:buNone/>
            </a:pPr>
            <a:r>
              <a:rPr lang="en-US" b="1" dirty="0" err="1"/>
              <a:t>PER.Individual</a:t>
            </a:r>
            <a:r>
              <a:rPr lang="en-US" b="1" dirty="0"/>
              <a:t> </a:t>
            </a:r>
            <a:endParaRPr lang="en-US" dirty="0"/>
          </a:p>
          <a:p>
            <a:pPr marL="0" indent="0">
              <a:buNone/>
            </a:pPr>
            <a:r>
              <a:rPr lang="en-US" dirty="0"/>
              <a:t>	If the Person entity refers to a single person, tag it as </a:t>
            </a:r>
            <a:r>
              <a:rPr lang="en-US" dirty="0" err="1"/>
              <a:t>PER.Individual</a:t>
            </a:r>
            <a:r>
              <a:rPr lang="en-US" dirty="0"/>
              <a:t>. </a:t>
            </a:r>
            <a:br>
              <a:rPr lang="en-US" dirty="0"/>
            </a:br>
            <a:r>
              <a:rPr lang="en-US" dirty="0"/>
              <a:t>	</a:t>
            </a:r>
            <a:r>
              <a:rPr lang="en-US" i="1" dirty="0"/>
              <a:t>[Bill Clinton] [Edmund Pope] [The President of the U.S.] The police found [[his] body] </a:t>
            </a:r>
          </a:p>
          <a:p>
            <a:pPr marL="0" indent="0">
              <a:buNone/>
            </a:pPr>
            <a:r>
              <a:rPr lang="en-US" b="1" dirty="0" err="1"/>
              <a:t>PER.Group</a:t>
            </a:r>
            <a:r>
              <a:rPr lang="en-US" b="1" dirty="0"/>
              <a:t> </a:t>
            </a:r>
            <a:endParaRPr lang="en-US" dirty="0"/>
          </a:p>
          <a:p>
            <a:pPr marL="0" indent="0">
              <a:buNone/>
            </a:pPr>
            <a:r>
              <a:rPr lang="en-US" dirty="0"/>
              <a:t>	If the Person entity refers to more than one person, tag it as </a:t>
            </a:r>
            <a:r>
              <a:rPr lang="en-US" dirty="0" err="1"/>
              <a:t>PER.Group</a:t>
            </a:r>
            <a:r>
              <a:rPr lang="en-US" dirty="0"/>
              <a:t> unless the group meets the requirements of an Organization or a GPE as described below. This will include family names and ethnic and religious groups that do not have a formal organization unifying them. </a:t>
            </a:r>
          </a:p>
          <a:p>
            <a:pPr marL="0" indent="0">
              <a:buNone/>
            </a:pPr>
            <a:r>
              <a:rPr lang="en-US" i="1" dirty="0"/>
              <a:t>	[Analysts]  [IBM s lawyers]  [The family] [The house painters] [The linguists under the table] </a:t>
            </a:r>
            <a:r>
              <a:rPr lang="en-US" dirty="0"/>
              <a:t> </a:t>
            </a:r>
            <a:r>
              <a:rPr lang="en-US" i="1" dirty="0"/>
              <a:t>[The 	Kennedys] [The Arabs] [The Christians] [the Hmong individuals] [the ethnic Albanians] </a:t>
            </a:r>
            <a:endParaRPr lang="en-US" dirty="0"/>
          </a:p>
          <a:p>
            <a:pPr marL="0" indent="0">
              <a:buNone/>
            </a:pPr>
            <a:r>
              <a:rPr lang="en-US" b="1" dirty="0" err="1"/>
              <a:t>PER.Indeterminate</a:t>
            </a:r>
            <a:r>
              <a:rPr lang="en-US" b="1" dirty="0"/>
              <a:t> </a:t>
            </a:r>
            <a:endParaRPr lang="en-US" dirty="0"/>
          </a:p>
          <a:p>
            <a:pPr marL="0" indent="0">
              <a:buNone/>
            </a:pPr>
            <a:r>
              <a:rPr lang="en-US" dirty="0"/>
              <a:t>	If from the context you can’t judge whether the Person entity refers to one or more than one 	person, tag it as </a:t>
            </a:r>
            <a:r>
              <a:rPr lang="en-US" dirty="0" err="1"/>
              <a:t>PER.Indeterminate</a:t>
            </a:r>
            <a:r>
              <a:rPr lang="en-US" dirty="0"/>
              <a:t> </a:t>
            </a:r>
          </a:p>
          <a:p>
            <a:pPr marL="0" indent="0">
              <a:buNone/>
            </a:pPr>
            <a:r>
              <a:rPr lang="en-US" i="1" dirty="0"/>
              <a:t>	[You] want to go to the party.</a:t>
            </a:r>
            <a:br>
              <a:rPr lang="en-US" i="1" dirty="0"/>
            </a:br>
            <a:r>
              <a:rPr lang="en-US" i="1" dirty="0"/>
              <a:t>	If [you] believe in god, [you] must.. </a:t>
            </a:r>
            <a:endParaRPr lang="en-US" dirty="0"/>
          </a:p>
          <a:p>
            <a:endParaRPr lang="en-US" dirty="0"/>
          </a:p>
          <a:p>
            <a:endParaRPr lang="en-US" dirty="0"/>
          </a:p>
        </p:txBody>
      </p:sp>
    </p:spTree>
    <p:extLst>
      <p:ext uri="{BB962C8B-B14F-4D97-AF65-F5344CB8AC3E}">
        <p14:creationId xmlns:p14="http://schemas.microsoft.com/office/powerpoint/2010/main" val="196517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D4DF-40C0-D34D-8E4C-CD1CBD4FF400}"/>
              </a:ext>
            </a:extLst>
          </p:cNvPr>
          <p:cNvSpPr>
            <a:spLocks noGrp="1"/>
          </p:cNvSpPr>
          <p:nvPr>
            <p:ph type="title"/>
          </p:nvPr>
        </p:nvSpPr>
        <p:spPr/>
        <p:txBody>
          <a:bodyPr/>
          <a:lstStyle/>
          <a:p>
            <a:r>
              <a:rPr lang="en-US" dirty="0"/>
              <a:t>Guidelines in Hand…</a:t>
            </a:r>
          </a:p>
        </p:txBody>
      </p:sp>
      <p:sp>
        <p:nvSpPr>
          <p:cNvPr id="3" name="Content Placeholder 2">
            <a:extLst>
              <a:ext uri="{FF2B5EF4-FFF2-40B4-BE49-F238E27FC236}">
                <a16:creationId xmlns:a16="http://schemas.microsoft.com/office/drawing/2014/main" id="{90222ADE-55E8-7A4A-8543-9BF74DB5C4EB}"/>
              </a:ext>
            </a:extLst>
          </p:cNvPr>
          <p:cNvSpPr>
            <a:spLocks noGrp="1"/>
          </p:cNvSpPr>
          <p:nvPr>
            <p:ph idx="1"/>
          </p:nvPr>
        </p:nvSpPr>
        <p:spPr/>
        <p:txBody>
          <a:bodyPr>
            <a:normAutofit fontScale="92500" lnSpcReduction="10000"/>
          </a:bodyPr>
          <a:lstStyle/>
          <a:p>
            <a:r>
              <a:rPr lang="en-US" dirty="0"/>
              <a:t>Now that you have your guidelines you will want to take your guidelines to real people</a:t>
            </a:r>
          </a:p>
          <a:p>
            <a:r>
              <a:rPr lang="en-US" dirty="0"/>
              <a:t>Ask each person involved in the task to read your guidelines and agree to them</a:t>
            </a:r>
          </a:p>
          <a:p>
            <a:r>
              <a:rPr lang="en-US" dirty="0"/>
              <a:t>Ensure that you listen to their questions and comments</a:t>
            </a:r>
          </a:p>
          <a:p>
            <a:pPr lvl="1"/>
            <a:r>
              <a:rPr lang="en-US" dirty="0"/>
              <a:t>Frequently there will be misunderstandings that can be difficult to initially identify</a:t>
            </a:r>
          </a:p>
          <a:p>
            <a:pPr lvl="1"/>
            <a:r>
              <a:rPr lang="en-US" dirty="0"/>
              <a:t>Write down what your annotators are saying</a:t>
            </a:r>
          </a:p>
          <a:p>
            <a:r>
              <a:rPr lang="en-US" dirty="0"/>
              <a:t>Let them tag some example documents and then check to see if they are understanding the nature of the task</a:t>
            </a:r>
          </a:p>
          <a:p>
            <a:r>
              <a:rPr lang="en-US" dirty="0"/>
              <a:t>Once you’ve confirmed that they seem to get it, let them tag some more documents</a:t>
            </a:r>
          </a:p>
          <a:p>
            <a:pPr lvl="1"/>
            <a:r>
              <a:rPr lang="en-US" dirty="0"/>
              <a:t>Ensure that documents are double annotated (this is always the hope, but frequently doesn’t happen)</a:t>
            </a:r>
          </a:p>
        </p:txBody>
      </p:sp>
    </p:spTree>
    <p:extLst>
      <p:ext uri="{BB962C8B-B14F-4D97-AF65-F5344CB8AC3E}">
        <p14:creationId xmlns:p14="http://schemas.microsoft.com/office/powerpoint/2010/main" val="79784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D84A-537E-A947-8521-9F47C9EB2196}"/>
              </a:ext>
            </a:extLst>
          </p:cNvPr>
          <p:cNvSpPr>
            <a:spLocks noGrp="1"/>
          </p:cNvSpPr>
          <p:nvPr>
            <p:ph type="title"/>
          </p:nvPr>
        </p:nvSpPr>
        <p:spPr/>
        <p:txBody>
          <a:bodyPr/>
          <a:lstStyle/>
          <a:p>
            <a:r>
              <a:rPr lang="en-US" dirty="0"/>
              <a:t>Demonstration</a:t>
            </a:r>
            <a:br>
              <a:rPr lang="en-US" dirty="0"/>
            </a:br>
            <a:endParaRPr lang="en-US" dirty="0"/>
          </a:p>
        </p:txBody>
      </p:sp>
      <p:sp>
        <p:nvSpPr>
          <p:cNvPr id="3" name="Content Placeholder 2">
            <a:extLst>
              <a:ext uri="{FF2B5EF4-FFF2-40B4-BE49-F238E27FC236}">
                <a16:creationId xmlns:a16="http://schemas.microsoft.com/office/drawing/2014/main" id="{EEA6E793-DDBD-7B49-84AD-C5D789B903CA}"/>
              </a:ext>
            </a:extLst>
          </p:cNvPr>
          <p:cNvSpPr>
            <a:spLocks noGrp="1"/>
          </p:cNvSpPr>
          <p:nvPr>
            <p:ph idx="1"/>
          </p:nvPr>
        </p:nvSpPr>
        <p:spPr/>
        <p:txBody>
          <a:bodyPr/>
          <a:lstStyle/>
          <a:p>
            <a:r>
              <a:rPr lang="en-US" dirty="0"/>
              <a:t>Here we will demonstrate how hand annotation works.</a:t>
            </a:r>
          </a:p>
          <a:p>
            <a:r>
              <a:rPr lang="en-US" dirty="0"/>
              <a:t>The focus here will be on information extraction, but the same techniques will apply to most text </a:t>
            </a:r>
            <a:r>
              <a:rPr lang="en-US"/>
              <a:t>processing problems.</a:t>
            </a:r>
            <a:endParaRPr lang="en-US" dirty="0"/>
          </a:p>
          <a:p>
            <a:r>
              <a:rPr lang="en-US" dirty="0"/>
              <a:t>There are a number of free annotation tools. Most are not great.</a:t>
            </a:r>
          </a:p>
          <a:p>
            <a:endParaRPr lang="en-US" dirty="0"/>
          </a:p>
          <a:p>
            <a:r>
              <a:rPr lang="en-US" dirty="0">
                <a:hlinkClick r:id="rId2"/>
              </a:rPr>
              <a:t>https://dataturks.com</a:t>
            </a:r>
            <a:r>
              <a:rPr lang="en-US" dirty="0"/>
              <a:t> is a free online resource</a:t>
            </a:r>
          </a:p>
          <a:p>
            <a:r>
              <a:rPr lang="en-US" dirty="0"/>
              <a:t>The Brat Tagger is generally okay</a:t>
            </a:r>
          </a:p>
          <a:p>
            <a:r>
              <a:rPr lang="en-US" dirty="0"/>
              <a:t>Prodigy (by the Spacy folks) is nice but costs money</a:t>
            </a:r>
          </a:p>
        </p:txBody>
      </p:sp>
    </p:spTree>
    <p:extLst>
      <p:ext uri="{BB962C8B-B14F-4D97-AF65-F5344CB8AC3E}">
        <p14:creationId xmlns:p14="http://schemas.microsoft.com/office/powerpoint/2010/main" val="363309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F44A-8C33-F044-84FF-79A8B2F31B72}"/>
              </a:ext>
            </a:extLst>
          </p:cNvPr>
          <p:cNvSpPr>
            <a:spLocks noGrp="1"/>
          </p:cNvSpPr>
          <p:nvPr>
            <p:ph type="title"/>
          </p:nvPr>
        </p:nvSpPr>
        <p:spPr/>
        <p:txBody>
          <a:bodyPr/>
          <a:lstStyle/>
          <a:p>
            <a:r>
              <a:rPr lang="en-US" dirty="0"/>
              <a:t>Can’t we just use Mechanical Turk?</a:t>
            </a:r>
          </a:p>
        </p:txBody>
      </p:sp>
      <p:sp>
        <p:nvSpPr>
          <p:cNvPr id="3" name="Content Placeholder 2">
            <a:extLst>
              <a:ext uri="{FF2B5EF4-FFF2-40B4-BE49-F238E27FC236}">
                <a16:creationId xmlns:a16="http://schemas.microsoft.com/office/drawing/2014/main" id="{C173A404-DF81-254B-80AA-400C6801DC1C}"/>
              </a:ext>
            </a:extLst>
          </p:cNvPr>
          <p:cNvSpPr>
            <a:spLocks noGrp="1"/>
          </p:cNvSpPr>
          <p:nvPr>
            <p:ph idx="1"/>
          </p:nvPr>
        </p:nvSpPr>
        <p:spPr/>
        <p:txBody>
          <a:bodyPr/>
          <a:lstStyle/>
          <a:p>
            <a:r>
              <a:rPr lang="en-US" dirty="0"/>
              <a:t>No… not generally</a:t>
            </a:r>
          </a:p>
          <a:p>
            <a:r>
              <a:rPr lang="en-US" dirty="0"/>
              <a:t>But yes, frequently.</a:t>
            </a:r>
          </a:p>
          <a:p>
            <a:endParaRPr lang="en-US" dirty="0"/>
          </a:p>
          <a:p>
            <a:r>
              <a:rPr lang="en-US" dirty="0"/>
              <a:t>The point here is that you can use some things like Mechanical Turk for data collection, but you have to really think through the way you are evaluating user data.</a:t>
            </a:r>
          </a:p>
          <a:p>
            <a:r>
              <a:rPr lang="en-US" dirty="0"/>
              <a:t>You also need to examine user behavior to verify that they are not simply clicking labels randomly.</a:t>
            </a:r>
          </a:p>
          <a:p>
            <a:endParaRPr lang="en-US" dirty="0"/>
          </a:p>
          <a:p>
            <a:endParaRPr lang="en-US" dirty="0"/>
          </a:p>
        </p:txBody>
      </p:sp>
    </p:spTree>
    <p:extLst>
      <p:ext uri="{BB962C8B-B14F-4D97-AF65-F5344CB8AC3E}">
        <p14:creationId xmlns:p14="http://schemas.microsoft.com/office/powerpoint/2010/main" val="371052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A321-5822-D44F-B3AC-4D9E3D458E2A}"/>
              </a:ext>
            </a:extLst>
          </p:cNvPr>
          <p:cNvSpPr>
            <a:spLocks noGrp="1"/>
          </p:cNvSpPr>
          <p:nvPr>
            <p:ph type="title"/>
          </p:nvPr>
        </p:nvSpPr>
        <p:spPr/>
        <p:txBody>
          <a:bodyPr/>
          <a:lstStyle/>
          <a:p>
            <a:r>
              <a:rPr lang="en-US" dirty="0"/>
              <a:t>Evaluating Manual Annotations</a:t>
            </a:r>
          </a:p>
        </p:txBody>
      </p:sp>
      <p:sp>
        <p:nvSpPr>
          <p:cNvPr id="3" name="Content Placeholder 2">
            <a:extLst>
              <a:ext uri="{FF2B5EF4-FFF2-40B4-BE49-F238E27FC236}">
                <a16:creationId xmlns:a16="http://schemas.microsoft.com/office/drawing/2014/main" id="{C006FECB-29F2-7A49-8C76-BDB419252572}"/>
              </a:ext>
            </a:extLst>
          </p:cNvPr>
          <p:cNvSpPr>
            <a:spLocks noGrp="1"/>
          </p:cNvSpPr>
          <p:nvPr>
            <p:ph idx="1"/>
          </p:nvPr>
        </p:nvSpPr>
        <p:spPr/>
        <p:txBody>
          <a:bodyPr/>
          <a:lstStyle/>
          <a:p>
            <a:r>
              <a:rPr lang="en-US" dirty="0"/>
              <a:t>How can you evaluate your hand annotated data when two or more people have produced markings?</a:t>
            </a:r>
          </a:p>
          <a:p>
            <a:r>
              <a:rPr lang="en-US" dirty="0"/>
              <a:t>In an ideal universe your taggers are great and your tagging guidelines are similarly great</a:t>
            </a:r>
          </a:p>
          <a:p>
            <a:r>
              <a:rPr lang="en-US" dirty="0"/>
              <a:t>In this case, the agreement between annotators would be 100%</a:t>
            </a:r>
          </a:p>
          <a:p>
            <a:endParaRPr lang="en-US" dirty="0"/>
          </a:p>
          <a:p>
            <a:r>
              <a:rPr lang="en-US" dirty="0"/>
              <a:t>Do you think this is likely to occur?</a:t>
            </a:r>
          </a:p>
          <a:p>
            <a:pPr lvl="1"/>
            <a:r>
              <a:rPr lang="en-US" dirty="0"/>
              <a:t>On any task?</a:t>
            </a:r>
          </a:p>
        </p:txBody>
      </p:sp>
    </p:spTree>
    <p:extLst>
      <p:ext uri="{BB962C8B-B14F-4D97-AF65-F5344CB8AC3E}">
        <p14:creationId xmlns:p14="http://schemas.microsoft.com/office/powerpoint/2010/main" val="2197148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196C-3981-4942-BD3E-E42CD0931420}"/>
              </a:ext>
            </a:extLst>
          </p:cNvPr>
          <p:cNvSpPr>
            <a:spLocks noGrp="1"/>
          </p:cNvSpPr>
          <p:nvPr>
            <p:ph type="title"/>
          </p:nvPr>
        </p:nvSpPr>
        <p:spPr/>
        <p:txBody>
          <a:bodyPr/>
          <a:lstStyle/>
          <a:p>
            <a:r>
              <a:rPr lang="en-US" dirty="0"/>
              <a:t>Cohen’s Kappa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E0D099-70F8-7A4D-B797-28819C326D64}"/>
                  </a:ext>
                </a:extLst>
              </p:cNvPr>
              <p:cNvSpPr>
                <a:spLocks noGrp="1"/>
              </p:cNvSpPr>
              <p:nvPr>
                <p:ph idx="1"/>
              </p:nvPr>
            </p:nvSpPr>
            <p:spPr/>
            <p:txBody>
              <a:bodyPr>
                <a:normAutofit/>
              </a:bodyPr>
              <a:lstStyle/>
              <a:p>
                <a:r>
                  <a:rPr lang="en-US" dirty="0"/>
                  <a:t>If you want to measure annotator agreement frequently you will resort to calculating Cohen’s Kappa</a:t>
                </a:r>
              </a:p>
              <a:p>
                <a:r>
                  <a:rPr lang="en-US" dirty="0"/>
                  <a:t>The idea behind this measure is to identify the total number of agreements while also trying to account for </a:t>
                </a:r>
                <a:r>
                  <a:rPr lang="en-US" b="1" dirty="0"/>
                  <a:t>chance agreement</a:t>
                </a:r>
              </a:p>
              <a:p>
                <a:r>
                  <a:rPr lang="en-US" dirty="0"/>
                  <a:t>To calculate:</a:t>
                </a:r>
              </a:p>
              <a:p>
                <a:pPr lvl="1"/>
                <a:r>
                  <a:rPr lang="en-US" dirty="0"/>
                  <a:t>You need two numbers: the number of total samples and the number of total agreements</a:t>
                </a:r>
              </a:p>
              <a:p>
                <a:pPr lvl="1"/>
                <a:r>
                  <a:rPr lang="en-US" dirty="0"/>
                  <a:t>Calculate the observed agreement as: number of agreements / total items)</a:t>
                </a:r>
              </a:p>
              <a:p>
                <a:pPr lvl="1"/>
                <a:r>
                  <a:rPr lang="en-US" dirty="0"/>
                  <a:t>Estimate the amount of chance agreement: you might put it at 0.5 or some other number based on observation</a:t>
                </a:r>
              </a:p>
              <a:p>
                <a:r>
                  <a:rPr lang="en-US" dirty="0"/>
                  <a:t>Finally, to get kappa: kappa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𝑜𝑏𝑠𝑒𝑟𝑣𝑒𝑑</m:t>
                        </m:r>
                        <m:r>
                          <a:rPr lang="en-US" b="0" i="1" smtClean="0">
                            <a:latin typeface="Cambria Math" panose="02040503050406030204" pitchFamily="18" charset="0"/>
                          </a:rPr>
                          <m:t> </m:t>
                        </m:r>
                        <m:r>
                          <a:rPr lang="en-US" b="0" i="1" smtClean="0">
                            <a:latin typeface="Cambria Math" panose="02040503050406030204" pitchFamily="18" charset="0"/>
                          </a:rPr>
                          <m:t>𝑎𝑔𝑟𝑒𝑒𝑚𝑒𝑛𝑡</m:t>
                        </m:r>
                        <m:r>
                          <a:rPr lang="en-US" b="0" i="1" smtClean="0">
                            <a:latin typeface="Cambria Math" panose="02040503050406030204" pitchFamily="18" charset="0"/>
                          </a:rPr>
                          <m:t> −</m:t>
                        </m:r>
                        <m:r>
                          <a:rPr lang="en-US" b="0" i="1" smtClean="0">
                            <a:latin typeface="Cambria Math" panose="02040503050406030204" pitchFamily="18" charset="0"/>
                          </a:rPr>
                          <m:t>𝑐h𝑎𝑛𝑐𝑒</m:t>
                        </m:r>
                        <m:r>
                          <a:rPr lang="en-US" b="0" i="1" smtClean="0">
                            <a:latin typeface="Cambria Math" panose="02040503050406030204" pitchFamily="18" charset="0"/>
                          </a:rPr>
                          <m:t> </m:t>
                        </m:r>
                        <m:r>
                          <a:rPr lang="en-US" b="0" i="1" smtClean="0">
                            <a:latin typeface="Cambria Math" panose="02040503050406030204" pitchFamily="18" charset="0"/>
                          </a:rPr>
                          <m:t>𝑎𝑔𝑟𝑒𝑒𝑚𝑒𝑛𝑡</m:t>
                        </m:r>
                        <m:r>
                          <a:rPr lang="en-US" b="0" i="1" smtClean="0">
                            <a:latin typeface="Cambria Math" panose="02040503050406030204" pitchFamily="18" charset="0"/>
                          </a:rPr>
                          <m:t>)</m:t>
                        </m:r>
                      </m:num>
                      <m:den>
                        <m:r>
                          <a:rPr lang="en-US" b="0" i="1" smtClean="0">
                            <a:latin typeface="Cambria Math" panose="02040503050406030204" pitchFamily="18" charset="0"/>
                          </a:rPr>
                          <m:t>1 −</m:t>
                        </m:r>
                        <m:r>
                          <a:rPr lang="en-US" b="0" i="1" smtClean="0">
                            <a:latin typeface="Cambria Math" panose="02040503050406030204" pitchFamily="18" charset="0"/>
                          </a:rPr>
                          <m:t>𝑐h𝑎𝑛𝑐𝑒</m:t>
                        </m:r>
                        <m:r>
                          <a:rPr lang="en-US" b="0" i="1" smtClean="0">
                            <a:latin typeface="Cambria Math" panose="02040503050406030204" pitchFamily="18" charset="0"/>
                          </a:rPr>
                          <m:t> </m:t>
                        </m:r>
                        <m:r>
                          <a:rPr lang="en-US" b="0" i="1" smtClean="0">
                            <a:latin typeface="Cambria Math" panose="02040503050406030204" pitchFamily="18" charset="0"/>
                          </a:rPr>
                          <m:t>𝑎𝑔𝑟𝑒𝑒𝑚𝑒𝑛𝑡</m:t>
                        </m:r>
                      </m:den>
                    </m:f>
                  </m:oMath>
                </a14:m>
                <a:endParaRPr lang="en-US" dirty="0"/>
              </a:p>
            </p:txBody>
          </p:sp>
        </mc:Choice>
        <mc:Fallback>
          <p:sp>
            <p:nvSpPr>
              <p:cNvPr id="3" name="Content Placeholder 2">
                <a:extLst>
                  <a:ext uri="{FF2B5EF4-FFF2-40B4-BE49-F238E27FC236}">
                    <a16:creationId xmlns:a16="http://schemas.microsoft.com/office/drawing/2014/main" id="{E4E0D099-70F8-7A4D-B797-28819C326D64}"/>
                  </a:ext>
                </a:extLst>
              </p:cNvPr>
              <p:cNvSpPr>
                <a:spLocks noGrp="1" noRot="1" noChangeAspect="1" noMove="1" noResize="1" noEditPoints="1" noAdjustHandles="1" noChangeArrowheads="1" noChangeShapeType="1" noTextEdit="1"/>
              </p:cNvSpPr>
              <p:nvPr>
                <p:ph idx="1"/>
              </p:nvPr>
            </p:nvSpPr>
            <p:spPr>
              <a:blipFill>
                <a:blip r:embed="rId2"/>
                <a:stretch>
                  <a:fillRect t="-326" b="-651"/>
                </a:stretch>
              </a:blipFill>
            </p:spPr>
            <p:txBody>
              <a:bodyPr/>
              <a:lstStyle/>
              <a:p>
                <a:r>
                  <a:rPr lang="en-US">
                    <a:noFill/>
                  </a:rPr>
                  <a:t> </a:t>
                </a:r>
              </a:p>
            </p:txBody>
          </p:sp>
        </mc:Fallback>
      </mc:AlternateContent>
    </p:spTree>
    <p:extLst>
      <p:ext uri="{BB962C8B-B14F-4D97-AF65-F5344CB8AC3E}">
        <p14:creationId xmlns:p14="http://schemas.microsoft.com/office/powerpoint/2010/main" val="1787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A0E6-CFE6-3E4F-B5A1-7E6C9EA7CA8C}"/>
              </a:ext>
            </a:extLst>
          </p:cNvPr>
          <p:cNvSpPr>
            <a:spLocks noGrp="1"/>
          </p:cNvSpPr>
          <p:nvPr>
            <p:ph type="title"/>
          </p:nvPr>
        </p:nvSpPr>
        <p:spPr/>
        <p:txBody>
          <a:bodyPr/>
          <a:lstStyle/>
          <a:p>
            <a:r>
              <a:rPr lang="en-US" dirty="0"/>
              <a:t>Kappa in reality</a:t>
            </a:r>
          </a:p>
        </p:txBody>
      </p:sp>
      <p:sp>
        <p:nvSpPr>
          <p:cNvPr id="3" name="Content Placeholder 2">
            <a:extLst>
              <a:ext uri="{FF2B5EF4-FFF2-40B4-BE49-F238E27FC236}">
                <a16:creationId xmlns:a16="http://schemas.microsoft.com/office/drawing/2014/main" id="{383508C8-7C5E-8249-9C18-D77AA3E738CC}"/>
              </a:ext>
            </a:extLst>
          </p:cNvPr>
          <p:cNvSpPr>
            <a:spLocks noGrp="1"/>
          </p:cNvSpPr>
          <p:nvPr>
            <p:ph idx="1"/>
          </p:nvPr>
        </p:nvSpPr>
        <p:spPr>
          <a:xfrm>
            <a:off x="677334" y="2160589"/>
            <a:ext cx="8596668" cy="4302841"/>
          </a:xfrm>
        </p:spPr>
        <p:txBody>
          <a:bodyPr>
            <a:normAutofit lnSpcReduction="10000"/>
          </a:bodyPr>
          <a:lstStyle/>
          <a:p>
            <a:r>
              <a:rPr lang="en-US" dirty="0"/>
              <a:t>Imagine you have two raters and they are simply identifying if words are or are not entities. (yes/no decision)</a:t>
            </a:r>
          </a:p>
          <a:p>
            <a:endParaRPr lang="en-US" dirty="0"/>
          </a:p>
          <a:p>
            <a:endParaRPr lang="en-US" dirty="0"/>
          </a:p>
          <a:p>
            <a:endParaRPr lang="en-US" dirty="0"/>
          </a:p>
          <a:p>
            <a:endParaRPr lang="en-US" dirty="0"/>
          </a:p>
          <a:p>
            <a:r>
              <a:rPr lang="en-US" dirty="0"/>
              <a:t>These users agree on 20 + 25 items out of 20 + 10 + 15 + 25 items</a:t>
            </a:r>
          </a:p>
          <a:p>
            <a:r>
              <a:rPr lang="en-US" dirty="0"/>
              <a:t>So amount of agreement is 45/70 = 0.64</a:t>
            </a:r>
          </a:p>
          <a:p>
            <a:r>
              <a:rPr lang="en-US" dirty="0"/>
              <a:t>Chance agreement is 0.5</a:t>
            </a:r>
          </a:p>
          <a:p>
            <a:r>
              <a:rPr lang="en-US" dirty="0"/>
              <a:t>Kappa is (0.64 – 0.5)/(1-0.5) = 0.14/.5 = 0.28</a:t>
            </a:r>
          </a:p>
          <a:p>
            <a:r>
              <a:rPr lang="en-US" dirty="0"/>
              <a:t>These numbers are generally only useful in comparison to other agreement measures… interpretation can be tricky</a:t>
            </a:r>
          </a:p>
          <a:p>
            <a:endParaRPr lang="en-US" dirty="0"/>
          </a:p>
        </p:txBody>
      </p:sp>
      <p:graphicFrame>
        <p:nvGraphicFramePr>
          <p:cNvPr id="4" name="Table 3">
            <a:extLst>
              <a:ext uri="{FF2B5EF4-FFF2-40B4-BE49-F238E27FC236}">
                <a16:creationId xmlns:a16="http://schemas.microsoft.com/office/drawing/2014/main" id="{C51D774A-7A8C-6048-B7A7-81A9448AA41F}"/>
              </a:ext>
            </a:extLst>
          </p:cNvPr>
          <p:cNvGraphicFramePr>
            <a:graphicFrameLocks noGrp="1"/>
          </p:cNvGraphicFramePr>
          <p:nvPr>
            <p:extLst>
              <p:ext uri="{D42A27DB-BD31-4B8C-83A1-F6EECF244321}">
                <p14:modId xmlns:p14="http://schemas.microsoft.com/office/powerpoint/2010/main" val="1655860794"/>
              </p:ext>
            </p:extLst>
          </p:nvPr>
        </p:nvGraphicFramePr>
        <p:xfrm>
          <a:off x="911668" y="29884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46387048"/>
                    </a:ext>
                  </a:extLst>
                </a:gridCol>
                <a:gridCol w="2709333">
                  <a:extLst>
                    <a:ext uri="{9D8B030D-6E8A-4147-A177-3AD203B41FA5}">
                      <a16:colId xmlns:a16="http://schemas.microsoft.com/office/drawing/2014/main" val="211080668"/>
                    </a:ext>
                  </a:extLst>
                </a:gridCol>
                <a:gridCol w="2709333">
                  <a:extLst>
                    <a:ext uri="{9D8B030D-6E8A-4147-A177-3AD203B41FA5}">
                      <a16:colId xmlns:a16="http://schemas.microsoft.com/office/drawing/2014/main" val="2754292556"/>
                    </a:ext>
                  </a:extLst>
                </a:gridCol>
              </a:tblGrid>
              <a:tr h="370840">
                <a:tc>
                  <a:txBody>
                    <a:bodyPr/>
                    <a:lstStyle/>
                    <a:p>
                      <a:r>
                        <a:rPr lang="en-US" dirty="0"/>
                        <a:t>A\B</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965828395"/>
                  </a:ext>
                </a:extLst>
              </a:tr>
              <a:tr h="370840">
                <a:tc>
                  <a:txBody>
                    <a:bodyPr/>
                    <a:lstStyle/>
                    <a:p>
                      <a:r>
                        <a:rPr lang="en-US" dirty="0"/>
                        <a:t>Yes</a:t>
                      </a:r>
                    </a:p>
                  </a:txBody>
                  <a:tcPr/>
                </a:tc>
                <a:tc>
                  <a:txBody>
                    <a:bodyPr/>
                    <a:lstStyle/>
                    <a:p>
                      <a:r>
                        <a:rPr lang="en-US" dirty="0"/>
                        <a:t>20</a:t>
                      </a:r>
                    </a:p>
                  </a:txBody>
                  <a:tcPr/>
                </a:tc>
                <a:tc>
                  <a:txBody>
                    <a:bodyPr/>
                    <a:lstStyle/>
                    <a:p>
                      <a:r>
                        <a:rPr lang="en-US" dirty="0"/>
                        <a:t>10</a:t>
                      </a:r>
                    </a:p>
                  </a:txBody>
                  <a:tcPr/>
                </a:tc>
                <a:extLst>
                  <a:ext uri="{0D108BD9-81ED-4DB2-BD59-A6C34878D82A}">
                    <a16:rowId xmlns:a16="http://schemas.microsoft.com/office/drawing/2014/main" val="3751915281"/>
                  </a:ext>
                </a:extLst>
              </a:tr>
              <a:tr h="370840">
                <a:tc>
                  <a:txBody>
                    <a:bodyPr/>
                    <a:lstStyle/>
                    <a:p>
                      <a:r>
                        <a:rPr lang="en-US" dirty="0"/>
                        <a:t>No</a:t>
                      </a:r>
                    </a:p>
                  </a:txBody>
                  <a:tcPr/>
                </a:tc>
                <a:tc>
                  <a:txBody>
                    <a:bodyPr/>
                    <a:lstStyle/>
                    <a:p>
                      <a:r>
                        <a:rPr lang="en-US" dirty="0"/>
                        <a:t>15</a:t>
                      </a:r>
                    </a:p>
                  </a:txBody>
                  <a:tcPr/>
                </a:tc>
                <a:tc>
                  <a:txBody>
                    <a:bodyPr/>
                    <a:lstStyle/>
                    <a:p>
                      <a:r>
                        <a:rPr lang="en-US" dirty="0"/>
                        <a:t>25</a:t>
                      </a:r>
                    </a:p>
                  </a:txBody>
                  <a:tcPr/>
                </a:tc>
                <a:extLst>
                  <a:ext uri="{0D108BD9-81ED-4DB2-BD59-A6C34878D82A}">
                    <a16:rowId xmlns:a16="http://schemas.microsoft.com/office/drawing/2014/main" val="2449160980"/>
                  </a:ext>
                </a:extLst>
              </a:tr>
            </a:tbl>
          </a:graphicData>
        </a:graphic>
      </p:graphicFrame>
    </p:spTree>
    <p:extLst>
      <p:ext uri="{BB962C8B-B14F-4D97-AF65-F5344CB8AC3E}">
        <p14:creationId xmlns:p14="http://schemas.microsoft.com/office/powerpoint/2010/main" val="187536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B9DC-E798-E74C-9FD0-C9D0F0FCD09D}"/>
              </a:ext>
            </a:extLst>
          </p:cNvPr>
          <p:cNvSpPr>
            <a:spLocks noGrp="1"/>
          </p:cNvSpPr>
          <p:nvPr>
            <p:ph type="title"/>
          </p:nvPr>
        </p:nvSpPr>
        <p:spPr/>
        <p:txBody>
          <a:bodyPr/>
          <a:lstStyle/>
          <a:p>
            <a:r>
              <a:rPr lang="en-US" dirty="0"/>
              <a:t>Fun problems with evaluation</a:t>
            </a:r>
          </a:p>
        </p:txBody>
      </p:sp>
      <p:sp>
        <p:nvSpPr>
          <p:cNvPr id="3" name="Content Placeholder 2">
            <a:extLst>
              <a:ext uri="{FF2B5EF4-FFF2-40B4-BE49-F238E27FC236}">
                <a16:creationId xmlns:a16="http://schemas.microsoft.com/office/drawing/2014/main" id="{3FF130D0-6656-574C-9CA1-750719E5219D}"/>
              </a:ext>
            </a:extLst>
          </p:cNvPr>
          <p:cNvSpPr>
            <a:spLocks noGrp="1"/>
          </p:cNvSpPr>
          <p:nvPr>
            <p:ph idx="1"/>
          </p:nvPr>
        </p:nvSpPr>
        <p:spPr/>
        <p:txBody>
          <a:bodyPr/>
          <a:lstStyle/>
          <a:p>
            <a:r>
              <a:rPr lang="en-US" dirty="0"/>
              <a:t>An additional question relates to how does one score things like information extraction where an item can be one of a multitude of things</a:t>
            </a:r>
          </a:p>
          <a:p>
            <a:r>
              <a:rPr lang="en-US" dirty="0"/>
              <a:t>Additionally, extracted things could be a single category or multiple</a:t>
            </a:r>
          </a:p>
          <a:p>
            <a:r>
              <a:rPr lang="en-US" dirty="0"/>
              <a:t>You need to determine your counting strategy as that would affect which way to look at agreement.</a:t>
            </a:r>
          </a:p>
          <a:p>
            <a:r>
              <a:rPr lang="en-US" dirty="0"/>
              <a:t>For example, in ACE guidelines you can have agreement that a portion of text is an entity but disagree on what kind it is.</a:t>
            </a:r>
          </a:p>
        </p:txBody>
      </p:sp>
    </p:spTree>
    <p:extLst>
      <p:ext uri="{BB962C8B-B14F-4D97-AF65-F5344CB8AC3E}">
        <p14:creationId xmlns:p14="http://schemas.microsoft.com/office/powerpoint/2010/main" val="1096450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818A-6BA0-5A44-8D18-F513CCC729DE}"/>
              </a:ext>
            </a:extLst>
          </p:cNvPr>
          <p:cNvSpPr>
            <a:spLocks noGrp="1"/>
          </p:cNvSpPr>
          <p:nvPr>
            <p:ph type="title"/>
          </p:nvPr>
        </p:nvSpPr>
        <p:spPr/>
        <p:txBody>
          <a:bodyPr/>
          <a:lstStyle/>
          <a:p>
            <a:r>
              <a:rPr lang="en-US" dirty="0"/>
              <a:t>Precision/Recall</a:t>
            </a:r>
          </a:p>
        </p:txBody>
      </p:sp>
      <p:sp>
        <p:nvSpPr>
          <p:cNvPr id="3" name="Content Placeholder 2">
            <a:extLst>
              <a:ext uri="{FF2B5EF4-FFF2-40B4-BE49-F238E27FC236}">
                <a16:creationId xmlns:a16="http://schemas.microsoft.com/office/drawing/2014/main" id="{95E9521B-189C-B242-9678-5E0CF177130D}"/>
              </a:ext>
            </a:extLst>
          </p:cNvPr>
          <p:cNvSpPr>
            <a:spLocks noGrp="1"/>
          </p:cNvSpPr>
          <p:nvPr>
            <p:ph idx="1"/>
          </p:nvPr>
        </p:nvSpPr>
        <p:spPr/>
        <p:txBody>
          <a:bodyPr>
            <a:normAutofit fontScale="92500"/>
          </a:bodyPr>
          <a:lstStyle/>
          <a:p>
            <a:r>
              <a:rPr lang="en-US" dirty="0"/>
              <a:t>Generally we will want to report metrics that are widely used by “the community.” </a:t>
            </a:r>
          </a:p>
          <a:p>
            <a:r>
              <a:rPr lang="en-US" dirty="0"/>
              <a:t>Coming up with new metrics can be rather challenging as there can be unforeseen issues with your new metric</a:t>
            </a:r>
          </a:p>
          <a:p>
            <a:r>
              <a:rPr lang="en-US" dirty="0"/>
              <a:t>Precision and Recall has historically been a metric used in many NLP tasks due to its ability to be used in other evaluation programs</a:t>
            </a:r>
          </a:p>
          <a:p>
            <a:r>
              <a:rPr lang="en-US" b="1" dirty="0"/>
              <a:t>Recall </a:t>
            </a:r>
            <a:r>
              <a:rPr lang="en-US" dirty="0"/>
              <a:t>indicates that a relevant item has been returned</a:t>
            </a:r>
          </a:p>
          <a:p>
            <a:pPr lvl="1"/>
            <a:r>
              <a:rPr lang="en-US" dirty="0"/>
              <a:t>In extraction it would be correctly identifying a portion of text as containing an entity</a:t>
            </a:r>
          </a:p>
          <a:p>
            <a:r>
              <a:rPr lang="en-US" b="1" dirty="0"/>
              <a:t>Precision </a:t>
            </a:r>
            <a:r>
              <a:rPr lang="en-US" dirty="0"/>
              <a:t>generally refers to the idea that of the items returned there are some number that are actually relevant</a:t>
            </a:r>
          </a:p>
          <a:p>
            <a:pPr lvl="1"/>
            <a:r>
              <a:rPr lang="en-US" dirty="0"/>
              <a:t>So you can return documents that are no relevant and that would decrease the precision of your results</a:t>
            </a:r>
          </a:p>
        </p:txBody>
      </p:sp>
    </p:spTree>
    <p:extLst>
      <p:ext uri="{BB962C8B-B14F-4D97-AF65-F5344CB8AC3E}">
        <p14:creationId xmlns:p14="http://schemas.microsoft.com/office/powerpoint/2010/main" val="1925874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5F98-4A6F-EE47-8692-686EA9F0E38F}"/>
              </a:ext>
            </a:extLst>
          </p:cNvPr>
          <p:cNvSpPr>
            <a:spLocks noGrp="1"/>
          </p:cNvSpPr>
          <p:nvPr>
            <p:ph type="title"/>
          </p:nvPr>
        </p:nvSpPr>
        <p:spPr/>
        <p:txBody>
          <a:bodyPr/>
          <a:lstStyle/>
          <a:p>
            <a:r>
              <a:rPr lang="en-US" dirty="0"/>
              <a:t>Precision and Recall Calculations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AD0243-A2A4-2B4D-AF52-73A171784501}"/>
                  </a:ext>
                </a:extLst>
              </p:cNvPr>
              <p:cNvSpPr>
                <a:spLocks noGrp="1"/>
              </p:cNvSpPr>
              <p:nvPr>
                <p:ph idx="1"/>
              </p:nvPr>
            </p:nvSpPr>
            <p:spPr/>
            <p:txBody>
              <a:bodyPr/>
              <a:lstStyle/>
              <a:p>
                <a:r>
                  <a:rPr lang="en-US" dirty="0"/>
                  <a:t>Precision and recall are calculated from a contingency table identifying relevant and retrieved portions of text</a:t>
                </a:r>
              </a:p>
              <a:p>
                <a:endParaRPr lang="en-US" dirty="0"/>
              </a:p>
              <a:p>
                <a:endParaRPr lang="en-US" dirty="0"/>
              </a:p>
              <a:p>
                <a:endParaRPr lang="en-US" dirty="0"/>
              </a:p>
              <a:p>
                <a:endParaRPr lang="en-US" dirty="0"/>
              </a:p>
              <a:p>
                <a:r>
                  <a:rPr lang="en-US" dirty="0"/>
                  <a:t>Precision then is: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Recall then is: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00AD0243-A2A4-2B4D-AF52-73A171784501}"/>
                  </a:ext>
                </a:extLst>
              </p:cNvPr>
              <p:cNvSpPr>
                <a:spLocks noGrp="1" noRot="1" noChangeAspect="1" noMove="1" noResize="1" noEditPoints="1" noAdjustHandles="1" noChangeArrowheads="1" noChangeShapeType="1" noTextEdit="1"/>
              </p:cNvSpPr>
              <p:nvPr>
                <p:ph idx="1"/>
              </p:nvPr>
            </p:nvSpPr>
            <p:spPr>
              <a:blipFill>
                <a:blip r:embed="rId2"/>
                <a:stretch>
                  <a:fillRect t="-326"/>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2BC0B334-4328-484A-9B03-A744DC1B97E0}"/>
              </a:ext>
            </a:extLst>
          </p:cNvPr>
          <p:cNvGraphicFramePr>
            <a:graphicFrameLocks noGrp="1"/>
          </p:cNvGraphicFramePr>
          <p:nvPr>
            <p:extLst>
              <p:ext uri="{D42A27DB-BD31-4B8C-83A1-F6EECF244321}">
                <p14:modId xmlns:p14="http://schemas.microsoft.com/office/powerpoint/2010/main" val="648795454"/>
              </p:ext>
            </p:extLst>
          </p:nvPr>
        </p:nvGraphicFramePr>
        <p:xfrm>
          <a:off x="911668" y="311213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15765135"/>
                    </a:ext>
                  </a:extLst>
                </a:gridCol>
                <a:gridCol w="2709333">
                  <a:extLst>
                    <a:ext uri="{9D8B030D-6E8A-4147-A177-3AD203B41FA5}">
                      <a16:colId xmlns:a16="http://schemas.microsoft.com/office/drawing/2014/main" val="3580672599"/>
                    </a:ext>
                  </a:extLst>
                </a:gridCol>
                <a:gridCol w="2709333">
                  <a:extLst>
                    <a:ext uri="{9D8B030D-6E8A-4147-A177-3AD203B41FA5}">
                      <a16:colId xmlns:a16="http://schemas.microsoft.com/office/drawing/2014/main" val="2663007222"/>
                    </a:ext>
                  </a:extLst>
                </a:gridCol>
              </a:tblGrid>
              <a:tr h="370840">
                <a:tc>
                  <a:txBody>
                    <a:bodyPr/>
                    <a:lstStyle/>
                    <a:p>
                      <a:endParaRPr lang="en-US" dirty="0"/>
                    </a:p>
                  </a:txBody>
                  <a:tcPr/>
                </a:tc>
                <a:tc>
                  <a:txBody>
                    <a:bodyPr/>
                    <a:lstStyle/>
                    <a:p>
                      <a:r>
                        <a:rPr lang="en-US" dirty="0"/>
                        <a:t>Relevant</a:t>
                      </a:r>
                    </a:p>
                  </a:txBody>
                  <a:tcPr/>
                </a:tc>
                <a:tc>
                  <a:txBody>
                    <a:bodyPr/>
                    <a:lstStyle/>
                    <a:p>
                      <a:r>
                        <a:rPr lang="en-US" dirty="0"/>
                        <a:t>Not Relevant</a:t>
                      </a:r>
                    </a:p>
                  </a:txBody>
                  <a:tcPr/>
                </a:tc>
                <a:extLst>
                  <a:ext uri="{0D108BD9-81ED-4DB2-BD59-A6C34878D82A}">
                    <a16:rowId xmlns:a16="http://schemas.microsoft.com/office/drawing/2014/main" val="1366543988"/>
                  </a:ext>
                </a:extLst>
              </a:tr>
              <a:tr h="370840">
                <a:tc>
                  <a:txBody>
                    <a:bodyPr/>
                    <a:lstStyle/>
                    <a:p>
                      <a:r>
                        <a:rPr lang="en-US" dirty="0"/>
                        <a:t>Retrieved</a:t>
                      </a:r>
                    </a:p>
                  </a:txBody>
                  <a:tcPr/>
                </a:tc>
                <a:tc>
                  <a:txBody>
                    <a:bodyPr/>
                    <a:lstStyle/>
                    <a:p>
                      <a:r>
                        <a:rPr lang="en-US" dirty="0"/>
                        <a:t>r</a:t>
                      </a:r>
                    </a:p>
                  </a:txBody>
                  <a:tcPr/>
                </a:tc>
                <a:tc>
                  <a:txBody>
                    <a:bodyPr/>
                    <a:lstStyle/>
                    <a:p>
                      <a:r>
                        <a:rPr lang="en-US" dirty="0"/>
                        <a:t>n</a:t>
                      </a:r>
                    </a:p>
                  </a:txBody>
                  <a:tcPr/>
                </a:tc>
                <a:extLst>
                  <a:ext uri="{0D108BD9-81ED-4DB2-BD59-A6C34878D82A}">
                    <a16:rowId xmlns:a16="http://schemas.microsoft.com/office/drawing/2014/main" val="3415068662"/>
                  </a:ext>
                </a:extLst>
              </a:tr>
              <a:tr h="370840">
                <a:tc>
                  <a:txBody>
                    <a:bodyPr/>
                    <a:lstStyle/>
                    <a:p>
                      <a:r>
                        <a:rPr lang="en-US" dirty="0"/>
                        <a:t>Not Retrieved</a:t>
                      </a:r>
                    </a:p>
                  </a:txBody>
                  <a:tcPr/>
                </a:tc>
                <a:tc>
                  <a:txBody>
                    <a:bodyPr/>
                    <a:lstStyle/>
                    <a:p>
                      <a:r>
                        <a:rPr lang="en-US" dirty="0"/>
                        <a:t>R</a:t>
                      </a:r>
                    </a:p>
                  </a:txBody>
                  <a:tcPr/>
                </a:tc>
                <a:tc>
                  <a:txBody>
                    <a:bodyPr/>
                    <a:lstStyle/>
                    <a:p>
                      <a:r>
                        <a:rPr lang="en-US" dirty="0"/>
                        <a:t>N</a:t>
                      </a:r>
                    </a:p>
                  </a:txBody>
                  <a:tcPr/>
                </a:tc>
                <a:extLst>
                  <a:ext uri="{0D108BD9-81ED-4DB2-BD59-A6C34878D82A}">
                    <a16:rowId xmlns:a16="http://schemas.microsoft.com/office/drawing/2014/main" val="3898501281"/>
                  </a:ext>
                </a:extLst>
              </a:tr>
            </a:tbl>
          </a:graphicData>
        </a:graphic>
      </p:graphicFrame>
    </p:spTree>
    <p:extLst>
      <p:ext uri="{BB962C8B-B14F-4D97-AF65-F5344CB8AC3E}">
        <p14:creationId xmlns:p14="http://schemas.microsoft.com/office/powerpoint/2010/main" val="44893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81F8-39E8-1044-A4AD-A093E56705C2}"/>
              </a:ext>
            </a:extLst>
          </p:cNvPr>
          <p:cNvSpPr>
            <a:spLocks noGrp="1"/>
          </p:cNvSpPr>
          <p:nvPr>
            <p:ph type="title"/>
          </p:nvPr>
        </p:nvSpPr>
        <p:spPr/>
        <p:txBody>
          <a:bodyPr/>
          <a:lstStyle/>
          <a:p>
            <a:r>
              <a:rPr lang="en-US" dirty="0"/>
              <a:t>Tonight</a:t>
            </a:r>
          </a:p>
        </p:txBody>
      </p:sp>
      <p:sp>
        <p:nvSpPr>
          <p:cNvPr id="3" name="Content Placeholder 2">
            <a:extLst>
              <a:ext uri="{FF2B5EF4-FFF2-40B4-BE49-F238E27FC236}">
                <a16:creationId xmlns:a16="http://schemas.microsoft.com/office/drawing/2014/main" id="{E40EFCCE-B6DF-7F47-8B81-6E6219369DDF}"/>
              </a:ext>
            </a:extLst>
          </p:cNvPr>
          <p:cNvSpPr>
            <a:spLocks noGrp="1"/>
          </p:cNvSpPr>
          <p:nvPr>
            <p:ph idx="1"/>
          </p:nvPr>
        </p:nvSpPr>
        <p:spPr/>
        <p:txBody>
          <a:bodyPr/>
          <a:lstStyle/>
          <a:p>
            <a:r>
              <a:rPr lang="en-US" dirty="0"/>
              <a:t>Discuss projects</a:t>
            </a:r>
          </a:p>
          <a:p>
            <a:r>
              <a:rPr lang="en-US" dirty="0"/>
              <a:t>How was homework #2?</a:t>
            </a:r>
          </a:p>
          <a:p>
            <a:r>
              <a:rPr lang="en-US" dirty="0"/>
              <a:t>Discuss NLP Data Annotation</a:t>
            </a:r>
          </a:p>
          <a:p>
            <a:r>
              <a:rPr lang="en-US" dirty="0"/>
              <a:t>Discuss Evaluation</a:t>
            </a:r>
          </a:p>
        </p:txBody>
      </p:sp>
    </p:spTree>
    <p:extLst>
      <p:ext uri="{BB962C8B-B14F-4D97-AF65-F5344CB8AC3E}">
        <p14:creationId xmlns:p14="http://schemas.microsoft.com/office/powerpoint/2010/main" val="374636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683E-8C2E-DA48-9653-7E2D3ED7A593}"/>
              </a:ext>
            </a:extLst>
          </p:cNvPr>
          <p:cNvSpPr>
            <a:spLocks noGrp="1"/>
          </p:cNvSpPr>
          <p:nvPr>
            <p:ph type="title"/>
          </p:nvPr>
        </p:nvSpPr>
        <p:spPr/>
        <p:txBody>
          <a:bodyPr/>
          <a:lstStyle/>
          <a:p>
            <a:r>
              <a:rPr lang="en-US" dirty="0"/>
              <a:t>How can you improve your scores without trying?</a:t>
            </a:r>
          </a:p>
        </p:txBody>
      </p:sp>
      <p:sp>
        <p:nvSpPr>
          <p:cNvPr id="3" name="Content Placeholder 2">
            <a:extLst>
              <a:ext uri="{FF2B5EF4-FFF2-40B4-BE49-F238E27FC236}">
                <a16:creationId xmlns:a16="http://schemas.microsoft.com/office/drawing/2014/main" id="{8615BC5D-D8E3-1A46-9F3E-65DAE1CA7EFF}"/>
              </a:ext>
            </a:extLst>
          </p:cNvPr>
          <p:cNvSpPr>
            <a:spLocks noGrp="1"/>
          </p:cNvSpPr>
          <p:nvPr>
            <p:ph idx="1"/>
          </p:nvPr>
        </p:nvSpPr>
        <p:spPr/>
        <p:txBody>
          <a:bodyPr/>
          <a:lstStyle/>
          <a:p>
            <a:r>
              <a:rPr lang="en-US" dirty="0"/>
              <a:t>Everyone wants to beat metrics. </a:t>
            </a:r>
          </a:p>
          <a:p>
            <a:r>
              <a:rPr lang="en-US" dirty="0"/>
              <a:t>There are thus very easy ways to cheat.</a:t>
            </a:r>
          </a:p>
          <a:p>
            <a:r>
              <a:rPr lang="en-US" dirty="0"/>
              <a:t>To improve your recall just return every document</a:t>
            </a:r>
          </a:p>
          <a:p>
            <a:r>
              <a:rPr lang="en-US" dirty="0"/>
              <a:t>To improve your precision only return 1 document that you already know to be correct</a:t>
            </a:r>
          </a:p>
          <a:p>
            <a:endParaRPr lang="en-US" dirty="0"/>
          </a:p>
          <a:p>
            <a:endParaRPr lang="en-US" dirty="0"/>
          </a:p>
          <a:p>
            <a:r>
              <a:rPr lang="en-US" dirty="0"/>
              <a:t>How to identify cheats or bad system performance? Somehow mix the two measures</a:t>
            </a:r>
          </a:p>
        </p:txBody>
      </p:sp>
    </p:spTree>
    <p:extLst>
      <p:ext uri="{BB962C8B-B14F-4D97-AF65-F5344CB8AC3E}">
        <p14:creationId xmlns:p14="http://schemas.microsoft.com/office/powerpoint/2010/main" val="140155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057-0E12-BB4A-8C19-590CC5108D88}"/>
              </a:ext>
            </a:extLst>
          </p:cNvPr>
          <p:cNvSpPr>
            <a:spLocks noGrp="1"/>
          </p:cNvSpPr>
          <p:nvPr>
            <p:ph type="title"/>
          </p:nvPr>
        </p:nvSpPr>
        <p:spPr/>
        <p:txBody>
          <a:bodyPr/>
          <a:lstStyle/>
          <a:p>
            <a:r>
              <a:rPr lang="en-US" dirty="0"/>
              <a:t>F-Measures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4FF13A-9D03-9148-931A-7359CBE72713}"/>
                  </a:ext>
                </a:extLst>
              </p:cNvPr>
              <p:cNvSpPr>
                <a:spLocks noGrp="1"/>
              </p:cNvSpPr>
              <p:nvPr>
                <p:ph idx="1"/>
              </p:nvPr>
            </p:nvSpPr>
            <p:spPr/>
            <p:txBody>
              <a:bodyPr/>
              <a:lstStyle/>
              <a:p>
                <a:r>
                  <a:rPr lang="en-US" dirty="0"/>
                  <a:t>If you want to balance precision and recall in some way you will want some mean between the two scores.</a:t>
                </a:r>
              </a:p>
              <a:p>
                <a:r>
                  <a:rPr lang="en-US" dirty="0"/>
                  <a:t>The F-Measure has been historically used to identify this relationship</a:t>
                </a:r>
              </a:p>
              <a:p>
                <a:r>
                  <a:rPr lang="en-US" dirty="0"/>
                  <a:t>The F-Measure is calculated as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𝑅</m:t>
                        </m:r>
                      </m:num>
                      <m:den>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den>
                    </m:f>
                  </m:oMath>
                </a14:m>
                <a:endParaRPr lang="en-US" b="0" dirty="0">
                  <a:ea typeface="Cambria Math" panose="02040503050406030204" pitchFamily="18" charset="0"/>
                </a:endParaRPr>
              </a:p>
              <a:p>
                <a:endParaRPr lang="en-US" dirty="0"/>
              </a:p>
              <a:p>
                <a:r>
                  <a:rPr lang="en-US" dirty="0"/>
                  <a:t>Generally it will give you some notion of the performance of the system accounting for relevance and retrieved documents/text portions</a:t>
                </a:r>
              </a:p>
            </p:txBody>
          </p:sp>
        </mc:Choice>
        <mc:Fallback>
          <p:sp>
            <p:nvSpPr>
              <p:cNvPr id="3" name="Content Placeholder 2">
                <a:extLst>
                  <a:ext uri="{FF2B5EF4-FFF2-40B4-BE49-F238E27FC236}">
                    <a16:creationId xmlns:a16="http://schemas.microsoft.com/office/drawing/2014/main" id="{214FF13A-9D03-9148-931A-7359CBE72713}"/>
                  </a:ext>
                </a:extLst>
              </p:cNvPr>
              <p:cNvSpPr>
                <a:spLocks noGrp="1" noRot="1" noChangeAspect="1" noMove="1" noResize="1" noEditPoints="1" noAdjustHandles="1" noChangeArrowheads="1" noChangeShapeType="1" noTextEdit="1"/>
              </p:cNvSpPr>
              <p:nvPr>
                <p:ph idx="1"/>
              </p:nvPr>
            </p:nvSpPr>
            <p:spPr>
              <a:blipFill>
                <a:blip r:embed="rId2"/>
                <a:stretch>
                  <a:fillRect t="-326"/>
                </a:stretch>
              </a:blipFill>
            </p:spPr>
            <p:txBody>
              <a:bodyPr/>
              <a:lstStyle/>
              <a:p>
                <a:r>
                  <a:rPr lang="en-US">
                    <a:noFill/>
                  </a:rPr>
                  <a:t> </a:t>
                </a:r>
              </a:p>
            </p:txBody>
          </p:sp>
        </mc:Fallback>
      </mc:AlternateContent>
    </p:spTree>
    <p:extLst>
      <p:ext uri="{BB962C8B-B14F-4D97-AF65-F5344CB8AC3E}">
        <p14:creationId xmlns:p14="http://schemas.microsoft.com/office/powerpoint/2010/main" val="220998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967E-DE45-3847-AB5F-BA26EC0A8C3C}"/>
              </a:ext>
            </a:extLst>
          </p:cNvPr>
          <p:cNvSpPr>
            <a:spLocks noGrp="1"/>
          </p:cNvSpPr>
          <p:nvPr>
            <p:ph type="title"/>
          </p:nvPr>
        </p:nvSpPr>
        <p:spPr/>
        <p:txBody>
          <a:bodyPr/>
          <a:lstStyle/>
          <a:p>
            <a:r>
              <a:rPr lang="en-US" dirty="0"/>
              <a:t>Evaluations outside of Information Extraction</a:t>
            </a:r>
          </a:p>
        </p:txBody>
      </p:sp>
      <p:sp>
        <p:nvSpPr>
          <p:cNvPr id="3" name="Content Placeholder 2">
            <a:extLst>
              <a:ext uri="{FF2B5EF4-FFF2-40B4-BE49-F238E27FC236}">
                <a16:creationId xmlns:a16="http://schemas.microsoft.com/office/drawing/2014/main" id="{289A7FAE-3272-BE47-B49C-FA984952C41A}"/>
              </a:ext>
            </a:extLst>
          </p:cNvPr>
          <p:cNvSpPr>
            <a:spLocks noGrp="1"/>
          </p:cNvSpPr>
          <p:nvPr>
            <p:ph idx="1"/>
          </p:nvPr>
        </p:nvSpPr>
        <p:spPr/>
        <p:txBody>
          <a:bodyPr/>
          <a:lstStyle/>
          <a:p>
            <a:r>
              <a:rPr lang="en-US" dirty="0"/>
              <a:t>How might you evaluate a question and answering system?</a:t>
            </a:r>
          </a:p>
          <a:p>
            <a:endParaRPr lang="en-US" dirty="0"/>
          </a:p>
          <a:p>
            <a:r>
              <a:rPr lang="en-US" dirty="0"/>
              <a:t>Imagine the question is: Who was the first president of the United States? </a:t>
            </a:r>
          </a:p>
          <a:p>
            <a:endParaRPr lang="en-US" dirty="0"/>
          </a:p>
          <a:p>
            <a:r>
              <a:rPr lang="en-US" dirty="0"/>
              <a:t>What is the right answer?</a:t>
            </a:r>
          </a:p>
          <a:p>
            <a:endParaRPr lang="en-US" dirty="0"/>
          </a:p>
          <a:p>
            <a:r>
              <a:rPr lang="en-US" dirty="0"/>
              <a:t>What about the question: Who is the present king of France?</a:t>
            </a:r>
          </a:p>
          <a:p>
            <a:endParaRPr lang="en-US" dirty="0"/>
          </a:p>
          <a:p>
            <a:r>
              <a:rPr lang="en-US" dirty="0"/>
              <a:t>How do you evaluate the possible answer space?</a:t>
            </a:r>
          </a:p>
        </p:txBody>
      </p:sp>
    </p:spTree>
    <p:extLst>
      <p:ext uri="{BB962C8B-B14F-4D97-AF65-F5344CB8AC3E}">
        <p14:creationId xmlns:p14="http://schemas.microsoft.com/office/powerpoint/2010/main" val="58327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9489-7E99-D840-93F2-51DAEFEA3065}"/>
              </a:ext>
            </a:extLst>
          </p:cNvPr>
          <p:cNvSpPr>
            <a:spLocks noGrp="1"/>
          </p:cNvSpPr>
          <p:nvPr>
            <p:ph type="title"/>
          </p:nvPr>
        </p:nvSpPr>
        <p:spPr/>
        <p:txBody>
          <a:bodyPr/>
          <a:lstStyle/>
          <a:p>
            <a:r>
              <a:rPr lang="en-US" dirty="0"/>
              <a:t>Challenges to Question and Answering Evaluation</a:t>
            </a:r>
          </a:p>
        </p:txBody>
      </p:sp>
      <p:sp>
        <p:nvSpPr>
          <p:cNvPr id="3" name="Content Placeholder 2">
            <a:extLst>
              <a:ext uri="{FF2B5EF4-FFF2-40B4-BE49-F238E27FC236}">
                <a16:creationId xmlns:a16="http://schemas.microsoft.com/office/drawing/2014/main" id="{4787BE3C-E818-FC4E-B94A-AE51B523A290}"/>
              </a:ext>
            </a:extLst>
          </p:cNvPr>
          <p:cNvSpPr>
            <a:spLocks noGrp="1"/>
          </p:cNvSpPr>
          <p:nvPr>
            <p:ph idx="1"/>
          </p:nvPr>
        </p:nvSpPr>
        <p:spPr/>
        <p:txBody>
          <a:bodyPr>
            <a:normAutofit fontScale="92500" lnSpcReduction="10000"/>
          </a:bodyPr>
          <a:lstStyle/>
          <a:p>
            <a:r>
              <a:rPr lang="en-US" dirty="0"/>
              <a:t>A challenge then with evaluating question and answering systems relates to how specific an answer might need to be</a:t>
            </a:r>
          </a:p>
          <a:p>
            <a:endParaRPr lang="en-US" dirty="0"/>
          </a:p>
          <a:p>
            <a:r>
              <a:rPr lang="en-US" dirty="0"/>
              <a:t>One way you could try to evaluate these systems is look at relevant conferences</a:t>
            </a:r>
          </a:p>
          <a:p>
            <a:pPr lvl="1"/>
            <a:r>
              <a:rPr lang="en-US" dirty="0"/>
              <a:t>Also, you might look at ways that machine translation systems are evaluated</a:t>
            </a:r>
          </a:p>
          <a:p>
            <a:pPr lvl="1"/>
            <a:r>
              <a:rPr lang="en-US" dirty="0"/>
              <a:t>The BLEU score constructed by IBM gives a way of identifying the amount of overlap in potential translation outputs</a:t>
            </a:r>
          </a:p>
          <a:p>
            <a:pPr lvl="1"/>
            <a:r>
              <a:rPr lang="en-US" dirty="0"/>
              <a:t>You want sentences like this to be considered similar:</a:t>
            </a:r>
          </a:p>
          <a:p>
            <a:pPr lvl="2"/>
            <a:r>
              <a:rPr lang="en-US" dirty="0"/>
              <a:t>The quick brown fox jumped over the lazy dog.</a:t>
            </a:r>
          </a:p>
          <a:p>
            <a:pPr lvl="2"/>
            <a:r>
              <a:rPr lang="en-US" dirty="0"/>
              <a:t>The fast brown fox zoomed past the lethargic dog.</a:t>
            </a:r>
          </a:p>
          <a:p>
            <a:r>
              <a:rPr lang="en-US" dirty="0"/>
              <a:t>Also, how do you model questions an average user might provide?</a:t>
            </a:r>
          </a:p>
          <a:p>
            <a:pPr lvl="1"/>
            <a:r>
              <a:rPr lang="en-US" dirty="0"/>
              <a:t>Think of the stuff Siri says website</a:t>
            </a:r>
          </a:p>
        </p:txBody>
      </p:sp>
    </p:spTree>
    <p:extLst>
      <p:ext uri="{BB962C8B-B14F-4D97-AF65-F5344CB8AC3E}">
        <p14:creationId xmlns:p14="http://schemas.microsoft.com/office/powerpoint/2010/main" val="2664283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3668-3326-3146-8120-346C446A5FA5}"/>
              </a:ext>
            </a:extLst>
          </p:cNvPr>
          <p:cNvSpPr>
            <a:spLocks noGrp="1"/>
          </p:cNvSpPr>
          <p:nvPr>
            <p:ph type="title"/>
          </p:nvPr>
        </p:nvSpPr>
        <p:spPr/>
        <p:txBody>
          <a:bodyPr/>
          <a:lstStyle/>
          <a:p>
            <a:r>
              <a:rPr lang="en-US" dirty="0"/>
              <a:t>Find a number…</a:t>
            </a:r>
          </a:p>
        </p:txBody>
      </p:sp>
      <p:sp>
        <p:nvSpPr>
          <p:cNvPr id="3" name="Content Placeholder 2">
            <a:extLst>
              <a:ext uri="{FF2B5EF4-FFF2-40B4-BE49-F238E27FC236}">
                <a16:creationId xmlns:a16="http://schemas.microsoft.com/office/drawing/2014/main" id="{8FC371B5-D901-DB4E-8D24-2EBEEDED0FDB}"/>
              </a:ext>
            </a:extLst>
          </p:cNvPr>
          <p:cNvSpPr>
            <a:spLocks noGrp="1"/>
          </p:cNvSpPr>
          <p:nvPr>
            <p:ph idx="1"/>
          </p:nvPr>
        </p:nvSpPr>
        <p:spPr/>
        <p:txBody>
          <a:bodyPr/>
          <a:lstStyle/>
          <a:p>
            <a:r>
              <a:rPr lang="en-US" dirty="0"/>
              <a:t>Generally though you will just want to start with some number or metric that captures what you are doing</a:t>
            </a:r>
          </a:p>
          <a:p>
            <a:r>
              <a:rPr lang="en-US" dirty="0"/>
              <a:t>You will most likely need to improve this metric over time</a:t>
            </a:r>
          </a:p>
          <a:p>
            <a:r>
              <a:rPr lang="en-US" dirty="0"/>
              <a:t>You need to ensure that you keep records of your score to track performance over time</a:t>
            </a:r>
          </a:p>
          <a:p>
            <a:r>
              <a:rPr lang="en-US" dirty="0"/>
              <a:t>In production systems you need to figure out how to occasionally see if things are getting better or worse in your system.</a:t>
            </a:r>
          </a:p>
        </p:txBody>
      </p:sp>
    </p:spTree>
    <p:extLst>
      <p:ext uri="{BB962C8B-B14F-4D97-AF65-F5344CB8AC3E}">
        <p14:creationId xmlns:p14="http://schemas.microsoft.com/office/powerpoint/2010/main" val="2115792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01FE-7E96-7A42-BC96-43EDA6849C94}"/>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8EAB6E56-6DF4-6745-9B2F-BE760C77DF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457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Status?</a:t>
            </a:r>
          </a:p>
        </p:txBody>
      </p:sp>
      <p:sp>
        <p:nvSpPr>
          <p:cNvPr id="3" name="Content Placeholder 2"/>
          <p:cNvSpPr>
            <a:spLocks noGrp="1"/>
          </p:cNvSpPr>
          <p:nvPr>
            <p:ph idx="1"/>
          </p:nvPr>
        </p:nvSpPr>
        <p:spPr/>
        <p:txBody>
          <a:bodyPr/>
          <a:lstStyle/>
          <a:p>
            <a:r>
              <a:rPr lang="en-US" dirty="0"/>
              <a:t>How is the project going?</a:t>
            </a:r>
          </a:p>
          <a:p>
            <a:r>
              <a:rPr lang="en-US" dirty="0"/>
              <a:t>Any data requests?</a:t>
            </a:r>
          </a:p>
          <a:p>
            <a:r>
              <a:rPr lang="en-US" dirty="0"/>
              <a:t>Would meeting outside of class be helpful?</a:t>
            </a:r>
          </a:p>
        </p:txBody>
      </p:sp>
    </p:spTree>
    <p:extLst>
      <p:ext uri="{BB962C8B-B14F-4D97-AF65-F5344CB8AC3E}">
        <p14:creationId xmlns:p14="http://schemas.microsoft.com/office/powerpoint/2010/main" val="249263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AECF-4B6A-3246-96A8-8DD5D992404D}"/>
              </a:ext>
            </a:extLst>
          </p:cNvPr>
          <p:cNvSpPr>
            <a:spLocks noGrp="1"/>
          </p:cNvSpPr>
          <p:nvPr>
            <p:ph type="title"/>
          </p:nvPr>
        </p:nvSpPr>
        <p:spPr/>
        <p:txBody>
          <a:bodyPr/>
          <a:lstStyle/>
          <a:p>
            <a:r>
              <a:rPr lang="en-US" dirty="0"/>
              <a:t>Other Questions?</a:t>
            </a:r>
          </a:p>
        </p:txBody>
      </p:sp>
      <p:sp>
        <p:nvSpPr>
          <p:cNvPr id="3" name="Content Placeholder 2">
            <a:extLst>
              <a:ext uri="{FF2B5EF4-FFF2-40B4-BE49-F238E27FC236}">
                <a16:creationId xmlns:a16="http://schemas.microsoft.com/office/drawing/2014/main" id="{9365FC88-E43F-9542-A19C-1D19B4E98E0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1516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35B3-262E-6C45-99E2-B915D0044680}"/>
              </a:ext>
            </a:extLst>
          </p:cNvPr>
          <p:cNvSpPr>
            <a:spLocks noGrp="1"/>
          </p:cNvSpPr>
          <p:nvPr>
            <p:ph type="title"/>
          </p:nvPr>
        </p:nvSpPr>
        <p:spPr/>
        <p:txBody>
          <a:bodyPr/>
          <a:lstStyle/>
          <a:p>
            <a:r>
              <a:rPr lang="en-US" dirty="0"/>
              <a:t>Evaluating</a:t>
            </a:r>
          </a:p>
        </p:txBody>
      </p:sp>
      <p:sp>
        <p:nvSpPr>
          <p:cNvPr id="3" name="Content Placeholder 2">
            <a:extLst>
              <a:ext uri="{FF2B5EF4-FFF2-40B4-BE49-F238E27FC236}">
                <a16:creationId xmlns:a16="http://schemas.microsoft.com/office/drawing/2014/main" id="{E424B483-6AEA-434F-992D-4074BEC34463}"/>
              </a:ext>
            </a:extLst>
          </p:cNvPr>
          <p:cNvSpPr>
            <a:spLocks noGrp="1"/>
          </p:cNvSpPr>
          <p:nvPr>
            <p:ph idx="1"/>
          </p:nvPr>
        </p:nvSpPr>
        <p:spPr/>
        <p:txBody>
          <a:bodyPr/>
          <a:lstStyle/>
          <a:p>
            <a:r>
              <a:rPr lang="en-US" dirty="0"/>
              <a:t>So far in this class we have talked about a variety of different NLP techniques</a:t>
            </a:r>
          </a:p>
          <a:p>
            <a:endParaRPr lang="en-US" dirty="0"/>
          </a:p>
          <a:p>
            <a:r>
              <a:rPr lang="en-US" dirty="0"/>
              <a:t>Do all these things work well?</a:t>
            </a:r>
          </a:p>
          <a:p>
            <a:endParaRPr lang="en-US" dirty="0"/>
          </a:p>
          <a:p>
            <a:r>
              <a:rPr lang="en-US" dirty="0"/>
              <a:t>How would we know if things are working well or not?</a:t>
            </a:r>
          </a:p>
        </p:txBody>
      </p:sp>
    </p:spTree>
    <p:extLst>
      <p:ext uri="{BB962C8B-B14F-4D97-AF65-F5344CB8AC3E}">
        <p14:creationId xmlns:p14="http://schemas.microsoft.com/office/powerpoint/2010/main" val="80757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EA4A-497E-7849-A14B-02C0664CEFB8}"/>
              </a:ext>
            </a:extLst>
          </p:cNvPr>
          <p:cNvSpPr>
            <a:spLocks noGrp="1"/>
          </p:cNvSpPr>
          <p:nvPr>
            <p:ph type="title"/>
          </p:nvPr>
        </p:nvSpPr>
        <p:spPr/>
        <p:txBody>
          <a:bodyPr/>
          <a:lstStyle/>
          <a:p>
            <a:r>
              <a:rPr lang="en-US" dirty="0"/>
              <a:t>Tokenization Accuracy</a:t>
            </a:r>
          </a:p>
        </p:txBody>
      </p:sp>
      <p:sp>
        <p:nvSpPr>
          <p:cNvPr id="3" name="Content Placeholder 2">
            <a:extLst>
              <a:ext uri="{FF2B5EF4-FFF2-40B4-BE49-F238E27FC236}">
                <a16:creationId xmlns:a16="http://schemas.microsoft.com/office/drawing/2014/main" id="{986D5BDD-9728-D04B-BE30-9357BFF7B00F}"/>
              </a:ext>
            </a:extLst>
          </p:cNvPr>
          <p:cNvSpPr>
            <a:spLocks noGrp="1"/>
          </p:cNvSpPr>
          <p:nvPr>
            <p:ph idx="1"/>
          </p:nvPr>
        </p:nvSpPr>
        <p:spPr/>
        <p:txBody>
          <a:bodyPr/>
          <a:lstStyle/>
          <a:p>
            <a:r>
              <a:rPr lang="en-US" dirty="0"/>
              <a:t>Current tokenization accuracy can generally be over 80%, depending on the data types</a:t>
            </a:r>
          </a:p>
          <a:p>
            <a:r>
              <a:rPr lang="en-US" dirty="0"/>
              <a:t>Challenges to tokenization related to what type of data you are looking at.</a:t>
            </a:r>
          </a:p>
          <a:p>
            <a:pPr lvl="1"/>
            <a:r>
              <a:rPr lang="en-US" dirty="0"/>
              <a:t>Twitter</a:t>
            </a:r>
          </a:p>
          <a:p>
            <a:pPr lvl="1"/>
            <a:r>
              <a:rPr lang="en-US" dirty="0"/>
              <a:t>Newswire</a:t>
            </a:r>
          </a:p>
          <a:p>
            <a:pPr lvl="1"/>
            <a:r>
              <a:rPr lang="en-US" dirty="0"/>
              <a:t>Biomedical</a:t>
            </a:r>
          </a:p>
          <a:p>
            <a:pPr lvl="1"/>
            <a:endParaRPr lang="en-US" dirty="0"/>
          </a:p>
          <a:p>
            <a:r>
              <a:rPr lang="en-US" dirty="0"/>
              <a:t>Tokenization is particularly sensitive to the types of data you are using and what your tokenizers have been tweaked for</a:t>
            </a:r>
          </a:p>
          <a:p>
            <a:r>
              <a:rPr lang="en-US" dirty="0"/>
              <a:t>One challenge is that most additional NLP processes rely on accurate tokenization</a:t>
            </a:r>
          </a:p>
        </p:txBody>
      </p:sp>
    </p:spTree>
    <p:extLst>
      <p:ext uri="{BB962C8B-B14F-4D97-AF65-F5344CB8AC3E}">
        <p14:creationId xmlns:p14="http://schemas.microsoft.com/office/powerpoint/2010/main" val="388871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0263-9F65-754E-B690-D55FB786D91E}"/>
              </a:ext>
            </a:extLst>
          </p:cNvPr>
          <p:cNvSpPr>
            <a:spLocks noGrp="1"/>
          </p:cNvSpPr>
          <p:nvPr>
            <p:ph type="title"/>
          </p:nvPr>
        </p:nvSpPr>
        <p:spPr/>
        <p:txBody>
          <a:bodyPr/>
          <a:lstStyle/>
          <a:p>
            <a:r>
              <a:rPr lang="en-US" dirty="0"/>
              <a:t>Segmentation Accuracy</a:t>
            </a:r>
          </a:p>
        </p:txBody>
      </p:sp>
      <p:sp>
        <p:nvSpPr>
          <p:cNvPr id="3" name="Content Placeholder 2">
            <a:extLst>
              <a:ext uri="{FF2B5EF4-FFF2-40B4-BE49-F238E27FC236}">
                <a16:creationId xmlns:a16="http://schemas.microsoft.com/office/drawing/2014/main" id="{0507AA2C-B4AC-C447-9083-C9BCD2FEEE84}"/>
              </a:ext>
            </a:extLst>
          </p:cNvPr>
          <p:cNvSpPr>
            <a:spLocks noGrp="1"/>
          </p:cNvSpPr>
          <p:nvPr>
            <p:ph idx="1"/>
          </p:nvPr>
        </p:nvSpPr>
        <p:spPr/>
        <p:txBody>
          <a:bodyPr/>
          <a:lstStyle/>
          <a:p>
            <a:r>
              <a:rPr lang="en-US" dirty="0"/>
              <a:t>Segmentation of documents into sentences and other smaller chunks is challenging.</a:t>
            </a:r>
          </a:p>
          <a:p>
            <a:r>
              <a:rPr lang="en-US" dirty="0"/>
              <a:t>Normally it is downstream of tokenization which means it relies on accurate tokenization.</a:t>
            </a:r>
          </a:p>
          <a:p>
            <a:r>
              <a:rPr lang="en-US" dirty="0"/>
              <a:t>Challenges abound due to complex sentence structures that are further afield than normal newswire text</a:t>
            </a:r>
          </a:p>
          <a:p>
            <a:endParaRPr lang="en-US" dirty="0"/>
          </a:p>
          <a:p>
            <a:r>
              <a:rPr lang="en-US" dirty="0"/>
              <a:t>Additional challenges exist when you are dealing with documents that contain non-textual areas. Consider tables, images, and other things outside of continuous text.</a:t>
            </a:r>
          </a:p>
        </p:txBody>
      </p:sp>
    </p:spTree>
    <p:extLst>
      <p:ext uri="{BB962C8B-B14F-4D97-AF65-F5344CB8AC3E}">
        <p14:creationId xmlns:p14="http://schemas.microsoft.com/office/powerpoint/2010/main" val="320038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BEEC-CDF2-3245-A020-04FF2131CF93}"/>
              </a:ext>
            </a:extLst>
          </p:cNvPr>
          <p:cNvSpPr>
            <a:spLocks noGrp="1"/>
          </p:cNvSpPr>
          <p:nvPr>
            <p:ph type="title"/>
          </p:nvPr>
        </p:nvSpPr>
        <p:spPr/>
        <p:txBody>
          <a:bodyPr/>
          <a:lstStyle/>
          <a:p>
            <a:r>
              <a:rPr lang="en-US" dirty="0"/>
              <a:t>Part-of-Speech tagging accuracy</a:t>
            </a:r>
          </a:p>
        </p:txBody>
      </p:sp>
      <p:sp>
        <p:nvSpPr>
          <p:cNvPr id="3" name="Content Placeholder 2">
            <a:extLst>
              <a:ext uri="{FF2B5EF4-FFF2-40B4-BE49-F238E27FC236}">
                <a16:creationId xmlns:a16="http://schemas.microsoft.com/office/drawing/2014/main" id="{0C85BD0D-4FE7-6D40-96DF-331CA25C0419}"/>
              </a:ext>
            </a:extLst>
          </p:cNvPr>
          <p:cNvSpPr>
            <a:spLocks noGrp="1"/>
          </p:cNvSpPr>
          <p:nvPr>
            <p:ph idx="1"/>
          </p:nvPr>
        </p:nvSpPr>
        <p:spPr/>
        <p:txBody>
          <a:bodyPr>
            <a:normAutofit lnSpcReduction="10000"/>
          </a:bodyPr>
          <a:lstStyle/>
          <a:p>
            <a:r>
              <a:rPr lang="en-US" dirty="0"/>
              <a:t>Currently it’s around 97% accurate</a:t>
            </a:r>
          </a:p>
          <a:p>
            <a:endParaRPr lang="en-US" dirty="0"/>
          </a:p>
          <a:p>
            <a:r>
              <a:rPr lang="en-US" dirty="0"/>
              <a:t>What does this accuracy mean?</a:t>
            </a:r>
          </a:p>
          <a:p>
            <a:endParaRPr lang="en-US" dirty="0"/>
          </a:p>
          <a:p>
            <a:r>
              <a:rPr lang="en-US" dirty="0"/>
              <a:t>Tag the following sentence: </a:t>
            </a:r>
          </a:p>
          <a:p>
            <a:pPr lvl="1"/>
            <a:r>
              <a:rPr lang="en-US" dirty="0"/>
              <a:t>John Deere shipped a tractor. </a:t>
            </a:r>
          </a:p>
          <a:p>
            <a:pPr lvl="1"/>
            <a:r>
              <a:rPr lang="en-US" dirty="0"/>
              <a:t>A 60% </a:t>
            </a:r>
            <a:r>
              <a:rPr lang="en-US" b="1" dirty="0"/>
              <a:t>slash</a:t>
            </a:r>
            <a:r>
              <a:rPr lang="en-US" dirty="0"/>
              <a:t> in the common stock dividend (noun or verb?)</a:t>
            </a:r>
          </a:p>
          <a:p>
            <a:pPr lvl="1"/>
            <a:r>
              <a:rPr lang="en-US" dirty="0"/>
              <a:t>Blaming the disaster on </a:t>
            </a:r>
            <a:r>
              <a:rPr lang="en-US" b="1" dirty="0"/>
              <a:t>substandard </a:t>
            </a:r>
            <a:r>
              <a:rPr lang="en-US" dirty="0"/>
              <a:t>construction (noun or verb?)</a:t>
            </a:r>
          </a:p>
          <a:p>
            <a:endParaRPr lang="en-US" dirty="0"/>
          </a:p>
          <a:p>
            <a:r>
              <a:rPr lang="en-US" dirty="0"/>
              <a:t>Why might some of the above sentences be inaccurately tagged?</a:t>
            </a:r>
          </a:p>
        </p:txBody>
      </p:sp>
    </p:spTree>
    <p:extLst>
      <p:ext uri="{BB962C8B-B14F-4D97-AF65-F5344CB8AC3E}">
        <p14:creationId xmlns:p14="http://schemas.microsoft.com/office/powerpoint/2010/main" val="34190189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{79FC746E-6D4E-3743-A3B1-D9F0ACD46284}tf10001060</Template>
  <TotalTime>102</TotalTime>
  <Words>2399</Words>
  <Application>Microsoft Macintosh PowerPoint</Application>
  <PresentationFormat>Widescreen</PresentationFormat>
  <Paragraphs>262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Cambria Math</vt:lpstr>
      <vt:lpstr>Trebuchet MS</vt:lpstr>
      <vt:lpstr>Wingdings 3</vt:lpstr>
      <vt:lpstr>Facet</vt:lpstr>
      <vt:lpstr>Natural Language Processing </vt:lpstr>
      <vt:lpstr>Updates</vt:lpstr>
      <vt:lpstr>Tonight</vt:lpstr>
      <vt:lpstr>Project Status?</vt:lpstr>
      <vt:lpstr>Other Questions?</vt:lpstr>
      <vt:lpstr>Evaluating</vt:lpstr>
      <vt:lpstr>Tokenization Accuracy</vt:lpstr>
      <vt:lpstr>Segmentation Accuracy</vt:lpstr>
      <vt:lpstr>Part-of-Speech tagging accuracy</vt:lpstr>
      <vt:lpstr>Syntactic Parsing Accuracy</vt:lpstr>
      <vt:lpstr>Information Extraction Accuracy</vt:lpstr>
      <vt:lpstr>How do we investigate accuracy?</vt:lpstr>
      <vt:lpstr>Types of evaluating</vt:lpstr>
      <vt:lpstr>The general shape of evaluations</vt:lpstr>
      <vt:lpstr>Document Selection</vt:lpstr>
      <vt:lpstr>Document Identification</vt:lpstr>
      <vt:lpstr>What are you evaluating?</vt:lpstr>
      <vt:lpstr>More complex evaluation questions</vt:lpstr>
      <vt:lpstr>ACE Person Guidelines</vt:lpstr>
      <vt:lpstr>ACE Person Subtypes</vt:lpstr>
      <vt:lpstr>Guidelines in Hand…</vt:lpstr>
      <vt:lpstr>Demonstration </vt:lpstr>
      <vt:lpstr>Can’t we just use Mechanical Turk?</vt:lpstr>
      <vt:lpstr>Evaluating Manual Annotations</vt:lpstr>
      <vt:lpstr>Cohen’s Kappa</vt:lpstr>
      <vt:lpstr>Kappa in reality</vt:lpstr>
      <vt:lpstr>Fun problems with evaluation</vt:lpstr>
      <vt:lpstr>Precision/Recall</vt:lpstr>
      <vt:lpstr>Precision and Recall Calculations</vt:lpstr>
      <vt:lpstr>How can you improve your scores without trying?</vt:lpstr>
      <vt:lpstr>F-Measures</vt:lpstr>
      <vt:lpstr>Evaluations outside of Information Extraction</vt:lpstr>
      <vt:lpstr>Challenges to Question and Answering Evaluation</vt:lpstr>
      <vt:lpstr>Find a number…</vt:lpstr>
      <vt:lpstr>Questions?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c:title>
  <dc:creator>Stephen Kunath</dc:creator>
  <cp:lastModifiedBy>Stephen Kunath</cp:lastModifiedBy>
  <cp:revision>38</cp:revision>
  <dcterms:created xsi:type="dcterms:W3CDTF">2018-10-25T18:45:33Z</dcterms:created>
  <dcterms:modified xsi:type="dcterms:W3CDTF">2018-10-25T21:53:18Z</dcterms:modified>
</cp:coreProperties>
</file>