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63" r:id="rId4"/>
    <p:sldId id="264" r:id="rId5"/>
    <p:sldId id="266" r:id="rId6"/>
    <p:sldId id="265" r:id="rId7"/>
    <p:sldId id="270" r:id="rId8"/>
    <p:sldId id="272" r:id="rId9"/>
    <p:sldId id="258" r:id="rId10"/>
    <p:sldId id="273" r:id="rId11"/>
    <p:sldId id="259" r:id="rId12"/>
    <p:sldId id="274" r:id="rId13"/>
    <p:sldId id="275" r:id="rId14"/>
    <p:sldId id="276" r:id="rId15"/>
    <p:sldId id="277" r:id="rId16"/>
    <p:sldId id="278" r:id="rId17"/>
    <p:sldId id="260" r:id="rId18"/>
    <p:sldId id="261"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62D8C-9170-498A-A10F-5347A4C1DB59}"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E1BC0E5B-D358-4D56-8889-3294120C9699}">
      <dgm:prSet phldrT="[Text]" custT="1"/>
      <dgm:spPr/>
      <dgm:t>
        <a:bodyPr/>
        <a:lstStyle/>
        <a:p>
          <a:r>
            <a:rPr lang="en-US" sz="1400" b="1" dirty="0" smtClean="0"/>
            <a:t>Introduction</a:t>
          </a:r>
          <a:endParaRPr lang="en-US" sz="1400" b="1" dirty="0"/>
        </a:p>
      </dgm:t>
    </dgm:pt>
    <dgm:pt modelId="{9D053AAF-96E0-4535-81EA-C02D10A24B20}" type="parTrans" cxnId="{C67AA656-9762-4EA5-8021-B0594B2DDD9E}">
      <dgm:prSet/>
      <dgm:spPr/>
      <dgm:t>
        <a:bodyPr/>
        <a:lstStyle/>
        <a:p>
          <a:endParaRPr lang="en-US" sz="1400"/>
        </a:p>
      </dgm:t>
    </dgm:pt>
    <dgm:pt modelId="{D6918902-DD69-4B29-85C7-C43C2264F425}" type="sibTrans" cxnId="{C67AA656-9762-4EA5-8021-B0594B2DDD9E}">
      <dgm:prSet/>
      <dgm:spPr/>
      <dgm:t>
        <a:bodyPr/>
        <a:lstStyle/>
        <a:p>
          <a:endParaRPr lang="en-US" sz="1400"/>
        </a:p>
      </dgm:t>
    </dgm:pt>
    <dgm:pt modelId="{6D1E02B4-5F44-42C2-9135-53F468BBC786}">
      <dgm:prSet phldrT="[Text]" custT="1"/>
      <dgm:spPr/>
      <dgm:t>
        <a:bodyPr/>
        <a:lstStyle/>
        <a:p>
          <a:r>
            <a:rPr lang="en-US" sz="1400" b="1" dirty="0" smtClean="0"/>
            <a:t>Business problem</a:t>
          </a:r>
          <a:endParaRPr lang="en-US" sz="1400" b="1" dirty="0"/>
        </a:p>
      </dgm:t>
    </dgm:pt>
    <dgm:pt modelId="{615C003C-53D5-4046-B5AA-81CDBCA8554A}" type="parTrans" cxnId="{016B6171-5E28-455B-9BCF-2AD6CC7E76B2}">
      <dgm:prSet/>
      <dgm:spPr/>
      <dgm:t>
        <a:bodyPr/>
        <a:lstStyle/>
        <a:p>
          <a:endParaRPr lang="en-US" sz="1400"/>
        </a:p>
      </dgm:t>
    </dgm:pt>
    <dgm:pt modelId="{3BAABC00-23BD-42CB-92D8-781B5C40FA2C}" type="sibTrans" cxnId="{016B6171-5E28-455B-9BCF-2AD6CC7E76B2}">
      <dgm:prSet/>
      <dgm:spPr/>
      <dgm:t>
        <a:bodyPr/>
        <a:lstStyle/>
        <a:p>
          <a:endParaRPr lang="en-US" sz="1400"/>
        </a:p>
      </dgm:t>
    </dgm:pt>
    <dgm:pt modelId="{3246CE4E-BCC9-45A4-8066-1FF60805FAFC}">
      <dgm:prSet phldrT="[Text]" custT="1"/>
      <dgm:spPr/>
      <dgm:t>
        <a:bodyPr/>
        <a:lstStyle/>
        <a:p>
          <a:r>
            <a:rPr lang="en-US" sz="1400" b="1" dirty="0" smtClean="0"/>
            <a:t>Methodology</a:t>
          </a:r>
          <a:endParaRPr lang="en-US" sz="1400" b="1" dirty="0"/>
        </a:p>
      </dgm:t>
    </dgm:pt>
    <dgm:pt modelId="{478C1FFB-927D-40A2-BDB3-18E8BB1F0FF1}" type="parTrans" cxnId="{17D35FDD-7226-49F1-B5DF-525B777331F2}">
      <dgm:prSet/>
      <dgm:spPr/>
      <dgm:t>
        <a:bodyPr/>
        <a:lstStyle/>
        <a:p>
          <a:endParaRPr lang="en-US" sz="1400"/>
        </a:p>
      </dgm:t>
    </dgm:pt>
    <dgm:pt modelId="{E5D6F9BA-D77A-4F90-912B-39D33185782A}" type="sibTrans" cxnId="{17D35FDD-7226-49F1-B5DF-525B777331F2}">
      <dgm:prSet/>
      <dgm:spPr/>
      <dgm:t>
        <a:bodyPr/>
        <a:lstStyle/>
        <a:p>
          <a:endParaRPr lang="en-US" sz="1400"/>
        </a:p>
      </dgm:t>
    </dgm:pt>
    <dgm:pt modelId="{AC32E473-F2F8-4B4B-B0CF-8580C346ED71}">
      <dgm:prSet phldrT="[Text]" custT="1"/>
      <dgm:spPr/>
      <dgm:t>
        <a:bodyPr/>
        <a:lstStyle/>
        <a:p>
          <a:r>
            <a:rPr lang="en-US" sz="1400" b="1" dirty="0" smtClean="0"/>
            <a:t>Data Collection</a:t>
          </a:r>
        </a:p>
      </dgm:t>
    </dgm:pt>
    <dgm:pt modelId="{415E5647-8869-4A4F-9EB0-5AAE03C4CDB2}" type="parTrans" cxnId="{68AC67AF-1065-49DE-B086-27EC5756F3AE}">
      <dgm:prSet/>
      <dgm:spPr/>
      <dgm:t>
        <a:bodyPr/>
        <a:lstStyle/>
        <a:p>
          <a:endParaRPr lang="en-US" sz="1400"/>
        </a:p>
      </dgm:t>
    </dgm:pt>
    <dgm:pt modelId="{9943E197-942F-4F86-B1D2-2F6CD5FFF462}" type="sibTrans" cxnId="{68AC67AF-1065-49DE-B086-27EC5756F3AE}">
      <dgm:prSet/>
      <dgm:spPr/>
      <dgm:t>
        <a:bodyPr/>
        <a:lstStyle/>
        <a:p>
          <a:endParaRPr lang="en-US" sz="1400"/>
        </a:p>
      </dgm:t>
    </dgm:pt>
    <dgm:pt modelId="{9BAB896D-6907-45DF-A048-10C800CB1CE7}">
      <dgm:prSet phldrT="[Text]" custScaleY="123183" custT="1"/>
      <dgm:spPr/>
      <dgm:t>
        <a:bodyPr/>
        <a:lstStyle/>
        <a:p>
          <a:r>
            <a:rPr lang="en-US" sz="1400" dirty="0" smtClean="0"/>
            <a:t>Neighborhood Geocoding</a:t>
          </a:r>
          <a:endParaRPr lang="en-US" sz="1400" dirty="0"/>
        </a:p>
      </dgm:t>
    </dgm:pt>
    <dgm:pt modelId="{945D9B4E-9CA5-4FFE-A0DA-E60A14F9AD5E}" type="parTrans" cxnId="{02E9034D-E4FB-4B8C-94E8-F23E4410A79B}">
      <dgm:prSet/>
      <dgm:spPr/>
      <dgm:t>
        <a:bodyPr/>
        <a:lstStyle/>
        <a:p>
          <a:endParaRPr lang="en-US" sz="1400"/>
        </a:p>
      </dgm:t>
    </dgm:pt>
    <dgm:pt modelId="{EB3CED40-2A74-43FE-94AE-66527E081FDC}" type="sibTrans" cxnId="{02E9034D-E4FB-4B8C-94E8-F23E4410A79B}">
      <dgm:prSet/>
      <dgm:spPr/>
      <dgm:t>
        <a:bodyPr/>
        <a:lstStyle/>
        <a:p>
          <a:endParaRPr lang="en-US" sz="1400"/>
        </a:p>
      </dgm:t>
    </dgm:pt>
    <dgm:pt modelId="{52A88C11-CD7C-4E02-BBE4-2ED8BE3F57B8}">
      <dgm:prSet custT="1"/>
      <dgm:spPr/>
      <dgm:t>
        <a:bodyPr/>
        <a:lstStyle/>
        <a:p>
          <a:r>
            <a:rPr lang="en-US" sz="1400" dirty="0" smtClean="0"/>
            <a:t>Visualizing Neighborhood</a:t>
          </a:r>
          <a:endParaRPr lang="en-US" sz="1400" dirty="0"/>
        </a:p>
      </dgm:t>
    </dgm:pt>
    <dgm:pt modelId="{24FA6B65-0AD5-4091-85B7-FAC8273757E9}" type="parTrans" cxnId="{F20D19FC-F153-41EB-AA49-C8A800B57FF6}">
      <dgm:prSet/>
      <dgm:spPr/>
      <dgm:t>
        <a:bodyPr/>
        <a:lstStyle/>
        <a:p>
          <a:endParaRPr lang="en-US" sz="1400"/>
        </a:p>
      </dgm:t>
    </dgm:pt>
    <dgm:pt modelId="{407E180B-42DF-4D15-A181-2A8F43C95E88}" type="sibTrans" cxnId="{F20D19FC-F153-41EB-AA49-C8A800B57FF6}">
      <dgm:prSet/>
      <dgm:spPr/>
      <dgm:t>
        <a:bodyPr/>
        <a:lstStyle/>
        <a:p>
          <a:endParaRPr lang="en-US" sz="1400"/>
        </a:p>
      </dgm:t>
    </dgm:pt>
    <dgm:pt modelId="{E99FEBF5-60D2-4765-883C-A8B9CAD40699}">
      <dgm:prSet custT="1"/>
      <dgm:spPr/>
      <dgm:t>
        <a:bodyPr/>
        <a:lstStyle/>
        <a:p>
          <a:r>
            <a:rPr lang="en-US" sz="1400" dirty="0" smtClean="0"/>
            <a:t>Venue Category filtering</a:t>
          </a:r>
          <a:endParaRPr lang="en-US" sz="1400" dirty="0"/>
        </a:p>
      </dgm:t>
    </dgm:pt>
    <dgm:pt modelId="{D5061B9F-2E5D-4F56-8A71-ED2BACA2A277}" type="parTrans" cxnId="{1AD80C72-2816-40AB-AA3F-F01108BB8391}">
      <dgm:prSet/>
      <dgm:spPr/>
      <dgm:t>
        <a:bodyPr/>
        <a:lstStyle/>
        <a:p>
          <a:endParaRPr lang="en-US" sz="1400"/>
        </a:p>
      </dgm:t>
    </dgm:pt>
    <dgm:pt modelId="{AF4F50EE-FC7A-4215-9FFE-C6A661E35941}" type="sibTrans" cxnId="{1AD80C72-2816-40AB-AA3F-F01108BB8391}">
      <dgm:prSet/>
      <dgm:spPr/>
      <dgm:t>
        <a:bodyPr/>
        <a:lstStyle/>
        <a:p>
          <a:endParaRPr lang="en-US" sz="1400"/>
        </a:p>
      </dgm:t>
    </dgm:pt>
    <dgm:pt modelId="{D5C9E8A8-4F41-407A-A579-1A29184B5270}">
      <dgm:prSet custT="1"/>
      <dgm:spPr/>
      <dgm:t>
        <a:bodyPr/>
        <a:lstStyle/>
        <a:p>
          <a:r>
            <a:rPr lang="en-US" sz="1400" dirty="0" smtClean="0"/>
            <a:t>One hot encoding</a:t>
          </a:r>
          <a:endParaRPr lang="en-US" sz="1400" dirty="0"/>
        </a:p>
      </dgm:t>
    </dgm:pt>
    <dgm:pt modelId="{15AA597D-42BB-4041-9F4A-46620240D9D2}" type="parTrans" cxnId="{0AB501BE-3529-43D7-AA13-6F46F2CA34D8}">
      <dgm:prSet/>
      <dgm:spPr/>
      <dgm:t>
        <a:bodyPr/>
        <a:lstStyle/>
        <a:p>
          <a:endParaRPr lang="en-US" sz="1400"/>
        </a:p>
      </dgm:t>
    </dgm:pt>
    <dgm:pt modelId="{162C43CB-A5CF-4921-9D95-979FD99C1F53}" type="sibTrans" cxnId="{0AB501BE-3529-43D7-AA13-6F46F2CA34D8}">
      <dgm:prSet/>
      <dgm:spPr/>
      <dgm:t>
        <a:bodyPr/>
        <a:lstStyle/>
        <a:p>
          <a:endParaRPr lang="en-US" sz="1400"/>
        </a:p>
      </dgm:t>
    </dgm:pt>
    <dgm:pt modelId="{68622EB4-E5D1-4E01-BADA-5FDD9CD782B4}">
      <dgm:prSet custT="1"/>
      <dgm:spPr/>
      <dgm:t>
        <a:bodyPr/>
        <a:lstStyle/>
        <a:p>
          <a:r>
            <a:rPr lang="en-US" sz="1400" dirty="0" smtClean="0"/>
            <a:t>Top 10 common venues</a:t>
          </a:r>
          <a:endParaRPr lang="en-US" sz="1400" dirty="0"/>
        </a:p>
      </dgm:t>
    </dgm:pt>
    <dgm:pt modelId="{D696D017-2B66-4077-B673-93258DCC2321}" type="parTrans" cxnId="{9C709823-03E3-4E30-B486-0EA78D1B63FA}">
      <dgm:prSet/>
      <dgm:spPr/>
      <dgm:t>
        <a:bodyPr/>
        <a:lstStyle/>
        <a:p>
          <a:endParaRPr lang="en-US" sz="1400"/>
        </a:p>
      </dgm:t>
    </dgm:pt>
    <dgm:pt modelId="{17E34547-81D1-43A8-98A8-BD9ED0EEA3BD}" type="sibTrans" cxnId="{9C709823-03E3-4E30-B486-0EA78D1B63FA}">
      <dgm:prSet/>
      <dgm:spPr/>
      <dgm:t>
        <a:bodyPr/>
        <a:lstStyle/>
        <a:p>
          <a:endParaRPr lang="en-US" sz="1400"/>
        </a:p>
      </dgm:t>
    </dgm:pt>
    <dgm:pt modelId="{15BFA27E-449E-46C9-80AD-1DC17ECC2416}">
      <dgm:prSet custT="1"/>
      <dgm:spPr/>
      <dgm:t>
        <a:bodyPr/>
        <a:lstStyle/>
        <a:p>
          <a:r>
            <a:rPr lang="en-US" sz="1400" dirty="0" smtClean="0"/>
            <a:t>K-means Clustering</a:t>
          </a:r>
          <a:endParaRPr lang="en-US" sz="1400" dirty="0"/>
        </a:p>
      </dgm:t>
    </dgm:pt>
    <dgm:pt modelId="{F5F91058-A7FF-41BE-B013-70EF622346E6}" type="parTrans" cxnId="{C11775DB-5199-413F-ABDB-6119E25F9543}">
      <dgm:prSet/>
      <dgm:spPr/>
      <dgm:t>
        <a:bodyPr/>
        <a:lstStyle/>
        <a:p>
          <a:endParaRPr lang="en-US" sz="1400"/>
        </a:p>
      </dgm:t>
    </dgm:pt>
    <dgm:pt modelId="{9FCABF51-1477-4C77-BC0A-AD7D820D92D5}" type="sibTrans" cxnId="{C11775DB-5199-413F-ABDB-6119E25F9543}">
      <dgm:prSet/>
      <dgm:spPr/>
      <dgm:t>
        <a:bodyPr/>
        <a:lstStyle/>
        <a:p>
          <a:endParaRPr lang="en-US" sz="1400"/>
        </a:p>
      </dgm:t>
    </dgm:pt>
    <dgm:pt modelId="{6D4EADA7-729A-40B6-A79C-C8148C02EB5B}">
      <dgm:prSet custT="1"/>
      <dgm:spPr/>
      <dgm:t>
        <a:bodyPr/>
        <a:lstStyle/>
        <a:p>
          <a:r>
            <a:rPr lang="en-US" sz="1400" b="1" dirty="0" smtClean="0"/>
            <a:t>  Results</a:t>
          </a:r>
          <a:endParaRPr lang="en-US" sz="1400" b="1" dirty="0"/>
        </a:p>
      </dgm:t>
    </dgm:pt>
    <dgm:pt modelId="{055A4230-7B09-4CF9-8F57-B8A9617B4C7F}" type="sibTrans" cxnId="{6395E113-7301-402E-86C8-C03C5C09F80B}">
      <dgm:prSet/>
      <dgm:spPr/>
      <dgm:t>
        <a:bodyPr/>
        <a:lstStyle/>
        <a:p>
          <a:endParaRPr lang="en-US" sz="1400"/>
        </a:p>
      </dgm:t>
    </dgm:pt>
    <dgm:pt modelId="{5E2DC794-FD23-424F-8270-C2162C1F7684}" type="parTrans" cxnId="{6395E113-7301-402E-86C8-C03C5C09F80B}">
      <dgm:prSet/>
      <dgm:spPr/>
      <dgm:t>
        <a:bodyPr/>
        <a:lstStyle/>
        <a:p>
          <a:endParaRPr lang="en-US" sz="1400"/>
        </a:p>
      </dgm:t>
    </dgm:pt>
    <dgm:pt modelId="{4EF1085A-7BC1-4A1F-A3BB-65B177D0C3B0}">
      <dgm:prSet custT="1"/>
      <dgm:spPr/>
      <dgm:t>
        <a:bodyPr/>
        <a:lstStyle/>
        <a:p>
          <a:r>
            <a:rPr lang="en-US" sz="1400" b="1" dirty="0" smtClean="0"/>
            <a:t>Discussion</a:t>
          </a:r>
          <a:endParaRPr lang="en-US" sz="1400" b="1" dirty="0"/>
        </a:p>
      </dgm:t>
    </dgm:pt>
    <dgm:pt modelId="{9831679C-1C8A-428A-B00C-9EF049FF5ACD}" type="parTrans" cxnId="{4449B30D-C006-4FA5-865D-AC8BB81CEE60}">
      <dgm:prSet/>
      <dgm:spPr/>
      <dgm:t>
        <a:bodyPr/>
        <a:lstStyle/>
        <a:p>
          <a:endParaRPr lang="en-US" sz="1400"/>
        </a:p>
      </dgm:t>
    </dgm:pt>
    <dgm:pt modelId="{9CE83C5D-9843-4C1C-9CAA-C600831ADB7E}" type="sibTrans" cxnId="{4449B30D-C006-4FA5-865D-AC8BB81CEE60}">
      <dgm:prSet/>
      <dgm:spPr/>
      <dgm:t>
        <a:bodyPr/>
        <a:lstStyle/>
        <a:p>
          <a:endParaRPr lang="en-US" sz="1400"/>
        </a:p>
      </dgm:t>
    </dgm:pt>
    <dgm:pt modelId="{6DB78BE1-D83E-4D2D-B959-1462CB462888}">
      <dgm:prSet custT="1"/>
      <dgm:spPr/>
      <dgm:t>
        <a:bodyPr/>
        <a:lstStyle/>
        <a:p>
          <a:r>
            <a:rPr lang="en-US" sz="1400" b="1" dirty="0" smtClean="0"/>
            <a:t>Conclusion</a:t>
          </a:r>
          <a:r>
            <a:rPr lang="en-US" sz="1400" dirty="0" smtClean="0"/>
            <a:t>									</a:t>
          </a:r>
          <a:endParaRPr lang="en-US" sz="1400" dirty="0"/>
        </a:p>
      </dgm:t>
    </dgm:pt>
    <dgm:pt modelId="{C9C78C32-51B3-4B2D-A372-2ECC1FB67868}" type="parTrans" cxnId="{500DCCFA-CD00-493E-9312-90530E2AFB8C}">
      <dgm:prSet/>
      <dgm:spPr/>
      <dgm:t>
        <a:bodyPr/>
        <a:lstStyle/>
        <a:p>
          <a:endParaRPr lang="en-US" sz="1400"/>
        </a:p>
      </dgm:t>
    </dgm:pt>
    <dgm:pt modelId="{8816B7DC-C298-4C1F-A0F6-348DE2AAB8BB}" type="sibTrans" cxnId="{500DCCFA-CD00-493E-9312-90530E2AFB8C}">
      <dgm:prSet/>
      <dgm:spPr/>
      <dgm:t>
        <a:bodyPr/>
        <a:lstStyle/>
        <a:p>
          <a:endParaRPr lang="en-US" sz="1400"/>
        </a:p>
      </dgm:t>
    </dgm:pt>
    <dgm:pt modelId="{B97ED38A-D6C8-49F5-B753-DF2D8D93C44B}">
      <dgm:prSet phldrT="[Text]" custT="1"/>
      <dgm:spPr/>
      <dgm:t>
        <a:bodyPr/>
        <a:lstStyle/>
        <a:p>
          <a:r>
            <a:rPr lang="en-US" sz="1400" dirty="0" smtClean="0"/>
            <a:t>Venue Data</a:t>
          </a:r>
          <a:endParaRPr lang="en-US" sz="1400" dirty="0"/>
        </a:p>
      </dgm:t>
    </dgm:pt>
    <dgm:pt modelId="{CC9D868E-0704-4B0A-8431-0880D2FC7853}" type="parTrans" cxnId="{9699EA60-C5AD-4274-9D52-B75B1F485A31}">
      <dgm:prSet/>
      <dgm:spPr/>
      <dgm:t>
        <a:bodyPr/>
        <a:lstStyle/>
        <a:p>
          <a:endParaRPr lang="en-US" sz="1400"/>
        </a:p>
      </dgm:t>
    </dgm:pt>
    <dgm:pt modelId="{93ED5FD6-4549-43C8-9AFF-3C49FF2C7B59}" type="sibTrans" cxnId="{9699EA60-C5AD-4274-9D52-B75B1F485A31}">
      <dgm:prSet/>
      <dgm:spPr/>
      <dgm:t>
        <a:bodyPr/>
        <a:lstStyle/>
        <a:p>
          <a:endParaRPr lang="en-US" sz="1400"/>
        </a:p>
      </dgm:t>
    </dgm:pt>
    <dgm:pt modelId="{0582D4BF-B386-4BC0-9AC3-B4D683E768E4}">
      <dgm:prSet phldrT="[Text]" custT="1"/>
      <dgm:spPr/>
      <dgm:t>
        <a:bodyPr/>
        <a:lstStyle/>
        <a:p>
          <a:r>
            <a:rPr lang="en-US" sz="1400" dirty="0" smtClean="0"/>
            <a:t>Fitness Preference</a:t>
          </a:r>
          <a:endParaRPr lang="en-US" sz="1400" dirty="0"/>
        </a:p>
      </dgm:t>
    </dgm:pt>
    <dgm:pt modelId="{17EFB23A-B637-434B-97B7-9AAE80992D9F}" type="parTrans" cxnId="{E8C3AE26-34C3-4CA5-B657-A57864E8340C}">
      <dgm:prSet/>
      <dgm:spPr/>
      <dgm:t>
        <a:bodyPr/>
        <a:lstStyle/>
        <a:p>
          <a:endParaRPr lang="en-US" sz="1400"/>
        </a:p>
      </dgm:t>
    </dgm:pt>
    <dgm:pt modelId="{B182555A-DD61-4992-B847-C310E908BE48}" type="sibTrans" cxnId="{E8C3AE26-34C3-4CA5-B657-A57864E8340C}">
      <dgm:prSet/>
      <dgm:spPr/>
      <dgm:t>
        <a:bodyPr/>
        <a:lstStyle/>
        <a:p>
          <a:endParaRPr lang="en-US" sz="1400"/>
        </a:p>
      </dgm:t>
    </dgm:pt>
    <dgm:pt modelId="{8A4DDC9C-D663-472F-BC6D-1A2CFE1EE790}">
      <dgm:prSet phldrT="[Text]" custT="1"/>
      <dgm:spPr/>
      <dgm:t>
        <a:bodyPr/>
        <a:lstStyle/>
        <a:p>
          <a:r>
            <a:rPr lang="en-US" sz="1400" dirty="0" smtClean="0"/>
            <a:t>Eating Habits</a:t>
          </a:r>
          <a:endParaRPr lang="en-US" sz="1400" dirty="0"/>
        </a:p>
      </dgm:t>
    </dgm:pt>
    <dgm:pt modelId="{F5414695-8A88-42E2-845E-CFEB561D9DC1}" type="parTrans" cxnId="{DA6E8D69-13BB-4BC3-BFE2-DC975187567A}">
      <dgm:prSet/>
      <dgm:spPr/>
      <dgm:t>
        <a:bodyPr/>
        <a:lstStyle/>
        <a:p>
          <a:endParaRPr lang="en-US" sz="1400"/>
        </a:p>
      </dgm:t>
    </dgm:pt>
    <dgm:pt modelId="{77290EA3-B399-42F1-96E4-4914972F4AC8}" type="sibTrans" cxnId="{DA6E8D69-13BB-4BC3-BFE2-DC975187567A}">
      <dgm:prSet/>
      <dgm:spPr/>
      <dgm:t>
        <a:bodyPr/>
        <a:lstStyle/>
        <a:p>
          <a:endParaRPr lang="en-US" sz="1400"/>
        </a:p>
      </dgm:t>
    </dgm:pt>
    <dgm:pt modelId="{FAF8F4C4-2A9F-46FD-88C4-035A760D2EB8}" type="pres">
      <dgm:prSet presAssocID="{42262D8C-9170-498A-A10F-5347A4C1DB59}" presName="Name0" presStyleCnt="0">
        <dgm:presLayoutVars>
          <dgm:dir/>
          <dgm:resizeHandles val="exact"/>
        </dgm:presLayoutVars>
      </dgm:prSet>
      <dgm:spPr/>
    </dgm:pt>
    <dgm:pt modelId="{06E95A9D-CDB4-4D51-B93F-8ABE01DFC4E3}" type="pres">
      <dgm:prSet presAssocID="{E1BC0E5B-D358-4D56-8889-3294120C9699}" presName="composite" presStyleCnt="0"/>
      <dgm:spPr/>
    </dgm:pt>
    <dgm:pt modelId="{6A13FC9D-CB74-46B1-B732-41CF0F97AECB}" type="pres">
      <dgm:prSet presAssocID="{E1BC0E5B-D358-4D56-8889-3294120C9699}" presName="rect1" presStyleLbl="trAlignAcc1" presStyleIdx="0" presStyleCnt="7">
        <dgm:presLayoutVars>
          <dgm:bulletEnabled val="1"/>
        </dgm:presLayoutVars>
      </dgm:prSet>
      <dgm:spPr/>
      <dgm:t>
        <a:bodyPr/>
        <a:lstStyle/>
        <a:p>
          <a:endParaRPr lang="en-US"/>
        </a:p>
      </dgm:t>
    </dgm:pt>
    <dgm:pt modelId="{1007274B-6661-44EB-B319-82C29AF74B06}" type="pres">
      <dgm:prSet presAssocID="{E1BC0E5B-D358-4D56-8889-3294120C9699}"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C94DC89E-9C6B-41E9-9475-7CB6E210AC70}" type="pres">
      <dgm:prSet presAssocID="{D6918902-DD69-4B29-85C7-C43C2264F425}" presName="sibTrans" presStyleCnt="0"/>
      <dgm:spPr/>
    </dgm:pt>
    <dgm:pt modelId="{552DA59B-1D73-46DB-8DE0-80E81C5F281B}" type="pres">
      <dgm:prSet presAssocID="{6D1E02B4-5F44-42C2-9135-53F468BBC786}" presName="composite" presStyleCnt="0"/>
      <dgm:spPr/>
    </dgm:pt>
    <dgm:pt modelId="{4F547089-9E4C-4A2C-87E1-9A71BD9A6259}" type="pres">
      <dgm:prSet presAssocID="{6D1E02B4-5F44-42C2-9135-53F468BBC786}" presName="rect1" presStyleLbl="trAlignAcc1" presStyleIdx="1" presStyleCnt="7">
        <dgm:presLayoutVars>
          <dgm:bulletEnabled val="1"/>
        </dgm:presLayoutVars>
      </dgm:prSet>
      <dgm:spPr/>
      <dgm:t>
        <a:bodyPr/>
        <a:lstStyle/>
        <a:p>
          <a:endParaRPr lang="en-US"/>
        </a:p>
      </dgm:t>
    </dgm:pt>
    <dgm:pt modelId="{539DB408-0702-4391-80D9-7D7263FBC845}" type="pres">
      <dgm:prSet presAssocID="{6D1E02B4-5F44-42C2-9135-53F468BBC786}" presName="rect2"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FA337AC1-B4F0-44F0-AD77-E096F10A37EA}" type="pres">
      <dgm:prSet presAssocID="{3BAABC00-23BD-42CB-92D8-781B5C40FA2C}" presName="sibTrans" presStyleCnt="0"/>
      <dgm:spPr/>
    </dgm:pt>
    <dgm:pt modelId="{6694DE20-D85F-4212-90A9-B10B3233DB46}" type="pres">
      <dgm:prSet presAssocID="{AC32E473-F2F8-4B4B-B0CF-8580C346ED71}" presName="composite" presStyleCnt="0"/>
      <dgm:spPr/>
    </dgm:pt>
    <dgm:pt modelId="{95BD54B2-7BDD-4BF5-94C4-06F17AC1507C}" type="pres">
      <dgm:prSet presAssocID="{AC32E473-F2F8-4B4B-B0CF-8580C346ED71}" presName="rect1" presStyleLbl="trAlignAcc1" presStyleIdx="2" presStyleCnt="7" custScaleY="123183">
        <dgm:presLayoutVars>
          <dgm:bulletEnabled val="1"/>
        </dgm:presLayoutVars>
      </dgm:prSet>
      <dgm:spPr/>
      <dgm:t>
        <a:bodyPr/>
        <a:lstStyle/>
        <a:p>
          <a:endParaRPr lang="en-US"/>
        </a:p>
      </dgm:t>
    </dgm:pt>
    <dgm:pt modelId="{DACB0F40-FA98-44A6-B62C-EE662C779DBA}" type="pres">
      <dgm:prSet presAssocID="{AC32E473-F2F8-4B4B-B0CF-8580C346ED71}" presName="rect2" presStyleLbl="fgImgPlace1" presStyleIdx="2" presStyleCnt="7" custLinFactNeighborX="-32046" custLinFactNeighborY="10540"/>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80158" t="1756" r="4158" b="-1756"/>
          </a:stretch>
        </a:blipFill>
      </dgm:spPr>
    </dgm:pt>
    <dgm:pt modelId="{681D2E72-828B-4107-960F-C8330D0B81F0}" type="pres">
      <dgm:prSet presAssocID="{9943E197-942F-4F86-B1D2-2F6CD5FFF462}" presName="sibTrans" presStyleCnt="0"/>
      <dgm:spPr/>
    </dgm:pt>
    <dgm:pt modelId="{C995DB5C-D52F-401E-9F4E-5CBAF23300A0}" type="pres">
      <dgm:prSet presAssocID="{3246CE4E-BCC9-45A4-8066-1FF60805FAFC}" presName="composite" presStyleCnt="0"/>
      <dgm:spPr/>
    </dgm:pt>
    <dgm:pt modelId="{8D22F3E8-AA41-4397-A594-B544236D1B92}" type="pres">
      <dgm:prSet presAssocID="{3246CE4E-BCC9-45A4-8066-1FF60805FAFC}" presName="rect1" presStyleLbl="trAlignAcc1" presStyleIdx="3" presStyleCnt="7" custScaleY="141533">
        <dgm:presLayoutVars>
          <dgm:bulletEnabled val="1"/>
        </dgm:presLayoutVars>
      </dgm:prSet>
      <dgm:spPr/>
      <dgm:t>
        <a:bodyPr/>
        <a:lstStyle/>
        <a:p>
          <a:endParaRPr lang="en-US"/>
        </a:p>
      </dgm:t>
    </dgm:pt>
    <dgm:pt modelId="{C7B3FEB4-0FEF-47BB-BC6B-F7DE6CE02C6C}" type="pres">
      <dgm:prSet presAssocID="{3246CE4E-BCC9-45A4-8066-1FF60805FAFC}" presName="rect2" presStyleLbl="fgImgPlace1" presStyleIdx="3" presStyleCnt="7" custLinFactNeighborX="-6587" custLinFactNeighborY="11418"/>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978E6AE6-30A6-4735-B6C3-A98447E22287}" type="pres">
      <dgm:prSet presAssocID="{E5D6F9BA-D77A-4F90-912B-39D33185782A}" presName="sibTrans" presStyleCnt="0"/>
      <dgm:spPr/>
    </dgm:pt>
    <dgm:pt modelId="{C4FA480C-3D46-4B6F-9068-7C92F656B307}" type="pres">
      <dgm:prSet presAssocID="{6D4EADA7-729A-40B6-A79C-C8148C02EB5B}" presName="composite" presStyleCnt="0"/>
      <dgm:spPr/>
    </dgm:pt>
    <dgm:pt modelId="{77273CE7-749D-40CF-A243-B67B9212706E}" type="pres">
      <dgm:prSet presAssocID="{6D4EADA7-729A-40B6-A79C-C8148C02EB5B}" presName="rect1" presStyleLbl="trAlignAcc1" presStyleIdx="4" presStyleCnt="7">
        <dgm:presLayoutVars>
          <dgm:bulletEnabled val="1"/>
        </dgm:presLayoutVars>
      </dgm:prSet>
      <dgm:spPr/>
      <dgm:t>
        <a:bodyPr/>
        <a:lstStyle/>
        <a:p>
          <a:endParaRPr lang="en-US"/>
        </a:p>
      </dgm:t>
    </dgm:pt>
    <dgm:pt modelId="{7AEDF2AE-FFDF-4F2E-911B-659CEBBA6C97}" type="pres">
      <dgm:prSet presAssocID="{6D4EADA7-729A-40B6-A79C-C8148C02EB5B}" presName="rect2"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4000" b="-4000"/>
          </a:stretch>
        </a:blipFill>
      </dgm:spPr>
    </dgm:pt>
    <dgm:pt modelId="{A420A9F2-A47B-44CF-A4D4-6F8CC3F392F9}" type="pres">
      <dgm:prSet presAssocID="{055A4230-7B09-4CF9-8F57-B8A9617B4C7F}" presName="sibTrans" presStyleCnt="0"/>
      <dgm:spPr/>
    </dgm:pt>
    <dgm:pt modelId="{DE74A9DA-E0ED-4C90-AE25-5C638076A205}" type="pres">
      <dgm:prSet presAssocID="{4EF1085A-7BC1-4A1F-A3BB-65B177D0C3B0}" presName="composite" presStyleCnt="0"/>
      <dgm:spPr/>
    </dgm:pt>
    <dgm:pt modelId="{9C7044CE-1995-45D6-9B20-00FB87210284}" type="pres">
      <dgm:prSet presAssocID="{4EF1085A-7BC1-4A1F-A3BB-65B177D0C3B0}" presName="rect1" presStyleLbl="trAlignAcc1" presStyleIdx="5" presStyleCnt="7">
        <dgm:presLayoutVars>
          <dgm:bulletEnabled val="1"/>
        </dgm:presLayoutVars>
      </dgm:prSet>
      <dgm:spPr/>
      <dgm:t>
        <a:bodyPr/>
        <a:lstStyle/>
        <a:p>
          <a:endParaRPr lang="en-US"/>
        </a:p>
      </dgm:t>
    </dgm:pt>
    <dgm:pt modelId="{6C488B5C-5D79-4FF4-8E21-4F6A4D8C7FED}" type="pres">
      <dgm:prSet presAssocID="{4EF1085A-7BC1-4A1F-A3BB-65B177D0C3B0}" presName="rect2"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dgm:spPr>
    </dgm:pt>
    <dgm:pt modelId="{E45075FF-3EBE-418C-AABE-7968F980F8B6}" type="pres">
      <dgm:prSet presAssocID="{9CE83C5D-9843-4C1C-9CAA-C600831ADB7E}" presName="sibTrans" presStyleCnt="0"/>
      <dgm:spPr/>
    </dgm:pt>
    <dgm:pt modelId="{D581235D-7A50-4F90-986A-6019992AA79B}" type="pres">
      <dgm:prSet presAssocID="{6DB78BE1-D83E-4D2D-B959-1462CB462888}" presName="composite" presStyleCnt="0"/>
      <dgm:spPr/>
    </dgm:pt>
    <dgm:pt modelId="{8FBA4309-C0EC-4913-BE41-E97104A0E116}" type="pres">
      <dgm:prSet presAssocID="{6DB78BE1-D83E-4D2D-B959-1462CB462888}" presName="rect1" presStyleLbl="trAlignAcc1" presStyleIdx="6" presStyleCnt="7">
        <dgm:presLayoutVars>
          <dgm:bulletEnabled val="1"/>
        </dgm:presLayoutVars>
      </dgm:prSet>
      <dgm:spPr/>
    </dgm:pt>
    <dgm:pt modelId="{6DC40283-AB1E-47A4-B6ED-46C3483619EB}" type="pres">
      <dgm:prSet presAssocID="{6DB78BE1-D83E-4D2D-B959-1462CB462888}" presName="rect2"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l="-25000" r="-25000"/>
          </a:stretch>
        </a:blipFill>
      </dgm:spPr>
    </dgm:pt>
  </dgm:ptLst>
  <dgm:cxnLst>
    <dgm:cxn modelId="{0AB501BE-3529-43D7-AA13-6F46F2CA34D8}" srcId="{3246CE4E-BCC9-45A4-8066-1FF60805FAFC}" destId="{D5C9E8A8-4F41-407A-A579-1A29184B5270}" srcOrd="2" destOrd="0" parTransId="{15AA597D-42BB-4041-9F4A-46620240D9D2}" sibTransId="{162C43CB-A5CF-4921-9D95-979FD99C1F53}"/>
    <dgm:cxn modelId="{68AC67AF-1065-49DE-B086-27EC5756F3AE}" srcId="{42262D8C-9170-498A-A10F-5347A4C1DB59}" destId="{AC32E473-F2F8-4B4B-B0CF-8580C346ED71}" srcOrd="2" destOrd="0" parTransId="{415E5647-8869-4A4F-9EB0-5AAE03C4CDB2}" sibTransId="{9943E197-942F-4F86-B1D2-2F6CD5FFF462}"/>
    <dgm:cxn modelId="{A51C3CE4-7B13-49B7-9D00-9DA35338B5D2}" type="presOf" srcId="{9BAB896D-6907-45DF-A048-10C800CB1CE7}" destId="{95BD54B2-7BDD-4BF5-94C4-06F17AC1507C}" srcOrd="0" destOrd="3" presId="urn:microsoft.com/office/officeart/2008/layout/PictureStrips"/>
    <dgm:cxn modelId="{E8C3AE26-34C3-4CA5-B657-A57864E8340C}" srcId="{AC32E473-F2F8-4B4B-B0CF-8580C346ED71}" destId="{0582D4BF-B386-4BC0-9AC3-B4D683E768E4}" srcOrd="0" destOrd="0" parTransId="{17EFB23A-B637-434B-97B7-9AAE80992D9F}" sibTransId="{B182555A-DD61-4992-B847-C310E908BE48}"/>
    <dgm:cxn modelId="{805B8372-1EC6-45FD-9469-F50D73C91E78}" type="presOf" srcId="{68622EB4-E5D1-4E01-BADA-5FDD9CD782B4}" destId="{8D22F3E8-AA41-4397-A594-B544236D1B92}" srcOrd="0" destOrd="4" presId="urn:microsoft.com/office/officeart/2008/layout/PictureStrips"/>
    <dgm:cxn modelId="{47F1A763-1FE5-444C-849E-8AED6325AAA5}" type="presOf" srcId="{52A88C11-CD7C-4E02-BBE4-2ED8BE3F57B8}" destId="{8D22F3E8-AA41-4397-A594-B544236D1B92}" srcOrd="0" destOrd="1" presId="urn:microsoft.com/office/officeart/2008/layout/PictureStrips"/>
    <dgm:cxn modelId="{F20D19FC-F153-41EB-AA49-C8A800B57FF6}" srcId="{3246CE4E-BCC9-45A4-8066-1FF60805FAFC}" destId="{52A88C11-CD7C-4E02-BBE4-2ED8BE3F57B8}" srcOrd="0" destOrd="0" parTransId="{24FA6B65-0AD5-4091-85B7-FAC8273757E9}" sibTransId="{407E180B-42DF-4D15-A181-2A8F43C95E88}"/>
    <dgm:cxn modelId="{681F2325-E3CA-4F65-81AC-0DBB0F37AE5D}" type="presOf" srcId="{B97ED38A-D6C8-49F5-B753-DF2D8D93C44B}" destId="{95BD54B2-7BDD-4BF5-94C4-06F17AC1507C}" srcOrd="0" destOrd="4" presId="urn:microsoft.com/office/officeart/2008/layout/PictureStrips"/>
    <dgm:cxn modelId="{C11775DB-5199-413F-ABDB-6119E25F9543}" srcId="{3246CE4E-BCC9-45A4-8066-1FF60805FAFC}" destId="{15BFA27E-449E-46C9-80AD-1DC17ECC2416}" srcOrd="4" destOrd="0" parTransId="{F5F91058-A7FF-41BE-B013-70EF622346E6}" sibTransId="{9FCABF51-1477-4C77-BC0A-AD7D820D92D5}"/>
    <dgm:cxn modelId="{5B3F2F4A-59F4-445D-A19E-EB626543BB47}" type="presOf" srcId="{4EF1085A-7BC1-4A1F-A3BB-65B177D0C3B0}" destId="{9C7044CE-1995-45D6-9B20-00FB87210284}" srcOrd="0" destOrd="0" presId="urn:microsoft.com/office/officeart/2008/layout/PictureStrips"/>
    <dgm:cxn modelId="{A8B64CFD-B716-4116-8AD0-063DEBF4F780}" type="presOf" srcId="{D5C9E8A8-4F41-407A-A579-1A29184B5270}" destId="{8D22F3E8-AA41-4397-A594-B544236D1B92}" srcOrd="0" destOrd="3" presId="urn:microsoft.com/office/officeart/2008/layout/PictureStrips"/>
    <dgm:cxn modelId="{6D8C548E-3561-4BE3-82F1-A79C9FF6673B}" type="presOf" srcId="{0582D4BF-B386-4BC0-9AC3-B4D683E768E4}" destId="{95BD54B2-7BDD-4BF5-94C4-06F17AC1507C}" srcOrd="0" destOrd="1" presId="urn:microsoft.com/office/officeart/2008/layout/PictureStrips"/>
    <dgm:cxn modelId="{9699EA60-C5AD-4274-9D52-B75B1F485A31}" srcId="{AC32E473-F2F8-4B4B-B0CF-8580C346ED71}" destId="{B97ED38A-D6C8-49F5-B753-DF2D8D93C44B}" srcOrd="3" destOrd="0" parTransId="{CC9D868E-0704-4B0A-8431-0880D2FC7853}" sibTransId="{93ED5FD6-4549-43C8-9AFF-3C49FF2C7B59}"/>
    <dgm:cxn modelId="{02E9034D-E4FB-4B8C-94E8-F23E4410A79B}" srcId="{AC32E473-F2F8-4B4B-B0CF-8580C346ED71}" destId="{9BAB896D-6907-45DF-A048-10C800CB1CE7}" srcOrd="2" destOrd="0" parTransId="{945D9B4E-9CA5-4FFE-A0DA-E60A14F9AD5E}" sibTransId="{EB3CED40-2A74-43FE-94AE-66527E081FDC}"/>
    <dgm:cxn modelId="{9D5F544D-4136-4C17-8E13-78CB577AB34A}" type="presOf" srcId="{42262D8C-9170-498A-A10F-5347A4C1DB59}" destId="{FAF8F4C4-2A9F-46FD-88C4-035A760D2EB8}" srcOrd="0" destOrd="0" presId="urn:microsoft.com/office/officeart/2008/layout/PictureStrips"/>
    <dgm:cxn modelId="{DA6E8D69-13BB-4BC3-BFE2-DC975187567A}" srcId="{AC32E473-F2F8-4B4B-B0CF-8580C346ED71}" destId="{8A4DDC9C-D663-472F-BC6D-1A2CFE1EE790}" srcOrd="1" destOrd="0" parTransId="{F5414695-8A88-42E2-845E-CFEB561D9DC1}" sibTransId="{77290EA3-B399-42F1-96E4-4914972F4AC8}"/>
    <dgm:cxn modelId="{204B8518-EFFE-4F52-B129-F31692AE2650}" type="presOf" srcId="{AC32E473-F2F8-4B4B-B0CF-8580C346ED71}" destId="{95BD54B2-7BDD-4BF5-94C4-06F17AC1507C}" srcOrd="0" destOrd="0" presId="urn:microsoft.com/office/officeart/2008/layout/PictureStrips"/>
    <dgm:cxn modelId="{6395E113-7301-402E-86C8-C03C5C09F80B}" srcId="{42262D8C-9170-498A-A10F-5347A4C1DB59}" destId="{6D4EADA7-729A-40B6-A79C-C8148C02EB5B}" srcOrd="4" destOrd="0" parTransId="{5E2DC794-FD23-424F-8270-C2162C1F7684}" sibTransId="{055A4230-7B09-4CF9-8F57-B8A9617B4C7F}"/>
    <dgm:cxn modelId="{67B636D7-E251-4D10-9B87-3A279AF2D30F}" type="presOf" srcId="{E99FEBF5-60D2-4765-883C-A8B9CAD40699}" destId="{8D22F3E8-AA41-4397-A594-B544236D1B92}" srcOrd="0" destOrd="2" presId="urn:microsoft.com/office/officeart/2008/layout/PictureStrips"/>
    <dgm:cxn modelId="{568E31B7-61E4-4D3C-AEC3-E0A6684580CE}" type="presOf" srcId="{8A4DDC9C-D663-472F-BC6D-1A2CFE1EE790}" destId="{95BD54B2-7BDD-4BF5-94C4-06F17AC1507C}" srcOrd="0" destOrd="2" presId="urn:microsoft.com/office/officeart/2008/layout/PictureStrips"/>
    <dgm:cxn modelId="{9C709823-03E3-4E30-B486-0EA78D1B63FA}" srcId="{3246CE4E-BCC9-45A4-8066-1FF60805FAFC}" destId="{68622EB4-E5D1-4E01-BADA-5FDD9CD782B4}" srcOrd="3" destOrd="0" parTransId="{D696D017-2B66-4077-B673-93258DCC2321}" sibTransId="{17E34547-81D1-43A8-98A8-BD9ED0EEA3BD}"/>
    <dgm:cxn modelId="{1AD80C72-2816-40AB-AA3F-F01108BB8391}" srcId="{3246CE4E-BCC9-45A4-8066-1FF60805FAFC}" destId="{E99FEBF5-60D2-4765-883C-A8B9CAD40699}" srcOrd="1" destOrd="0" parTransId="{D5061B9F-2E5D-4F56-8A71-ED2BACA2A277}" sibTransId="{AF4F50EE-FC7A-4215-9FFE-C6A661E35941}"/>
    <dgm:cxn modelId="{558EFF90-888E-4000-84C3-597806977801}" type="presOf" srcId="{E1BC0E5B-D358-4D56-8889-3294120C9699}" destId="{6A13FC9D-CB74-46B1-B732-41CF0F97AECB}" srcOrd="0" destOrd="0" presId="urn:microsoft.com/office/officeart/2008/layout/PictureStrips"/>
    <dgm:cxn modelId="{C67AA656-9762-4EA5-8021-B0594B2DDD9E}" srcId="{42262D8C-9170-498A-A10F-5347A4C1DB59}" destId="{E1BC0E5B-D358-4D56-8889-3294120C9699}" srcOrd="0" destOrd="0" parTransId="{9D053AAF-96E0-4535-81EA-C02D10A24B20}" sibTransId="{D6918902-DD69-4B29-85C7-C43C2264F425}"/>
    <dgm:cxn modelId="{500DCCFA-CD00-493E-9312-90530E2AFB8C}" srcId="{42262D8C-9170-498A-A10F-5347A4C1DB59}" destId="{6DB78BE1-D83E-4D2D-B959-1462CB462888}" srcOrd="6" destOrd="0" parTransId="{C9C78C32-51B3-4B2D-A372-2ECC1FB67868}" sibTransId="{8816B7DC-C298-4C1F-A0F6-348DE2AAB8BB}"/>
    <dgm:cxn modelId="{6F0DEE47-0C20-4CC7-A367-3A458E6A896B}" type="presOf" srcId="{6D4EADA7-729A-40B6-A79C-C8148C02EB5B}" destId="{77273CE7-749D-40CF-A243-B67B9212706E}" srcOrd="0" destOrd="0" presId="urn:microsoft.com/office/officeart/2008/layout/PictureStrips"/>
    <dgm:cxn modelId="{4449B30D-C006-4FA5-865D-AC8BB81CEE60}" srcId="{42262D8C-9170-498A-A10F-5347A4C1DB59}" destId="{4EF1085A-7BC1-4A1F-A3BB-65B177D0C3B0}" srcOrd="5" destOrd="0" parTransId="{9831679C-1C8A-428A-B00C-9EF049FF5ACD}" sibTransId="{9CE83C5D-9843-4C1C-9CAA-C600831ADB7E}"/>
    <dgm:cxn modelId="{322034D9-ECC2-4D0A-913F-9DEA7FBCF03F}" type="presOf" srcId="{6D1E02B4-5F44-42C2-9135-53F468BBC786}" destId="{4F547089-9E4C-4A2C-87E1-9A71BD9A6259}" srcOrd="0" destOrd="0" presId="urn:microsoft.com/office/officeart/2008/layout/PictureStrips"/>
    <dgm:cxn modelId="{016B6171-5E28-455B-9BCF-2AD6CC7E76B2}" srcId="{42262D8C-9170-498A-A10F-5347A4C1DB59}" destId="{6D1E02B4-5F44-42C2-9135-53F468BBC786}" srcOrd="1" destOrd="0" parTransId="{615C003C-53D5-4046-B5AA-81CDBCA8554A}" sibTransId="{3BAABC00-23BD-42CB-92D8-781B5C40FA2C}"/>
    <dgm:cxn modelId="{6E7011BA-E64A-4940-994F-67912CB37EFE}" type="presOf" srcId="{3246CE4E-BCC9-45A4-8066-1FF60805FAFC}" destId="{8D22F3E8-AA41-4397-A594-B544236D1B92}" srcOrd="0" destOrd="0" presId="urn:microsoft.com/office/officeart/2008/layout/PictureStrips"/>
    <dgm:cxn modelId="{17D35FDD-7226-49F1-B5DF-525B777331F2}" srcId="{42262D8C-9170-498A-A10F-5347A4C1DB59}" destId="{3246CE4E-BCC9-45A4-8066-1FF60805FAFC}" srcOrd="3" destOrd="0" parTransId="{478C1FFB-927D-40A2-BDB3-18E8BB1F0FF1}" sibTransId="{E5D6F9BA-D77A-4F90-912B-39D33185782A}"/>
    <dgm:cxn modelId="{29A8E242-86B9-45D4-8D50-DE8318A982CD}" type="presOf" srcId="{15BFA27E-449E-46C9-80AD-1DC17ECC2416}" destId="{8D22F3E8-AA41-4397-A594-B544236D1B92}" srcOrd="0" destOrd="5" presId="urn:microsoft.com/office/officeart/2008/layout/PictureStrips"/>
    <dgm:cxn modelId="{73158563-D226-46B5-9250-D266FD88615B}" type="presOf" srcId="{6DB78BE1-D83E-4D2D-B959-1462CB462888}" destId="{8FBA4309-C0EC-4913-BE41-E97104A0E116}" srcOrd="0" destOrd="0" presId="urn:microsoft.com/office/officeart/2008/layout/PictureStrips"/>
    <dgm:cxn modelId="{E2B84495-02F5-4BFD-8050-4C4D027EADF5}" type="presParOf" srcId="{FAF8F4C4-2A9F-46FD-88C4-035A760D2EB8}" destId="{06E95A9D-CDB4-4D51-B93F-8ABE01DFC4E3}" srcOrd="0" destOrd="0" presId="urn:microsoft.com/office/officeart/2008/layout/PictureStrips"/>
    <dgm:cxn modelId="{658D64E6-09CD-4491-8B76-A953B3136F92}" type="presParOf" srcId="{06E95A9D-CDB4-4D51-B93F-8ABE01DFC4E3}" destId="{6A13FC9D-CB74-46B1-B732-41CF0F97AECB}" srcOrd="0" destOrd="0" presId="urn:microsoft.com/office/officeart/2008/layout/PictureStrips"/>
    <dgm:cxn modelId="{88B7BBD5-06B2-4CEF-92F2-C03628CE19A9}" type="presParOf" srcId="{06E95A9D-CDB4-4D51-B93F-8ABE01DFC4E3}" destId="{1007274B-6661-44EB-B319-82C29AF74B06}" srcOrd="1" destOrd="0" presId="urn:microsoft.com/office/officeart/2008/layout/PictureStrips"/>
    <dgm:cxn modelId="{242A8CEC-D9CB-47B5-AE5D-CE16DA3824F1}" type="presParOf" srcId="{FAF8F4C4-2A9F-46FD-88C4-035A760D2EB8}" destId="{C94DC89E-9C6B-41E9-9475-7CB6E210AC70}" srcOrd="1" destOrd="0" presId="urn:microsoft.com/office/officeart/2008/layout/PictureStrips"/>
    <dgm:cxn modelId="{712E083F-5D67-4156-9BC4-36E8DAA1C625}" type="presParOf" srcId="{FAF8F4C4-2A9F-46FD-88C4-035A760D2EB8}" destId="{552DA59B-1D73-46DB-8DE0-80E81C5F281B}" srcOrd="2" destOrd="0" presId="urn:microsoft.com/office/officeart/2008/layout/PictureStrips"/>
    <dgm:cxn modelId="{BE36C1D4-1137-487B-B9F6-2C1CD0BBC57B}" type="presParOf" srcId="{552DA59B-1D73-46DB-8DE0-80E81C5F281B}" destId="{4F547089-9E4C-4A2C-87E1-9A71BD9A6259}" srcOrd="0" destOrd="0" presId="urn:microsoft.com/office/officeart/2008/layout/PictureStrips"/>
    <dgm:cxn modelId="{8344CC5A-76EC-46F4-BBB9-42C5413CCD67}" type="presParOf" srcId="{552DA59B-1D73-46DB-8DE0-80E81C5F281B}" destId="{539DB408-0702-4391-80D9-7D7263FBC845}" srcOrd="1" destOrd="0" presId="urn:microsoft.com/office/officeart/2008/layout/PictureStrips"/>
    <dgm:cxn modelId="{1708FC9E-1121-4D5F-860D-B15F74EBC476}" type="presParOf" srcId="{FAF8F4C4-2A9F-46FD-88C4-035A760D2EB8}" destId="{FA337AC1-B4F0-44F0-AD77-E096F10A37EA}" srcOrd="3" destOrd="0" presId="urn:microsoft.com/office/officeart/2008/layout/PictureStrips"/>
    <dgm:cxn modelId="{6D9E4713-2E47-4D11-884E-818444133CD9}" type="presParOf" srcId="{FAF8F4C4-2A9F-46FD-88C4-035A760D2EB8}" destId="{6694DE20-D85F-4212-90A9-B10B3233DB46}" srcOrd="4" destOrd="0" presId="urn:microsoft.com/office/officeart/2008/layout/PictureStrips"/>
    <dgm:cxn modelId="{B0FAA398-B1A4-415E-A9D6-AC1E015D4055}" type="presParOf" srcId="{6694DE20-D85F-4212-90A9-B10B3233DB46}" destId="{95BD54B2-7BDD-4BF5-94C4-06F17AC1507C}" srcOrd="0" destOrd="0" presId="urn:microsoft.com/office/officeart/2008/layout/PictureStrips"/>
    <dgm:cxn modelId="{676DF289-95FA-4D94-9DFC-EEEEFAD48167}" type="presParOf" srcId="{6694DE20-D85F-4212-90A9-B10B3233DB46}" destId="{DACB0F40-FA98-44A6-B62C-EE662C779DBA}" srcOrd="1" destOrd="0" presId="urn:microsoft.com/office/officeart/2008/layout/PictureStrips"/>
    <dgm:cxn modelId="{CF2C4823-3617-432B-9FA2-55D06080080E}" type="presParOf" srcId="{FAF8F4C4-2A9F-46FD-88C4-035A760D2EB8}" destId="{681D2E72-828B-4107-960F-C8330D0B81F0}" srcOrd="5" destOrd="0" presId="urn:microsoft.com/office/officeart/2008/layout/PictureStrips"/>
    <dgm:cxn modelId="{05AB9774-6AED-4BC2-B5AD-D839828D4C82}" type="presParOf" srcId="{FAF8F4C4-2A9F-46FD-88C4-035A760D2EB8}" destId="{C995DB5C-D52F-401E-9F4E-5CBAF23300A0}" srcOrd="6" destOrd="0" presId="urn:microsoft.com/office/officeart/2008/layout/PictureStrips"/>
    <dgm:cxn modelId="{EF5C9154-1365-4429-A479-57845B944AE7}" type="presParOf" srcId="{C995DB5C-D52F-401E-9F4E-5CBAF23300A0}" destId="{8D22F3E8-AA41-4397-A594-B544236D1B92}" srcOrd="0" destOrd="0" presId="urn:microsoft.com/office/officeart/2008/layout/PictureStrips"/>
    <dgm:cxn modelId="{AF636A12-F1CC-49FC-94EE-B7F888E0C2FE}" type="presParOf" srcId="{C995DB5C-D52F-401E-9F4E-5CBAF23300A0}" destId="{C7B3FEB4-0FEF-47BB-BC6B-F7DE6CE02C6C}" srcOrd="1" destOrd="0" presId="urn:microsoft.com/office/officeart/2008/layout/PictureStrips"/>
    <dgm:cxn modelId="{72323896-4CC2-4ABA-9000-AFE0A75AD890}" type="presParOf" srcId="{FAF8F4C4-2A9F-46FD-88C4-035A760D2EB8}" destId="{978E6AE6-30A6-4735-B6C3-A98447E22287}" srcOrd="7" destOrd="0" presId="urn:microsoft.com/office/officeart/2008/layout/PictureStrips"/>
    <dgm:cxn modelId="{67C565EB-9ADF-4DD1-A2CE-70E7FA49148F}" type="presParOf" srcId="{FAF8F4C4-2A9F-46FD-88C4-035A760D2EB8}" destId="{C4FA480C-3D46-4B6F-9068-7C92F656B307}" srcOrd="8" destOrd="0" presId="urn:microsoft.com/office/officeart/2008/layout/PictureStrips"/>
    <dgm:cxn modelId="{666EB3B9-D718-41EA-B3E2-DCE0F05CC806}" type="presParOf" srcId="{C4FA480C-3D46-4B6F-9068-7C92F656B307}" destId="{77273CE7-749D-40CF-A243-B67B9212706E}" srcOrd="0" destOrd="0" presId="urn:microsoft.com/office/officeart/2008/layout/PictureStrips"/>
    <dgm:cxn modelId="{ABEBB4CD-83F4-4FD7-B48A-950487B72108}" type="presParOf" srcId="{C4FA480C-3D46-4B6F-9068-7C92F656B307}" destId="{7AEDF2AE-FFDF-4F2E-911B-659CEBBA6C97}" srcOrd="1" destOrd="0" presId="urn:microsoft.com/office/officeart/2008/layout/PictureStrips"/>
    <dgm:cxn modelId="{0EBBF17D-3BE1-47DC-A273-883A6453166F}" type="presParOf" srcId="{FAF8F4C4-2A9F-46FD-88C4-035A760D2EB8}" destId="{A420A9F2-A47B-44CF-A4D4-6F8CC3F392F9}" srcOrd="9" destOrd="0" presId="urn:microsoft.com/office/officeart/2008/layout/PictureStrips"/>
    <dgm:cxn modelId="{E38E697B-D43C-4454-BB9F-D5AFC05FB37D}" type="presParOf" srcId="{FAF8F4C4-2A9F-46FD-88C4-035A760D2EB8}" destId="{DE74A9DA-E0ED-4C90-AE25-5C638076A205}" srcOrd="10" destOrd="0" presId="urn:microsoft.com/office/officeart/2008/layout/PictureStrips"/>
    <dgm:cxn modelId="{09B58BAB-B5C4-4DF0-A692-962D337ADE34}" type="presParOf" srcId="{DE74A9DA-E0ED-4C90-AE25-5C638076A205}" destId="{9C7044CE-1995-45D6-9B20-00FB87210284}" srcOrd="0" destOrd="0" presId="urn:microsoft.com/office/officeart/2008/layout/PictureStrips"/>
    <dgm:cxn modelId="{DEA033B9-EAA2-426C-9001-587AEF08D6E2}" type="presParOf" srcId="{DE74A9DA-E0ED-4C90-AE25-5C638076A205}" destId="{6C488B5C-5D79-4FF4-8E21-4F6A4D8C7FED}" srcOrd="1" destOrd="0" presId="urn:microsoft.com/office/officeart/2008/layout/PictureStrips"/>
    <dgm:cxn modelId="{D3C349B8-6BE6-437D-B30A-C91AEFC567C4}" type="presParOf" srcId="{FAF8F4C4-2A9F-46FD-88C4-035A760D2EB8}" destId="{E45075FF-3EBE-418C-AABE-7968F980F8B6}" srcOrd="11" destOrd="0" presId="urn:microsoft.com/office/officeart/2008/layout/PictureStrips"/>
    <dgm:cxn modelId="{5CF217DC-3BFC-4FE0-836F-5D5BCA5DFFEE}" type="presParOf" srcId="{FAF8F4C4-2A9F-46FD-88C4-035A760D2EB8}" destId="{D581235D-7A50-4F90-986A-6019992AA79B}" srcOrd="12" destOrd="0" presId="urn:microsoft.com/office/officeart/2008/layout/PictureStrips"/>
    <dgm:cxn modelId="{01DA3145-6C6E-406E-9FBC-A62726E522A1}" type="presParOf" srcId="{D581235D-7A50-4F90-986A-6019992AA79B}" destId="{8FBA4309-C0EC-4913-BE41-E97104A0E116}" srcOrd="0" destOrd="0" presId="urn:microsoft.com/office/officeart/2008/layout/PictureStrips"/>
    <dgm:cxn modelId="{63D4B288-8850-420E-851B-056F33E9A4BF}" type="presParOf" srcId="{D581235D-7A50-4F90-986A-6019992AA79B}" destId="{6DC40283-AB1E-47A4-B6ED-46C3483619E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3FC9D-CB74-46B1-B732-41CF0F97AECB}">
      <dsp:nvSpPr>
        <dsp:cNvPr id="0" name=""/>
        <dsp:cNvSpPr/>
      </dsp:nvSpPr>
      <dsp:spPr>
        <a:xfrm>
          <a:off x="142277" y="1130992"/>
          <a:ext cx="3339845" cy="10437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Introduction</a:t>
          </a:r>
          <a:endParaRPr lang="en-US" sz="1400" b="1" kern="1200" dirty="0"/>
        </a:p>
      </dsp:txBody>
      <dsp:txXfrm>
        <a:off x="142277" y="1130992"/>
        <a:ext cx="3339845" cy="1043701"/>
      </dsp:txXfrm>
    </dsp:sp>
    <dsp:sp modelId="{1007274B-6661-44EB-B319-82C29AF74B06}">
      <dsp:nvSpPr>
        <dsp:cNvPr id="0" name=""/>
        <dsp:cNvSpPr/>
      </dsp:nvSpPr>
      <dsp:spPr>
        <a:xfrm>
          <a:off x="3117" y="980235"/>
          <a:ext cx="730591" cy="109588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7089-9E4C-4A2C-87E1-9A71BD9A6259}">
      <dsp:nvSpPr>
        <dsp:cNvPr id="0" name=""/>
        <dsp:cNvSpPr/>
      </dsp:nvSpPr>
      <dsp:spPr>
        <a:xfrm>
          <a:off x="3972236" y="1130992"/>
          <a:ext cx="3339845" cy="10437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Business problem</a:t>
          </a:r>
          <a:endParaRPr lang="en-US" sz="1400" b="1" kern="1200" dirty="0"/>
        </a:p>
      </dsp:txBody>
      <dsp:txXfrm>
        <a:off x="3972236" y="1130992"/>
        <a:ext cx="3339845" cy="1043701"/>
      </dsp:txXfrm>
    </dsp:sp>
    <dsp:sp modelId="{539DB408-0702-4391-80D9-7D7263FBC845}">
      <dsp:nvSpPr>
        <dsp:cNvPr id="0" name=""/>
        <dsp:cNvSpPr/>
      </dsp:nvSpPr>
      <dsp:spPr>
        <a:xfrm>
          <a:off x="3833076" y="980235"/>
          <a:ext cx="730591" cy="10958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BD54B2-7BDD-4BF5-94C4-06F17AC1507C}">
      <dsp:nvSpPr>
        <dsp:cNvPr id="0" name=""/>
        <dsp:cNvSpPr/>
      </dsp:nvSpPr>
      <dsp:spPr>
        <a:xfrm>
          <a:off x="142277" y="2404788"/>
          <a:ext cx="3339845" cy="128566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t>Data Collection</a:t>
          </a:r>
        </a:p>
        <a:p>
          <a:pPr marL="114300" lvl="1" indent="-114300" algn="l" defTabSz="622300">
            <a:lnSpc>
              <a:spcPct val="90000"/>
            </a:lnSpc>
            <a:spcBef>
              <a:spcPct val="0"/>
            </a:spcBef>
            <a:spcAft>
              <a:spcPct val="15000"/>
            </a:spcAft>
            <a:buChar char="••"/>
          </a:pPr>
          <a:r>
            <a:rPr lang="en-US" sz="1400" kern="1200" dirty="0" smtClean="0"/>
            <a:t>Fitness Preference</a:t>
          </a:r>
          <a:endParaRPr lang="en-US" sz="1400" kern="1200" dirty="0"/>
        </a:p>
        <a:p>
          <a:pPr marL="114300" lvl="1" indent="-114300" algn="l" defTabSz="622300">
            <a:lnSpc>
              <a:spcPct val="90000"/>
            </a:lnSpc>
            <a:spcBef>
              <a:spcPct val="0"/>
            </a:spcBef>
            <a:spcAft>
              <a:spcPct val="15000"/>
            </a:spcAft>
            <a:buChar char="••"/>
          </a:pPr>
          <a:r>
            <a:rPr lang="en-US" sz="1400" kern="1200" dirty="0" smtClean="0"/>
            <a:t>Eating Habits</a:t>
          </a:r>
          <a:endParaRPr lang="en-US" sz="1400" kern="1200" dirty="0"/>
        </a:p>
        <a:p>
          <a:pPr marL="114300" lvl="1" indent="-114300" algn="l" defTabSz="622300">
            <a:lnSpc>
              <a:spcPct val="90000"/>
            </a:lnSpc>
            <a:spcBef>
              <a:spcPct val="0"/>
            </a:spcBef>
            <a:spcAft>
              <a:spcPct val="15000"/>
            </a:spcAft>
            <a:buChar char="••"/>
          </a:pPr>
          <a:r>
            <a:rPr lang="en-US" sz="1400" kern="1200" dirty="0" smtClean="0"/>
            <a:t>Neighborhood Geocoding</a:t>
          </a:r>
          <a:endParaRPr lang="en-US" sz="1400" kern="1200" dirty="0"/>
        </a:p>
        <a:p>
          <a:pPr marL="114300" lvl="1" indent="-114300" algn="l" defTabSz="622300">
            <a:lnSpc>
              <a:spcPct val="90000"/>
            </a:lnSpc>
            <a:spcBef>
              <a:spcPct val="0"/>
            </a:spcBef>
            <a:spcAft>
              <a:spcPct val="15000"/>
            </a:spcAft>
            <a:buChar char="••"/>
          </a:pPr>
          <a:r>
            <a:rPr lang="en-US" sz="1400" kern="1200" dirty="0" smtClean="0"/>
            <a:t>Venue Data</a:t>
          </a:r>
          <a:endParaRPr lang="en-US" sz="1400" kern="1200" dirty="0"/>
        </a:p>
      </dsp:txBody>
      <dsp:txXfrm>
        <a:off x="142277" y="2404788"/>
        <a:ext cx="3339845" cy="1285663"/>
      </dsp:txXfrm>
    </dsp:sp>
    <dsp:sp modelId="{DACB0F40-FA98-44A6-B62C-EE662C779DBA}">
      <dsp:nvSpPr>
        <dsp:cNvPr id="0" name=""/>
        <dsp:cNvSpPr/>
      </dsp:nvSpPr>
      <dsp:spPr>
        <a:xfrm>
          <a:off x="0" y="2490518"/>
          <a:ext cx="730591" cy="1095886"/>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80158" t="1756" r="4158" b="-1756"/>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22F3E8-AA41-4397-A594-B544236D1B92}">
      <dsp:nvSpPr>
        <dsp:cNvPr id="0" name=""/>
        <dsp:cNvSpPr/>
      </dsp:nvSpPr>
      <dsp:spPr>
        <a:xfrm>
          <a:off x="3972236" y="2294140"/>
          <a:ext cx="3339845" cy="147718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t>Methodology</a:t>
          </a:r>
          <a:endParaRPr lang="en-US" sz="1400" b="1" kern="1200" dirty="0"/>
        </a:p>
        <a:p>
          <a:pPr marL="114300" lvl="1" indent="-114300" algn="l" defTabSz="622300">
            <a:lnSpc>
              <a:spcPct val="90000"/>
            </a:lnSpc>
            <a:spcBef>
              <a:spcPct val="0"/>
            </a:spcBef>
            <a:spcAft>
              <a:spcPct val="15000"/>
            </a:spcAft>
            <a:buChar char="••"/>
          </a:pPr>
          <a:r>
            <a:rPr lang="en-US" sz="1400" kern="1200" dirty="0" smtClean="0"/>
            <a:t>Visualizing Neighborhood</a:t>
          </a:r>
          <a:endParaRPr lang="en-US" sz="1400" kern="1200" dirty="0"/>
        </a:p>
        <a:p>
          <a:pPr marL="114300" lvl="1" indent="-114300" algn="l" defTabSz="622300">
            <a:lnSpc>
              <a:spcPct val="90000"/>
            </a:lnSpc>
            <a:spcBef>
              <a:spcPct val="0"/>
            </a:spcBef>
            <a:spcAft>
              <a:spcPct val="15000"/>
            </a:spcAft>
            <a:buChar char="••"/>
          </a:pPr>
          <a:r>
            <a:rPr lang="en-US" sz="1400" kern="1200" dirty="0" smtClean="0"/>
            <a:t>Venue Category filtering</a:t>
          </a:r>
          <a:endParaRPr lang="en-US" sz="1400" kern="1200" dirty="0"/>
        </a:p>
        <a:p>
          <a:pPr marL="114300" lvl="1" indent="-114300" algn="l" defTabSz="622300">
            <a:lnSpc>
              <a:spcPct val="90000"/>
            </a:lnSpc>
            <a:spcBef>
              <a:spcPct val="0"/>
            </a:spcBef>
            <a:spcAft>
              <a:spcPct val="15000"/>
            </a:spcAft>
            <a:buChar char="••"/>
          </a:pPr>
          <a:r>
            <a:rPr lang="en-US" sz="1400" kern="1200" dirty="0" smtClean="0"/>
            <a:t>One hot encoding</a:t>
          </a:r>
          <a:endParaRPr lang="en-US" sz="1400" kern="1200" dirty="0"/>
        </a:p>
        <a:p>
          <a:pPr marL="114300" lvl="1" indent="-114300" algn="l" defTabSz="622300">
            <a:lnSpc>
              <a:spcPct val="90000"/>
            </a:lnSpc>
            <a:spcBef>
              <a:spcPct val="0"/>
            </a:spcBef>
            <a:spcAft>
              <a:spcPct val="15000"/>
            </a:spcAft>
            <a:buChar char="••"/>
          </a:pPr>
          <a:r>
            <a:rPr lang="en-US" sz="1400" kern="1200" dirty="0" smtClean="0"/>
            <a:t>Top 10 common venues</a:t>
          </a:r>
          <a:endParaRPr lang="en-US" sz="1400" kern="1200" dirty="0"/>
        </a:p>
        <a:p>
          <a:pPr marL="114300" lvl="1" indent="-114300" algn="l" defTabSz="622300">
            <a:lnSpc>
              <a:spcPct val="90000"/>
            </a:lnSpc>
            <a:spcBef>
              <a:spcPct val="0"/>
            </a:spcBef>
            <a:spcAft>
              <a:spcPct val="15000"/>
            </a:spcAft>
            <a:buChar char="••"/>
          </a:pPr>
          <a:r>
            <a:rPr lang="en-US" sz="1400" kern="1200" dirty="0" smtClean="0"/>
            <a:t>K-means Clustering</a:t>
          </a:r>
          <a:endParaRPr lang="en-US" sz="1400" kern="1200" dirty="0"/>
        </a:p>
      </dsp:txBody>
      <dsp:txXfrm>
        <a:off x="3972236" y="2294140"/>
        <a:ext cx="3339845" cy="1477182"/>
      </dsp:txXfrm>
    </dsp:sp>
    <dsp:sp modelId="{C7B3FEB4-0FEF-47BB-BC6B-F7DE6CE02C6C}">
      <dsp:nvSpPr>
        <dsp:cNvPr id="0" name=""/>
        <dsp:cNvSpPr/>
      </dsp:nvSpPr>
      <dsp:spPr>
        <a:xfrm>
          <a:off x="3784952" y="2485252"/>
          <a:ext cx="730591" cy="1095886"/>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273CE7-749D-40CF-A243-B67B9212706E}">
      <dsp:nvSpPr>
        <dsp:cNvPr id="0" name=""/>
        <dsp:cNvSpPr/>
      </dsp:nvSpPr>
      <dsp:spPr>
        <a:xfrm>
          <a:off x="142277" y="4041525"/>
          <a:ext cx="3339845" cy="10437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  Results</a:t>
          </a:r>
          <a:endParaRPr lang="en-US" sz="1400" b="1" kern="1200" dirty="0"/>
        </a:p>
      </dsp:txBody>
      <dsp:txXfrm>
        <a:off x="142277" y="4041525"/>
        <a:ext cx="3339845" cy="1043701"/>
      </dsp:txXfrm>
    </dsp:sp>
    <dsp:sp modelId="{7AEDF2AE-FFDF-4F2E-911B-659CEBBA6C97}">
      <dsp:nvSpPr>
        <dsp:cNvPr id="0" name=""/>
        <dsp:cNvSpPr/>
      </dsp:nvSpPr>
      <dsp:spPr>
        <a:xfrm>
          <a:off x="3117" y="3890768"/>
          <a:ext cx="730591" cy="1095886"/>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4000" b="-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044CE-1995-45D6-9B20-00FB87210284}">
      <dsp:nvSpPr>
        <dsp:cNvPr id="0" name=""/>
        <dsp:cNvSpPr/>
      </dsp:nvSpPr>
      <dsp:spPr>
        <a:xfrm>
          <a:off x="3972236" y="4041525"/>
          <a:ext cx="3339845" cy="10437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Discussion</a:t>
          </a:r>
          <a:endParaRPr lang="en-US" sz="1400" b="1" kern="1200" dirty="0"/>
        </a:p>
      </dsp:txBody>
      <dsp:txXfrm>
        <a:off x="3972236" y="4041525"/>
        <a:ext cx="3339845" cy="1043701"/>
      </dsp:txXfrm>
    </dsp:sp>
    <dsp:sp modelId="{6C488B5C-5D79-4FF4-8E21-4F6A4D8C7FED}">
      <dsp:nvSpPr>
        <dsp:cNvPr id="0" name=""/>
        <dsp:cNvSpPr/>
      </dsp:nvSpPr>
      <dsp:spPr>
        <a:xfrm>
          <a:off x="3833076" y="3890768"/>
          <a:ext cx="730591" cy="1095886"/>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A4309-C0EC-4913-BE41-E97104A0E116}">
      <dsp:nvSpPr>
        <dsp:cNvPr id="0" name=""/>
        <dsp:cNvSpPr/>
      </dsp:nvSpPr>
      <dsp:spPr>
        <a:xfrm>
          <a:off x="2057257" y="5355430"/>
          <a:ext cx="3339845" cy="104370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6934"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t>Conclusion</a:t>
          </a:r>
          <a:r>
            <a:rPr lang="en-US" sz="1400" kern="1200" dirty="0" smtClean="0"/>
            <a:t>									</a:t>
          </a:r>
          <a:endParaRPr lang="en-US" sz="1400" kern="1200" dirty="0"/>
        </a:p>
      </dsp:txBody>
      <dsp:txXfrm>
        <a:off x="2057257" y="5355430"/>
        <a:ext cx="3339845" cy="1043701"/>
      </dsp:txXfrm>
    </dsp:sp>
    <dsp:sp modelId="{6DC40283-AB1E-47A4-B6ED-46C3483619EB}">
      <dsp:nvSpPr>
        <dsp:cNvPr id="0" name=""/>
        <dsp:cNvSpPr/>
      </dsp:nvSpPr>
      <dsp:spPr>
        <a:xfrm>
          <a:off x="1918096" y="5204673"/>
          <a:ext cx="730591" cy="1095886"/>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6/27/2020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6/27/2020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CAPTSTONE FINAL PROJECT-</a:t>
            </a:r>
            <a:r>
              <a:rPr lang="en-US" b="1" dirty="0"/>
              <a:t>Opening a SUPER FOOD shop @ Bangalore</a:t>
            </a:r>
            <a:br>
              <a:rPr lang="en-US" b="1" dirty="0"/>
            </a:br>
            <a:r>
              <a:rPr lang="en-US" b="1" dirty="0"/>
              <a:t/>
            </a:r>
            <a:br>
              <a:rPr lang="en-US" b="1" dirty="0"/>
            </a:br>
            <a:endParaRPr lang="en-IN" dirty="0"/>
          </a:p>
        </p:txBody>
      </p:sp>
      <p:sp>
        <p:nvSpPr>
          <p:cNvPr id="3" name="Subtitle 2"/>
          <p:cNvSpPr>
            <a:spLocks noGrp="1"/>
          </p:cNvSpPr>
          <p:nvPr>
            <p:ph type="subTitle" idx="1"/>
          </p:nvPr>
        </p:nvSpPr>
        <p:spPr/>
        <p:txBody>
          <a:bodyPr>
            <a:normAutofit/>
          </a:bodyPr>
          <a:lstStyle/>
          <a:p>
            <a:r>
              <a:rPr lang="en-US" b="1" dirty="0" smtClean="0"/>
              <a:t>Jaskaran Singh Attal</a:t>
            </a:r>
          </a:p>
          <a:p>
            <a:r>
              <a:rPr lang="en-US" b="1" dirty="0" smtClean="0"/>
              <a:t>-jass.attal@gmail.com</a:t>
            </a:r>
            <a:endParaRPr lang="en-IN" dirty="0"/>
          </a:p>
        </p:txBody>
      </p:sp>
    </p:spTree>
    <p:extLst>
      <p:ext uri="{BB962C8B-B14F-4D97-AF65-F5344CB8AC3E}">
        <p14:creationId xmlns:p14="http://schemas.microsoft.com/office/powerpoint/2010/main" val="378197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Collection –Venue Data</a:t>
            </a:r>
            <a:endParaRPr lang="en-IN" b="1" dirty="0"/>
          </a:p>
        </p:txBody>
      </p:sp>
      <p:sp>
        <p:nvSpPr>
          <p:cNvPr id="6" name="Content Placeholder 2"/>
          <p:cNvSpPr txBox="1">
            <a:spLocks/>
          </p:cNvSpPr>
          <p:nvPr/>
        </p:nvSpPr>
        <p:spPr>
          <a:xfrm>
            <a:off x="3532472" y="2435393"/>
            <a:ext cx="8239225" cy="174990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From the location data obtained after Web Scraping </a:t>
            </a:r>
            <a:r>
              <a:rPr lang="en-US" dirty="0" smtClean="0"/>
              <a:t>and Geocoding</a:t>
            </a:r>
            <a:r>
              <a:rPr lang="en-US" dirty="0"/>
              <a:t>, the venue data is found out by passing in the </a:t>
            </a:r>
            <a:r>
              <a:rPr lang="en-US" dirty="0" smtClean="0"/>
              <a:t>required parameters to Foursquare </a:t>
            </a:r>
            <a:r>
              <a:rPr lang="en-US" dirty="0"/>
              <a:t>API, and creating </a:t>
            </a:r>
            <a:r>
              <a:rPr lang="en-US" dirty="0" smtClean="0"/>
              <a:t>another Data Frame </a:t>
            </a:r>
            <a:r>
              <a:rPr lang="en-US" dirty="0"/>
              <a:t>to contain all the venue details along with </a:t>
            </a:r>
            <a:r>
              <a:rPr lang="en-US" dirty="0" smtClean="0"/>
              <a:t>the </a:t>
            </a:r>
            <a:r>
              <a:rPr lang="en-IN" dirty="0" smtClean="0"/>
              <a:t>respective </a:t>
            </a:r>
            <a:r>
              <a:rPr lang="en-IN" dirty="0"/>
              <a:t>neighbourhoods.</a:t>
            </a:r>
            <a:endParaRPr lang="en-US" dirty="0" smtClean="0"/>
          </a:p>
        </p:txBody>
      </p:sp>
    </p:spTree>
    <p:extLst>
      <p:ext uri="{BB962C8B-B14F-4D97-AF65-F5344CB8AC3E}">
        <p14:creationId xmlns:p14="http://schemas.microsoft.com/office/powerpoint/2010/main" val="6793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Methodology-Visualizing </a:t>
            </a:r>
            <a:r>
              <a:rPr lang="en-IN" b="1" dirty="0" err="1" smtClean="0"/>
              <a:t>Neighborhood</a:t>
            </a:r>
            <a:endParaRPr lang="en-IN" b="1" dirty="0"/>
          </a:p>
        </p:txBody>
      </p:sp>
      <p:pic>
        <p:nvPicPr>
          <p:cNvPr id="5" name="Picture 4"/>
          <p:cNvPicPr>
            <a:picLocks noChangeAspect="1"/>
          </p:cNvPicPr>
          <p:nvPr/>
        </p:nvPicPr>
        <p:blipFill>
          <a:blip r:embed="rId2"/>
          <a:stretch>
            <a:fillRect/>
          </a:stretch>
        </p:blipFill>
        <p:spPr>
          <a:xfrm>
            <a:off x="3789300" y="338523"/>
            <a:ext cx="7475136" cy="4349182"/>
          </a:xfrm>
          <a:prstGeom prst="rect">
            <a:avLst/>
          </a:prstGeom>
        </p:spPr>
      </p:pic>
      <p:sp>
        <p:nvSpPr>
          <p:cNvPr id="6" name="Content Placeholder 2"/>
          <p:cNvSpPr txBox="1">
            <a:spLocks/>
          </p:cNvSpPr>
          <p:nvPr/>
        </p:nvSpPr>
        <p:spPr>
          <a:xfrm>
            <a:off x="3638350" y="4687705"/>
            <a:ext cx="8239225" cy="174990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The neighborhood </a:t>
            </a:r>
            <a:r>
              <a:rPr lang="en-US" dirty="0"/>
              <a:t>data is scraped from a </a:t>
            </a:r>
            <a:r>
              <a:rPr lang="en-US" dirty="0" smtClean="0"/>
              <a:t>Mapsofindia.com </a:t>
            </a:r>
            <a:r>
              <a:rPr lang="en-US" dirty="0"/>
              <a:t>webpage.</a:t>
            </a:r>
          </a:p>
          <a:p>
            <a:r>
              <a:rPr lang="en-US" dirty="0" smtClean="0"/>
              <a:t>. </a:t>
            </a:r>
            <a:r>
              <a:rPr lang="en-US" dirty="0"/>
              <a:t>The latitude and longitude of the </a:t>
            </a:r>
            <a:r>
              <a:rPr lang="en-US" dirty="0" smtClean="0"/>
              <a:t>neighborhoods are retrieved using </a:t>
            </a:r>
            <a:r>
              <a:rPr lang="en-US" dirty="0" err="1" smtClean="0"/>
              <a:t>Geopy</a:t>
            </a:r>
            <a:r>
              <a:rPr lang="en-US" dirty="0" smtClean="0"/>
              <a:t> package from python</a:t>
            </a:r>
            <a:endParaRPr lang="en-US" dirty="0" smtClean="0"/>
          </a:p>
        </p:txBody>
      </p:sp>
      <p:sp>
        <p:nvSpPr>
          <p:cNvPr id="7" name="TextBox 6"/>
          <p:cNvSpPr txBox="1"/>
          <p:nvPr/>
        </p:nvSpPr>
        <p:spPr>
          <a:xfrm>
            <a:off x="5362271" y="4687705"/>
            <a:ext cx="4547916" cy="369332"/>
          </a:xfrm>
          <a:prstGeom prst="rect">
            <a:avLst/>
          </a:prstGeom>
          <a:noFill/>
        </p:spPr>
        <p:txBody>
          <a:bodyPr wrap="square" rtlCol="0">
            <a:spAutoFit/>
          </a:bodyPr>
          <a:lstStyle/>
          <a:p>
            <a:r>
              <a:rPr lang="en-IN" dirty="0" smtClean="0"/>
              <a:t>	Fig. </a:t>
            </a:r>
            <a:r>
              <a:rPr lang="en-IN" dirty="0" err="1" smtClean="0"/>
              <a:t>Neighborhood</a:t>
            </a:r>
            <a:r>
              <a:rPr lang="en-IN" dirty="0" smtClean="0"/>
              <a:t> marking with folium</a:t>
            </a:r>
            <a:endParaRPr lang="en-IN" dirty="0"/>
          </a:p>
        </p:txBody>
      </p:sp>
    </p:spTree>
    <p:extLst>
      <p:ext uri="{BB962C8B-B14F-4D97-AF65-F5344CB8AC3E}">
        <p14:creationId xmlns:p14="http://schemas.microsoft.com/office/powerpoint/2010/main" val="249298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Methodology-Venue Category Filtering</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1086394763"/>
              </p:ext>
            </p:extLst>
          </p:nvPr>
        </p:nvGraphicFramePr>
        <p:xfrm>
          <a:off x="3676850" y="79298"/>
          <a:ext cx="4793382" cy="5040602"/>
        </p:xfrm>
        <a:graphic>
          <a:graphicData uri="http://schemas.openxmlformats.org/drawingml/2006/table">
            <a:tbl>
              <a:tblPr>
                <a:tableStyleId>{69CF1AB2-1976-4502-BF36-3FF5EA218861}</a:tableStyleId>
              </a:tblPr>
              <a:tblGrid>
                <a:gridCol w="805198">
                  <a:extLst>
                    <a:ext uri="{9D8B030D-6E8A-4147-A177-3AD203B41FA5}">
                      <a16:colId xmlns:a16="http://schemas.microsoft.com/office/drawing/2014/main" val="1060548059"/>
                    </a:ext>
                  </a:extLst>
                </a:gridCol>
                <a:gridCol w="766369">
                  <a:extLst>
                    <a:ext uri="{9D8B030D-6E8A-4147-A177-3AD203B41FA5}">
                      <a16:colId xmlns:a16="http://schemas.microsoft.com/office/drawing/2014/main" val="2689947475"/>
                    </a:ext>
                  </a:extLst>
                </a:gridCol>
                <a:gridCol w="762270">
                  <a:extLst>
                    <a:ext uri="{9D8B030D-6E8A-4147-A177-3AD203B41FA5}">
                      <a16:colId xmlns:a16="http://schemas.microsoft.com/office/drawing/2014/main" val="1210698390"/>
                    </a:ext>
                  </a:extLst>
                </a:gridCol>
                <a:gridCol w="935053">
                  <a:extLst>
                    <a:ext uri="{9D8B030D-6E8A-4147-A177-3AD203B41FA5}">
                      <a16:colId xmlns:a16="http://schemas.microsoft.com/office/drawing/2014/main" val="747200965"/>
                    </a:ext>
                  </a:extLst>
                </a:gridCol>
                <a:gridCol w="762270">
                  <a:extLst>
                    <a:ext uri="{9D8B030D-6E8A-4147-A177-3AD203B41FA5}">
                      <a16:colId xmlns:a16="http://schemas.microsoft.com/office/drawing/2014/main" val="1655813069"/>
                    </a:ext>
                  </a:extLst>
                </a:gridCol>
                <a:gridCol w="762222">
                  <a:extLst>
                    <a:ext uri="{9D8B030D-6E8A-4147-A177-3AD203B41FA5}">
                      <a16:colId xmlns:a16="http://schemas.microsoft.com/office/drawing/2014/main" val="3372979913"/>
                    </a:ext>
                  </a:extLst>
                </a:gridCol>
              </a:tblGrid>
              <a:tr h="239783">
                <a:tc>
                  <a:txBody>
                    <a:bodyPr/>
                    <a:lstStyle/>
                    <a:p>
                      <a:pPr algn="l" fontAlgn="ctr"/>
                      <a:r>
                        <a:rPr lang="en-IN" sz="800" u="none" strike="noStrike">
                          <a:effectLst/>
                        </a:rPr>
                        <a:t>'Afghan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'Australian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'Bookstore',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'Fitness GOTO area max',</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'Multiplex',</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'Hotel Bar',</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471772462"/>
                  </a:ext>
                </a:extLst>
              </a:tr>
              <a:tr h="184589">
                <a:tc>
                  <a:txBody>
                    <a:bodyPr/>
                    <a:lstStyle/>
                    <a:p>
                      <a:pPr algn="l" fontAlgn="ctr"/>
                      <a:r>
                        <a:rPr lang="en-IN" sz="800" u="none" strike="noStrike">
                          <a:effectLst/>
                        </a:rPr>
                        <a:t> 'Airport',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'BBQ Joint',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'Botanical Garden',</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'Flea Market',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'Music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'Ice Cream Shop',</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124689230"/>
                  </a:ext>
                </a:extLst>
              </a:tr>
              <a:tr h="274499">
                <a:tc>
                  <a:txBody>
                    <a:bodyPr/>
                    <a:lstStyle/>
                    <a:p>
                      <a:pPr algn="l" fontAlgn="ctr"/>
                      <a:r>
                        <a:rPr lang="en-IN" sz="800" u="none" strike="noStrike">
                          <a:effectLst/>
                        </a:rPr>
                        <a:t> 'Airport Terminal',</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dirty="0">
                          <a:effectLst/>
                        </a:rPr>
                        <a:t> 'Badminton Court',</a:t>
                      </a:r>
                      <a:endParaRPr lang="en-IN" sz="800" b="0" i="0" u="none" strike="noStrike" dirty="0">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'Boutique',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'Flower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'Music Venue',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'Indian Chinese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506746615"/>
                  </a:ext>
                </a:extLst>
              </a:tr>
              <a:tr h="239783">
                <a:tc>
                  <a:txBody>
                    <a:bodyPr/>
                    <a:lstStyle/>
                    <a:p>
                      <a:pPr algn="l" fontAlgn="ctr"/>
                      <a:r>
                        <a:rPr lang="en-IN" sz="800" u="none" strike="noStrike">
                          <a:effectLst/>
                        </a:rPr>
                        <a:t> 'American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'Bagel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'Bowling Alley',</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'Food',</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'Nightclub',</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'Indian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57738742"/>
                  </a:ext>
                </a:extLst>
              </a:tr>
              <a:tr h="239783">
                <a:tc>
                  <a:txBody>
                    <a:bodyPr/>
                    <a:lstStyle/>
                    <a:p>
                      <a:pPr algn="l" fontAlgn="ctr"/>
                      <a:r>
                        <a:rPr lang="en-IN" sz="800" u="none" strike="noStrike">
                          <a:effectLst/>
                        </a:rPr>
                        <a:t> 'Andhra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'Bakery',</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'Breakfast Spot',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'Food Court',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'Noodle House',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'Indian Sweet Shop',</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940200486"/>
                  </a:ext>
                </a:extLst>
              </a:tr>
              <a:tr h="246612">
                <a:tc>
                  <a:txBody>
                    <a:bodyPr/>
                    <a:lstStyle/>
                    <a:p>
                      <a:pPr algn="l" fontAlgn="ctr"/>
                      <a:r>
                        <a:rPr lang="en-IN" sz="800" u="none" strike="noStrike">
                          <a:effectLst/>
                        </a:rPr>
                        <a:t> 'Arcade',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'Bar',</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'Brewery',</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'Food Truck',</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'North Indian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'Italian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52635105"/>
                  </a:ext>
                </a:extLst>
              </a:tr>
              <a:tr h="254815">
                <a:tc>
                  <a:txBody>
                    <a:bodyPr/>
                    <a:lstStyle/>
                    <a:p>
                      <a:pPr algn="l" fontAlgn="ctr"/>
                      <a:r>
                        <a:rPr lang="en-IN" sz="800" u="none" strike="noStrike">
                          <a:effectLst/>
                        </a:rPr>
                        <a:t> 'Art Gallery',</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'Basketball Court',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'Bubble Tea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'French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'Office',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'Japanese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094922945"/>
                  </a:ext>
                </a:extLst>
              </a:tr>
              <a:tr h="184589">
                <a:tc>
                  <a:txBody>
                    <a:bodyPr/>
                    <a:lstStyle/>
                    <a:p>
                      <a:pPr algn="l" fontAlgn="ctr"/>
                      <a:r>
                        <a:rPr lang="en-IN" sz="800" u="none" strike="noStrike">
                          <a:effectLst/>
                        </a:rPr>
                        <a:t> 'Art Museum',</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'Bed &amp; Breakfast',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dirty="0">
                          <a:effectLst/>
                        </a:rPr>
                        <a:t> 'Building',</a:t>
                      </a:r>
                      <a:endParaRPr lang="en-IN" sz="800" b="0" i="0" u="none" strike="noStrike" dirty="0">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'Fried Chicken Joint',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'Park',</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'Juice Bar',</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1020395084"/>
                  </a:ext>
                </a:extLst>
              </a:tr>
              <a:tr h="246612">
                <a:tc>
                  <a:txBody>
                    <a:bodyPr/>
                    <a:lstStyle/>
                    <a:p>
                      <a:pPr algn="l" fontAlgn="ctr"/>
                      <a:r>
                        <a:rPr lang="en-IN" sz="800" u="none" strike="noStrike">
                          <a:effectLst/>
                        </a:rPr>
                        <a:t> 'Asian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'Bike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'Burger Joint',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'Furniture / Home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'Performing Arts Venue',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'Karnataka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465299574"/>
                  </a:ext>
                </a:extLst>
              </a:tr>
              <a:tr h="239783">
                <a:tc>
                  <a:txBody>
                    <a:bodyPr/>
                    <a:lstStyle/>
                    <a:p>
                      <a:pPr algn="l" fontAlgn="ctr"/>
                      <a:r>
                        <a:rPr lang="en-IN" sz="800" u="none" strike="noStrike">
                          <a:effectLst/>
                        </a:rPr>
                        <a:t> 'Athletics &amp; Sports',</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'Bistro',</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'Burrito Place',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'Garden Center',</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'Pizza Place',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'Kerala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768526863"/>
                  </a:ext>
                </a:extLst>
              </a:tr>
              <a:tr h="235966">
                <a:tc>
                  <a:txBody>
                    <a:bodyPr/>
                    <a:lstStyle/>
                    <a:p>
                      <a:pPr algn="l" fontAlgn="ctr"/>
                      <a:r>
                        <a:rPr lang="en-IN" sz="800" u="none" strike="noStrike">
                          <a:effectLst/>
                        </a:rPr>
                        <a:t> 'Bus Station',</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'Coffee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'Dessert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'Gas Station',</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'Platform',</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'Lake',</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537281797"/>
                  </a:ext>
                </a:extLst>
              </a:tr>
              <a:tr h="161402">
                <a:tc>
                  <a:txBody>
                    <a:bodyPr/>
                    <a:lstStyle/>
                    <a:p>
                      <a:pPr algn="l" fontAlgn="ctr"/>
                      <a:r>
                        <a:rPr lang="en-IN" sz="800" u="none" strike="noStrike">
                          <a:effectLst/>
                        </a:rPr>
                        <a:t> 'Business Service',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'Concert Hall',</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'Dhaba',</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'Gastropub',</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'Plaza',</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'Liquor Store',</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1475285986"/>
                  </a:ext>
                </a:extLst>
              </a:tr>
              <a:tr h="239783">
                <a:tc>
                  <a:txBody>
                    <a:bodyPr/>
                    <a:lstStyle/>
                    <a:p>
                      <a:pPr algn="l" fontAlgn="ctr"/>
                      <a:r>
                        <a:rPr lang="en-IN" sz="800" u="none" strike="noStrike">
                          <a:effectLst/>
                        </a:rPr>
                        <a:t> 'Cafeteria',</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'Construction &amp; Landscaping',</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'Dim Sum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'General Entertainment',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'Pool',</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'Lounge',</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256916418"/>
                  </a:ext>
                </a:extLst>
              </a:tr>
              <a:tr h="239783">
                <a:tc>
                  <a:txBody>
                    <a:bodyPr/>
                    <a:lstStyle/>
                    <a:p>
                      <a:pPr algn="l" fontAlgn="ctr"/>
                      <a:r>
                        <a:rPr lang="en-IN" sz="800" u="none" strike="noStrike">
                          <a:effectLst/>
                        </a:rPr>
                        <a:t> 'Café',</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'Convenience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'Diner',</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'Go Kart Track',</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'Pub',</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'Maharashtrian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1163135860"/>
                  </a:ext>
                </a:extLst>
              </a:tr>
              <a:tr h="240016">
                <a:tc>
                  <a:txBody>
                    <a:bodyPr/>
                    <a:lstStyle/>
                    <a:p>
                      <a:pPr algn="l" fontAlgn="ctr"/>
                      <a:r>
                        <a:rPr lang="en-IN" sz="800" u="none" strike="noStrike">
                          <a:effectLst/>
                        </a:rPr>
                        <a:t> 'Campground',</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'Cosmetics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'Donut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'Golf Course',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'Racetrack',</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'Market',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19401829"/>
                  </a:ext>
                </a:extLst>
              </a:tr>
              <a:tr h="318632">
                <a:tc>
                  <a:txBody>
                    <a:bodyPr/>
                    <a:lstStyle/>
                    <a:p>
                      <a:pPr algn="l" fontAlgn="ctr"/>
                      <a:r>
                        <a:rPr lang="en-IN" sz="800" u="none" strike="noStrike">
                          <a:effectLst/>
                        </a:rPr>
                        <a:t> 'Castle',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'Creperie',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'Eastern European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'Grocery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'Rajasthani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dirty="0">
                          <a:effectLst/>
                        </a:rPr>
                        <a:t> 'Mediterranean Restaurant',</a:t>
                      </a:r>
                      <a:endParaRPr lang="en-IN" sz="800" b="0" i="0" u="none" strike="noStrike" dirty="0">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2885021284"/>
                  </a:ext>
                </a:extLst>
              </a:tr>
              <a:tr h="246612">
                <a:tc>
                  <a:txBody>
                    <a:bodyPr/>
                    <a:lstStyle/>
                    <a:p>
                      <a:pPr algn="l" fontAlgn="ctr"/>
                      <a:r>
                        <a:rPr lang="en-IN" sz="800" u="none" strike="noStrike">
                          <a:effectLst/>
                        </a:rPr>
                        <a:t> 'Chaat Place',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'Cricket Ground',</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'Electronics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'Henan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'Recreation Center',</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"Men's Store",</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974681906"/>
                  </a:ext>
                </a:extLst>
              </a:tr>
              <a:tr h="239783">
                <a:tc>
                  <a:txBody>
                    <a:bodyPr/>
                    <a:lstStyle/>
                    <a:p>
                      <a:pPr algn="l" fontAlgn="ctr"/>
                      <a:r>
                        <a:rPr lang="en-IN" sz="800" u="none" strike="noStrike">
                          <a:effectLst/>
                        </a:rPr>
                        <a:t> 'Chinese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'Cupcake Shop',</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'Falafel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'History Museum',</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'Resort',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'Mexican Restaurant',</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3468486578"/>
                  </a:ext>
                </a:extLst>
              </a:tr>
              <a:tr h="185432">
                <a:tc>
                  <a:txBody>
                    <a:bodyPr/>
                    <a:lstStyle/>
                    <a:p>
                      <a:pPr algn="l" fontAlgn="ctr"/>
                      <a:r>
                        <a:rPr lang="en-IN" sz="800" u="none" strike="noStrike">
                          <a:effectLst/>
                        </a:rPr>
                        <a:t> 'Clothing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'Deli / Bodega',</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'Farmers Market',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'Hockey Arena',</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'Motorcycle Shop',</a:t>
                      </a:r>
                      <a:endParaRPr lang="en-IN" sz="800" b="0" i="0" u="none" strike="noStrike">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929824015"/>
                  </a:ext>
                </a:extLst>
              </a:tr>
              <a:tr h="239783">
                <a:tc>
                  <a:txBody>
                    <a:bodyPr/>
                    <a:lstStyle/>
                    <a:p>
                      <a:pPr algn="l" fontAlgn="ctr"/>
                      <a:r>
                        <a:rPr lang="en-IN" sz="800" u="none" strike="noStrike">
                          <a:effectLst/>
                        </a:rPr>
                        <a:t> 'Cocktail Bar',</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'Department Store',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'Fast Food Restaurant',</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'Hotel',</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a:effectLst/>
                        </a:rPr>
                        <a:t> 'Salad Place',</a:t>
                      </a:r>
                      <a:endParaRPr lang="en-IN" sz="800" b="0" i="0" u="none" strike="noStrike">
                        <a:solidFill>
                          <a:srgbClr val="000000"/>
                        </a:solidFill>
                        <a:effectLst/>
                        <a:latin typeface="Courier New" panose="02070309020205020404" pitchFamily="49" charset="0"/>
                      </a:endParaRPr>
                    </a:p>
                  </a:txBody>
                  <a:tcPr marL="5660" marR="5660" marT="5660" marB="0" anchor="ctr"/>
                </a:tc>
                <a:tc>
                  <a:txBody>
                    <a:bodyPr/>
                    <a:lstStyle/>
                    <a:p>
                      <a:pPr algn="l" fontAlgn="ctr"/>
                      <a:r>
                        <a:rPr lang="en-IN" sz="800" u="none" strike="noStrike" dirty="0">
                          <a:effectLst/>
                        </a:rPr>
                        <a:t> 'Movie </a:t>
                      </a:r>
                      <a:r>
                        <a:rPr lang="en-IN" sz="800" u="none" strike="noStrike" dirty="0" err="1">
                          <a:effectLst/>
                        </a:rPr>
                        <a:t>Theater</a:t>
                      </a:r>
                      <a:r>
                        <a:rPr lang="en-IN" sz="800" u="none" strike="noStrike" dirty="0">
                          <a:effectLst/>
                        </a:rPr>
                        <a:t>',</a:t>
                      </a:r>
                      <a:endParaRPr lang="en-IN" sz="800" b="0" i="0" u="none" strike="noStrike" dirty="0">
                        <a:solidFill>
                          <a:srgbClr val="000000"/>
                        </a:solidFill>
                        <a:effectLst/>
                        <a:latin typeface="Courier New" panose="02070309020205020404" pitchFamily="49" charset="0"/>
                      </a:endParaRPr>
                    </a:p>
                  </a:txBody>
                  <a:tcPr marL="5660" marR="5660" marT="5660" marB="0" anchor="ctr"/>
                </a:tc>
                <a:extLst>
                  <a:ext uri="{0D108BD9-81ED-4DB2-BD59-A6C34878D82A}">
                    <a16:rowId xmlns:a16="http://schemas.microsoft.com/office/drawing/2014/main" val="4127977078"/>
                  </a:ext>
                </a:extLst>
              </a:tr>
            </a:tbl>
          </a:graphicData>
        </a:graphic>
      </p:graphicFrame>
      <p:sp>
        <p:nvSpPr>
          <p:cNvPr id="7" name="Right Arrow 6"/>
          <p:cNvSpPr/>
          <p:nvPr/>
        </p:nvSpPr>
        <p:spPr>
          <a:xfrm>
            <a:off x="8561548" y="2131431"/>
            <a:ext cx="644893" cy="471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650328770"/>
              </p:ext>
            </p:extLst>
          </p:nvPr>
        </p:nvGraphicFramePr>
        <p:xfrm>
          <a:off x="9445778" y="574546"/>
          <a:ext cx="1950534" cy="3926604"/>
        </p:xfrm>
        <a:graphic>
          <a:graphicData uri="http://schemas.openxmlformats.org/drawingml/2006/table">
            <a:tbl>
              <a:tblPr>
                <a:tableStyleId>{22838BEF-8BB2-4498-84A7-C5851F593DF1}</a:tableStyleId>
              </a:tblPr>
              <a:tblGrid>
                <a:gridCol w="943761">
                  <a:extLst>
                    <a:ext uri="{9D8B030D-6E8A-4147-A177-3AD203B41FA5}">
                      <a16:colId xmlns:a16="http://schemas.microsoft.com/office/drawing/2014/main" val="1187917816"/>
                    </a:ext>
                  </a:extLst>
                </a:gridCol>
                <a:gridCol w="1006773">
                  <a:extLst>
                    <a:ext uri="{9D8B030D-6E8A-4147-A177-3AD203B41FA5}">
                      <a16:colId xmlns:a16="http://schemas.microsoft.com/office/drawing/2014/main" val="2902470758"/>
                    </a:ext>
                  </a:extLst>
                </a:gridCol>
              </a:tblGrid>
              <a:tr h="172018">
                <a:tc>
                  <a:txBody>
                    <a:bodyPr/>
                    <a:lstStyle/>
                    <a:p>
                      <a:pPr algn="l" fontAlgn="ctr"/>
                      <a:r>
                        <a:rPr lang="en-IN" sz="800" u="none" strike="noStrike">
                          <a:effectLst/>
                        </a:rPr>
                        <a:t> 'Athletics &amp; Sports',</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'Juice Bar',</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43332076"/>
                  </a:ext>
                </a:extLst>
              </a:tr>
              <a:tr h="172018">
                <a:tc>
                  <a:txBody>
                    <a:bodyPr/>
                    <a:lstStyle/>
                    <a:p>
                      <a:pPr algn="l" fontAlgn="ctr"/>
                      <a:r>
                        <a:rPr lang="en-IN" sz="800" u="none" strike="noStrike">
                          <a:effectLst/>
                        </a:rPr>
                        <a:t> 'Badminton Court',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'Lake',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167108788"/>
                  </a:ext>
                </a:extLst>
              </a:tr>
              <a:tr h="172018">
                <a:tc>
                  <a:txBody>
                    <a:bodyPr/>
                    <a:lstStyle/>
                    <a:p>
                      <a:pPr algn="l" fontAlgn="ctr"/>
                      <a:r>
                        <a:rPr lang="en-IN" sz="800" u="none" strike="noStrike">
                          <a:effectLst/>
                        </a:rPr>
                        <a:t> 'Basketball Court',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'Lounge',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552920581"/>
                  </a:ext>
                </a:extLst>
              </a:tr>
              <a:tr h="172018">
                <a:tc>
                  <a:txBody>
                    <a:bodyPr/>
                    <a:lstStyle/>
                    <a:p>
                      <a:pPr algn="l" fontAlgn="ctr"/>
                      <a:r>
                        <a:rPr lang="en-IN" sz="800" u="none" strike="noStrike">
                          <a:effectLst/>
                        </a:rPr>
                        <a:t> 'Bed &amp; Breakfast',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'Market',</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561497062"/>
                  </a:ext>
                </a:extLst>
              </a:tr>
              <a:tr h="172018">
                <a:tc>
                  <a:txBody>
                    <a:bodyPr/>
                    <a:lstStyle/>
                    <a:p>
                      <a:pPr algn="l" fontAlgn="ctr"/>
                      <a:r>
                        <a:rPr lang="en-IN" sz="800" u="none" strike="noStrike">
                          <a:effectLst/>
                        </a:rPr>
                        <a:t> 'Breakfast Spot',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'North Indian Restaurant',</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905064718"/>
                  </a:ext>
                </a:extLst>
              </a:tr>
              <a:tr h="172018">
                <a:tc>
                  <a:txBody>
                    <a:bodyPr/>
                    <a:lstStyle/>
                    <a:p>
                      <a:pPr algn="l" fontAlgn="ctr"/>
                      <a:r>
                        <a:rPr lang="en-IN" sz="800" u="none" strike="noStrike">
                          <a:effectLst/>
                        </a:rPr>
                        <a:t> 'Building',</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'Office',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54678161"/>
                  </a:ext>
                </a:extLst>
              </a:tr>
              <a:tr h="172018">
                <a:tc>
                  <a:txBody>
                    <a:bodyPr/>
                    <a:lstStyle/>
                    <a:p>
                      <a:pPr algn="l" fontAlgn="ctr"/>
                      <a:r>
                        <a:rPr lang="en-IN" sz="800" u="none" strike="noStrike">
                          <a:effectLst/>
                        </a:rPr>
                        <a:t> 'Bus Station',</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'Park',</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18457496"/>
                  </a:ext>
                </a:extLst>
              </a:tr>
              <a:tr h="172018">
                <a:tc>
                  <a:txBody>
                    <a:bodyPr/>
                    <a:lstStyle/>
                    <a:p>
                      <a:pPr algn="l" fontAlgn="ctr"/>
                      <a:r>
                        <a:rPr lang="en-IN" sz="800" u="none" strike="noStrike">
                          <a:effectLst/>
                        </a:rPr>
                        <a:t> 'Chaat Place',</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'Pool',</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726916296"/>
                  </a:ext>
                </a:extLst>
              </a:tr>
              <a:tr h="172018">
                <a:tc>
                  <a:txBody>
                    <a:bodyPr/>
                    <a:lstStyle/>
                    <a:p>
                      <a:pPr algn="l" fontAlgn="ctr"/>
                      <a:r>
                        <a:rPr lang="en-IN" sz="800" u="none" strike="noStrike">
                          <a:effectLst/>
                        </a:rPr>
                        <a:t> 'Chinese Restaurant',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'Salad Place',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732711364"/>
                  </a:ext>
                </a:extLst>
              </a:tr>
              <a:tr h="172018">
                <a:tc>
                  <a:txBody>
                    <a:bodyPr/>
                    <a:lstStyle/>
                    <a:p>
                      <a:pPr algn="l" fontAlgn="ctr"/>
                      <a:r>
                        <a:rPr lang="en-IN" sz="800" u="none" strike="noStrike" dirty="0">
                          <a:effectLst/>
                        </a:rPr>
                        <a:t> 'Construction &amp; Landscaping',</a:t>
                      </a:r>
                      <a:endParaRPr lang="en-IN" sz="800" b="0" i="0" u="none" strike="noStrike" dirty="0">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'Sandwich Place',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2621216396"/>
                  </a:ext>
                </a:extLst>
              </a:tr>
              <a:tr h="172018">
                <a:tc>
                  <a:txBody>
                    <a:bodyPr/>
                    <a:lstStyle/>
                    <a:p>
                      <a:pPr algn="l" fontAlgn="ctr"/>
                      <a:r>
                        <a:rPr lang="en-IN" sz="800" u="none" strike="noStrike">
                          <a:effectLst/>
                        </a:rPr>
                        <a:t> 'Cricket Ground',</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'Snack Place',</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207000906"/>
                  </a:ext>
                </a:extLst>
              </a:tr>
              <a:tr h="172018">
                <a:tc>
                  <a:txBody>
                    <a:bodyPr/>
                    <a:lstStyle/>
                    <a:p>
                      <a:pPr algn="l" fontAlgn="ctr"/>
                      <a:r>
                        <a:rPr lang="en-IN" sz="800" u="none" strike="noStrike">
                          <a:effectLst/>
                        </a:rPr>
                        <a:t> 'Dhaba',</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'Soccer Field',</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52918350"/>
                  </a:ext>
                </a:extLst>
              </a:tr>
              <a:tr h="172018">
                <a:tc>
                  <a:txBody>
                    <a:bodyPr/>
                    <a:lstStyle/>
                    <a:p>
                      <a:pPr algn="l" fontAlgn="ctr"/>
                      <a:r>
                        <a:rPr lang="en-IN" sz="800" u="none" strike="noStrike">
                          <a:effectLst/>
                        </a:rPr>
                        <a:t> 'Fast Food Restaurant',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'Soccer Stadium',</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160171661"/>
                  </a:ext>
                </a:extLst>
              </a:tr>
              <a:tr h="172018">
                <a:tc>
                  <a:txBody>
                    <a:bodyPr/>
                    <a:lstStyle/>
                    <a:p>
                      <a:pPr algn="l" fontAlgn="ctr"/>
                      <a:r>
                        <a:rPr lang="en-IN" sz="800" u="none" strike="noStrike">
                          <a:effectLst/>
                        </a:rPr>
                        <a:t> 'Fitness GOTO area max',</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'South Indian Restaurant',</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457526364"/>
                  </a:ext>
                </a:extLst>
              </a:tr>
              <a:tr h="172018">
                <a:tc>
                  <a:txBody>
                    <a:bodyPr/>
                    <a:lstStyle/>
                    <a:p>
                      <a:pPr algn="l" fontAlgn="ctr"/>
                      <a:r>
                        <a:rPr lang="en-IN" sz="800" u="none" strike="noStrike" dirty="0">
                          <a:effectLst/>
                        </a:rPr>
                        <a:t> 'Food Court',</a:t>
                      </a:r>
                      <a:endParaRPr lang="en-IN" sz="800" b="0" i="0" u="none" strike="noStrike" dirty="0">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'Sporting Goods Shop',</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281367602"/>
                  </a:ext>
                </a:extLst>
              </a:tr>
              <a:tr h="172018">
                <a:tc>
                  <a:txBody>
                    <a:bodyPr/>
                    <a:lstStyle/>
                    <a:p>
                      <a:pPr algn="l" fontAlgn="ctr"/>
                      <a:r>
                        <a:rPr lang="en-IN" sz="800" u="none" strike="noStrike">
                          <a:effectLst/>
                        </a:rPr>
                        <a:t> 'Food Truck',</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'Stadium',</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602620028"/>
                  </a:ext>
                </a:extLst>
              </a:tr>
              <a:tr h="172018">
                <a:tc>
                  <a:txBody>
                    <a:bodyPr/>
                    <a:lstStyle/>
                    <a:p>
                      <a:pPr algn="l" fontAlgn="ctr"/>
                      <a:r>
                        <a:rPr lang="en-IN" sz="800" u="none" strike="noStrike">
                          <a:effectLst/>
                        </a:rPr>
                        <a:t> 'Fried Chicken Joint',</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'Tech Startup',</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830750915"/>
                  </a:ext>
                </a:extLst>
              </a:tr>
              <a:tr h="172018">
                <a:tc>
                  <a:txBody>
                    <a:bodyPr/>
                    <a:lstStyle/>
                    <a:p>
                      <a:pPr algn="l" fontAlgn="ctr"/>
                      <a:r>
                        <a:rPr lang="en-IN" sz="800" u="none" strike="noStrike">
                          <a:effectLst/>
                        </a:rPr>
                        <a:t> 'Furniture / Home Store',</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'Track Stadium',</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259780811"/>
                  </a:ext>
                </a:extLst>
              </a:tr>
              <a:tr h="205235">
                <a:tc>
                  <a:txBody>
                    <a:bodyPr/>
                    <a:lstStyle/>
                    <a:p>
                      <a:pPr algn="l" fontAlgn="ctr"/>
                      <a:r>
                        <a:rPr lang="en-IN" sz="800" u="none" strike="noStrike">
                          <a:effectLst/>
                        </a:rPr>
                        <a:t> 'Hockey Arena',</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ctr"/>
                      <a:r>
                        <a:rPr lang="en-IN" sz="800" u="none" strike="noStrike">
                          <a:effectLst/>
                        </a:rPr>
                        <a:t> 'Vegetarian / Vegan Restaurant',</a:t>
                      </a:r>
                      <a:endParaRPr lang="en-IN" sz="800" b="0" i="0" u="none" strike="noStrike">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2068283560"/>
                  </a:ext>
                </a:extLst>
              </a:tr>
              <a:tr h="162527">
                <a:tc>
                  <a:txBody>
                    <a:bodyPr/>
                    <a:lstStyle/>
                    <a:p>
                      <a:pPr algn="l" fontAlgn="ctr"/>
                      <a:r>
                        <a:rPr lang="en-IN" sz="800" u="none" strike="noStrike">
                          <a:effectLst/>
                        </a:rPr>
                        <a:t> 'Hotel',</a:t>
                      </a:r>
                      <a:endParaRPr lang="en-IN" sz="800" b="0" i="0" u="none" strike="noStrike">
                        <a:solidFill>
                          <a:srgbClr val="000000"/>
                        </a:solidFill>
                        <a:effectLst/>
                        <a:latin typeface="Courier New" panose="02070309020205020404" pitchFamily="49" charset="0"/>
                      </a:endParaRPr>
                    </a:p>
                  </a:txBody>
                  <a:tcPr marL="6350" marR="6350" marT="6350" marB="0" anchor="ct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7974160"/>
                  </a:ext>
                </a:extLst>
              </a:tr>
            </a:tbl>
          </a:graphicData>
        </a:graphic>
      </p:graphicFrame>
      <p:sp>
        <p:nvSpPr>
          <p:cNvPr id="10" name="Content Placeholder 2"/>
          <p:cNvSpPr txBox="1">
            <a:spLocks/>
          </p:cNvSpPr>
          <p:nvPr/>
        </p:nvSpPr>
        <p:spPr>
          <a:xfrm>
            <a:off x="3487740" y="5741032"/>
            <a:ext cx="8239225" cy="826079"/>
          </a:xfrm>
          <a:prstGeom prst="rect">
            <a:avLst/>
          </a:prstGeom>
        </p:spPr>
        <p:txBody>
          <a:bodyPr vert="horz" lIns="91440" tIns="45720" rIns="91440" bIns="45720" rtlCol="0" anchor="ctr">
            <a:normAutofit fontScale="6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The venue categories are then filtered on the basis of preliminary analysis and narrowed down to </a:t>
            </a:r>
            <a:r>
              <a:rPr lang="en-US" b="1" dirty="0" smtClean="0"/>
              <a:t>39</a:t>
            </a:r>
            <a:r>
              <a:rPr lang="en-US" dirty="0" smtClean="0"/>
              <a:t> instead of initial no. of </a:t>
            </a:r>
            <a:r>
              <a:rPr lang="en-US" b="1" dirty="0" smtClean="0"/>
              <a:t>150.</a:t>
            </a:r>
          </a:p>
          <a:p>
            <a:r>
              <a:rPr lang="en-US" dirty="0" smtClean="0"/>
              <a:t>The main factors filter considered are- </a:t>
            </a:r>
            <a:r>
              <a:rPr lang="en-US" b="1" dirty="0" smtClean="0"/>
              <a:t>Gym, Tracks, Sports related places, fast food areas, North </a:t>
            </a:r>
            <a:r>
              <a:rPr lang="en-US" b="1" dirty="0"/>
              <a:t>I</a:t>
            </a:r>
            <a:r>
              <a:rPr lang="en-US" b="1" dirty="0" smtClean="0"/>
              <a:t>ndian, Chinese and south Indian cuisines</a:t>
            </a:r>
            <a:endParaRPr lang="en-US" b="1" dirty="0" smtClean="0"/>
          </a:p>
        </p:txBody>
      </p:sp>
      <p:sp>
        <p:nvSpPr>
          <p:cNvPr id="12" name="TextBox 11"/>
          <p:cNvSpPr txBox="1"/>
          <p:nvPr/>
        </p:nvSpPr>
        <p:spPr>
          <a:xfrm>
            <a:off x="5575097" y="5074518"/>
            <a:ext cx="4547916" cy="369332"/>
          </a:xfrm>
          <a:prstGeom prst="rect">
            <a:avLst/>
          </a:prstGeom>
          <a:noFill/>
        </p:spPr>
        <p:txBody>
          <a:bodyPr wrap="square" rtlCol="0">
            <a:spAutoFit/>
          </a:bodyPr>
          <a:lstStyle/>
          <a:p>
            <a:r>
              <a:rPr lang="en-IN" dirty="0" smtClean="0"/>
              <a:t>	Fig. Narrowing down  venue categories</a:t>
            </a:r>
            <a:endParaRPr lang="en-IN" dirty="0"/>
          </a:p>
        </p:txBody>
      </p:sp>
    </p:spTree>
    <p:extLst>
      <p:ext uri="{BB962C8B-B14F-4D97-AF65-F5344CB8AC3E}">
        <p14:creationId xmlns:p14="http://schemas.microsoft.com/office/powerpoint/2010/main" val="131604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Methodology-One hot encoding</a:t>
            </a:r>
            <a:endParaRPr lang="en-IN" b="1" dirty="0"/>
          </a:p>
        </p:txBody>
      </p:sp>
      <p:sp>
        <p:nvSpPr>
          <p:cNvPr id="4" name="Rectangle 3"/>
          <p:cNvSpPr/>
          <p:nvPr/>
        </p:nvSpPr>
        <p:spPr>
          <a:xfrm>
            <a:off x="3567763" y="2457835"/>
            <a:ext cx="7886299" cy="2523768"/>
          </a:xfrm>
          <a:prstGeom prst="rect">
            <a:avLst/>
          </a:prstGeom>
        </p:spPr>
        <p:txBody>
          <a:bodyPr vert="horz" lIns="91440" tIns="45720" rIns="91440" bIns="45720" rtlCol="0" anchor="ctr">
            <a:normAutofit/>
          </a:bodyPr>
          <a:lstStyle/>
          <a:p>
            <a:pPr defTabSz="914400">
              <a:lnSpc>
                <a:spcPct val="90000"/>
              </a:lnSpc>
              <a:spcBef>
                <a:spcPts val="1200"/>
              </a:spcBef>
              <a:buClr>
                <a:schemeClr val="accent1"/>
              </a:buClr>
            </a:pPr>
            <a:r>
              <a:rPr lang="en-IN" sz="2000" b="1" dirty="0">
                <a:solidFill>
                  <a:schemeClr val="tx1">
                    <a:lumMod val="65000"/>
                    <a:lumOff val="35000"/>
                  </a:schemeClr>
                </a:solidFill>
              </a:rPr>
              <a:t>One hot encoding</a:t>
            </a:r>
          </a:p>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One hot encoding is a process by which categorical variables </a:t>
            </a:r>
            <a:r>
              <a:rPr lang="en-US" sz="2000" dirty="0" smtClean="0">
                <a:solidFill>
                  <a:schemeClr val="tx1">
                    <a:lumMod val="65000"/>
                    <a:lumOff val="35000"/>
                  </a:schemeClr>
                </a:solidFill>
              </a:rPr>
              <a:t>are converted </a:t>
            </a:r>
            <a:r>
              <a:rPr lang="en-US" sz="2000" dirty="0">
                <a:solidFill>
                  <a:schemeClr val="tx1">
                    <a:lumMod val="65000"/>
                    <a:lumOff val="35000"/>
                  </a:schemeClr>
                </a:solidFill>
              </a:rPr>
              <a:t>into a form that could be provided to ML algorithms </a:t>
            </a:r>
            <a:r>
              <a:rPr lang="en-US" sz="2000" dirty="0" smtClean="0">
                <a:solidFill>
                  <a:schemeClr val="tx1">
                    <a:lumMod val="65000"/>
                    <a:lumOff val="35000"/>
                  </a:schemeClr>
                </a:solidFill>
              </a:rPr>
              <a:t>to do </a:t>
            </a:r>
            <a:r>
              <a:rPr lang="en-US" sz="2000" dirty="0">
                <a:solidFill>
                  <a:schemeClr val="tx1">
                    <a:lumMod val="65000"/>
                    <a:lumOff val="35000"/>
                  </a:schemeClr>
                </a:solidFill>
              </a:rPr>
              <a:t>a better job in prediction. For the K-means </a:t>
            </a:r>
            <a:r>
              <a:rPr lang="en-US" sz="2000" dirty="0" smtClean="0">
                <a:solidFill>
                  <a:schemeClr val="tx1">
                    <a:lumMod val="65000"/>
                    <a:lumOff val="35000"/>
                  </a:schemeClr>
                </a:solidFill>
              </a:rPr>
              <a:t>Clustering Algorithm</a:t>
            </a:r>
            <a:r>
              <a:rPr lang="en-US" sz="2000" dirty="0">
                <a:solidFill>
                  <a:schemeClr val="tx1">
                    <a:lumMod val="65000"/>
                    <a:lumOff val="35000"/>
                  </a:schemeClr>
                </a:solidFill>
              </a:rPr>
              <a:t>, all unique items under Venue Category are </a:t>
            </a:r>
            <a:r>
              <a:rPr lang="en-US" sz="2000" dirty="0" smtClean="0">
                <a:solidFill>
                  <a:schemeClr val="tx1">
                    <a:lumMod val="65000"/>
                    <a:lumOff val="35000"/>
                  </a:schemeClr>
                </a:solidFill>
              </a:rPr>
              <a:t>one-hot </a:t>
            </a:r>
            <a:r>
              <a:rPr lang="en-IN" sz="2000" dirty="0" smtClean="0">
                <a:solidFill>
                  <a:schemeClr val="tx1">
                    <a:lumMod val="65000"/>
                    <a:lumOff val="35000"/>
                  </a:schemeClr>
                </a:solidFill>
              </a:rPr>
              <a:t>encoded</a:t>
            </a:r>
            <a:r>
              <a:rPr lang="en-IN" sz="2000" dirty="0">
                <a:solidFill>
                  <a:schemeClr val="tx1">
                    <a:lumMod val="65000"/>
                    <a:lumOff val="35000"/>
                  </a:schemeClr>
                </a:solidFill>
              </a:rPr>
              <a:t>.</a:t>
            </a:r>
          </a:p>
        </p:txBody>
      </p:sp>
    </p:spTree>
    <p:extLst>
      <p:ext uri="{BB962C8B-B14F-4D97-AF65-F5344CB8AC3E}">
        <p14:creationId xmlns:p14="http://schemas.microsoft.com/office/powerpoint/2010/main" val="375275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Methodology-Top 10 Venues</a:t>
            </a:r>
            <a:endParaRPr lang="en-IN" b="1" dirty="0"/>
          </a:p>
        </p:txBody>
      </p:sp>
      <p:sp>
        <p:nvSpPr>
          <p:cNvPr id="4" name="Rectangle 3"/>
          <p:cNvSpPr/>
          <p:nvPr/>
        </p:nvSpPr>
        <p:spPr>
          <a:xfrm>
            <a:off x="3712142" y="2808875"/>
            <a:ext cx="8175057" cy="1661993"/>
          </a:xfrm>
          <a:prstGeom prst="rect">
            <a:avLst/>
          </a:prstGeom>
        </p:spPr>
        <p:txBody>
          <a:bodyPr vert="horz" lIns="91440" tIns="45720" rIns="91440" bIns="45720" rtlCol="0" anchor="ctr">
            <a:normAutofit/>
          </a:bodyPr>
          <a:lstStyle/>
          <a:p>
            <a:pPr defTabSz="914400">
              <a:lnSpc>
                <a:spcPct val="90000"/>
              </a:lnSpc>
              <a:spcBef>
                <a:spcPts val="1200"/>
              </a:spcBef>
              <a:buClr>
                <a:schemeClr val="accent1"/>
              </a:buClr>
            </a:pPr>
            <a:r>
              <a:rPr lang="en-US" sz="2000" b="1" dirty="0">
                <a:solidFill>
                  <a:schemeClr val="tx1">
                    <a:lumMod val="65000"/>
                    <a:lumOff val="35000"/>
                  </a:schemeClr>
                </a:solidFill>
              </a:rPr>
              <a:t>Top 10 most common venues</a:t>
            </a:r>
          </a:p>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Due to high variety in the venues, only the top 10 common </a:t>
            </a:r>
            <a:r>
              <a:rPr lang="en-US" sz="2000" dirty="0" smtClean="0">
                <a:solidFill>
                  <a:schemeClr val="tx1">
                    <a:lumMod val="65000"/>
                    <a:lumOff val="35000"/>
                  </a:schemeClr>
                </a:solidFill>
              </a:rPr>
              <a:t>venues are </a:t>
            </a:r>
            <a:r>
              <a:rPr lang="en-US" sz="2000" dirty="0">
                <a:solidFill>
                  <a:schemeClr val="tx1">
                    <a:lumMod val="65000"/>
                    <a:lumOff val="35000"/>
                  </a:schemeClr>
                </a:solidFill>
              </a:rPr>
              <a:t>selected and a new </a:t>
            </a:r>
            <a:r>
              <a:rPr lang="en-US" sz="2000" dirty="0" smtClean="0">
                <a:solidFill>
                  <a:schemeClr val="tx1">
                    <a:lumMod val="65000"/>
                    <a:lumOff val="35000"/>
                  </a:schemeClr>
                </a:solidFill>
              </a:rPr>
              <a:t>Data Frame </a:t>
            </a:r>
            <a:r>
              <a:rPr lang="en-US" sz="2000" dirty="0">
                <a:solidFill>
                  <a:schemeClr val="tx1">
                    <a:lumMod val="65000"/>
                    <a:lumOff val="35000"/>
                  </a:schemeClr>
                </a:solidFill>
              </a:rPr>
              <a:t>is made, which is used to </a:t>
            </a:r>
            <a:r>
              <a:rPr lang="en-US" sz="2000" dirty="0" smtClean="0">
                <a:solidFill>
                  <a:schemeClr val="tx1">
                    <a:lumMod val="65000"/>
                    <a:lumOff val="35000"/>
                  </a:schemeClr>
                </a:solidFill>
              </a:rPr>
              <a:t>train </a:t>
            </a:r>
            <a:r>
              <a:rPr lang="en-IN" sz="2000" dirty="0" smtClean="0">
                <a:solidFill>
                  <a:schemeClr val="tx1">
                    <a:lumMod val="65000"/>
                    <a:lumOff val="35000"/>
                  </a:schemeClr>
                </a:solidFill>
              </a:rPr>
              <a:t>the </a:t>
            </a:r>
            <a:r>
              <a:rPr lang="en-IN" sz="2000" dirty="0">
                <a:solidFill>
                  <a:schemeClr val="tx1">
                    <a:lumMod val="65000"/>
                    <a:lumOff val="35000"/>
                  </a:schemeClr>
                </a:solidFill>
              </a:rPr>
              <a:t>K-means Clustering Algorithm.</a:t>
            </a:r>
          </a:p>
        </p:txBody>
      </p:sp>
    </p:spTree>
    <p:extLst>
      <p:ext uri="{BB962C8B-B14F-4D97-AF65-F5344CB8AC3E}">
        <p14:creationId xmlns:p14="http://schemas.microsoft.com/office/powerpoint/2010/main" val="371057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Methodology-Optimization Elbow method</a:t>
            </a:r>
            <a:endParaRPr lang="en-IN" b="1" dirty="0"/>
          </a:p>
        </p:txBody>
      </p:sp>
      <p:sp>
        <p:nvSpPr>
          <p:cNvPr id="3" name="Content Placeholder 2"/>
          <p:cNvSpPr>
            <a:spLocks noGrp="1"/>
          </p:cNvSpPr>
          <p:nvPr>
            <p:ph idx="1"/>
          </p:nvPr>
        </p:nvSpPr>
        <p:spPr>
          <a:xfrm>
            <a:off x="3832323" y="5490774"/>
            <a:ext cx="7315200" cy="1075864"/>
          </a:xfrm>
        </p:spPr>
        <p:txBody>
          <a:bodyPr/>
          <a:lstStyle/>
          <a:p>
            <a:pPr lvl="1"/>
            <a:r>
              <a:rPr lang="en-IN" dirty="0" smtClean="0"/>
              <a:t>Elbow method used to find out the optimal value of  and the corresponding distortion. The first change point i.e. 6 is taken as the optimal value for K</a:t>
            </a:r>
            <a:endParaRPr lang="en-IN"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487" y="243621"/>
            <a:ext cx="6725305" cy="4733253"/>
          </a:xfrm>
          <a:prstGeom prst="rect">
            <a:avLst/>
          </a:prstGeom>
        </p:spPr>
      </p:pic>
      <p:sp>
        <p:nvSpPr>
          <p:cNvPr id="5" name="TextBox 4"/>
          <p:cNvSpPr txBox="1"/>
          <p:nvPr/>
        </p:nvSpPr>
        <p:spPr>
          <a:xfrm>
            <a:off x="6479871" y="4864492"/>
            <a:ext cx="4547916" cy="369332"/>
          </a:xfrm>
          <a:prstGeom prst="rect">
            <a:avLst/>
          </a:prstGeom>
          <a:noFill/>
        </p:spPr>
        <p:txBody>
          <a:bodyPr wrap="square" rtlCol="0">
            <a:spAutoFit/>
          </a:bodyPr>
          <a:lstStyle/>
          <a:p>
            <a:r>
              <a:rPr lang="en-IN" dirty="0" smtClean="0"/>
              <a:t>	Fig. Plot for K</a:t>
            </a:r>
            <a:endParaRPr lang="en-IN" dirty="0"/>
          </a:p>
        </p:txBody>
      </p:sp>
    </p:spTree>
    <p:extLst>
      <p:ext uri="{BB962C8B-B14F-4D97-AF65-F5344CB8AC3E}">
        <p14:creationId xmlns:p14="http://schemas.microsoft.com/office/powerpoint/2010/main" val="282065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Methodology-K-Means Cluster</a:t>
            </a:r>
            <a:endParaRPr lang="en-IN" b="1" dirty="0"/>
          </a:p>
        </p:txBody>
      </p:sp>
      <p:sp>
        <p:nvSpPr>
          <p:cNvPr id="3" name="Content Placeholder 2"/>
          <p:cNvSpPr>
            <a:spLocks noGrp="1"/>
          </p:cNvSpPr>
          <p:nvPr>
            <p:ph idx="1"/>
          </p:nvPr>
        </p:nvSpPr>
        <p:spPr>
          <a:xfrm>
            <a:off x="3878893" y="1318815"/>
            <a:ext cx="7315200" cy="4406205"/>
          </a:xfrm>
        </p:spPr>
        <p:txBody>
          <a:bodyPr>
            <a:normAutofit/>
          </a:bodyPr>
          <a:lstStyle/>
          <a:p>
            <a:pPr marL="0" indent="0">
              <a:buNone/>
            </a:pPr>
            <a:r>
              <a:rPr lang="en-IN" b="1" dirty="0"/>
              <a:t>K-means clustering</a:t>
            </a:r>
          </a:p>
          <a:p>
            <a:r>
              <a:rPr lang="en-US" dirty="0"/>
              <a:t>The venue data is then trained using K-means </a:t>
            </a:r>
            <a:r>
              <a:rPr lang="en-US" dirty="0" smtClean="0"/>
              <a:t>Clustering Algorithm </a:t>
            </a:r>
            <a:r>
              <a:rPr lang="en-US" dirty="0"/>
              <a:t>to get the desired clusters to base the analysis </a:t>
            </a:r>
            <a:r>
              <a:rPr lang="en-US" dirty="0" smtClean="0"/>
              <a:t>on. K-means </a:t>
            </a:r>
            <a:r>
              <a:rPr lang="en-US" dirty="0"/>
              <a:t>was chosen as the variables (Venue Categories) are </a:t>
            </a:r>
            <a:r>
              <a:rPr lang="en-US" dirty="0" smtClean="0"/>
              <a:t>huge,  and </a:t>
            </a:r>
            <a:r>
              <a:rPr lang="en-US" dirty="0"/>
              <a:t>in such situations K-means will be computationally faster </a:t>
            </a:r>
            <a:r>
              <a:rPr lang="en-US" dirty="0" smtClean="0"/>
              <a:t>than </a:t>
            </a:r>
            <a:r>
              <a:rPr lang="en-IN" dirty="0" smtClean="0"/>
              <a:t>other </a:t>
            </a:r>
            <a:r>
              <a:rPr lang="en-IN" dirty="0"/>
              <a:t>clustering algorithms.</a:t>
            </a:r>
            <a:endParaRPr lang="en-IN" dirty="0"/>
          </a:p>
        </p:txBody>
      </p:sp>
    </p:spTree>
    <p:extLst>
      <p:ext uri="{BB962C8B-B14F-4D97-AF65-F5344CB8AC3E}">
        <p14:creationId xmlns:p14="http://schemas.microsoft.com/office/powerpoint/2010/main" val="68821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a:t>
            </a:r>
            <a:endParaRPr lang="en-IN" b="1" dirty="0"/>
          </a:p>
        </p:txBody>
      </p:sp>
      <p:sp>
        <p:nvSpPr>
          <p:cNvPr id="13" name="AutoShape 16" descr="data:image/png;base64,iVBORw0KGgoAAAANSUhEUgAAAYsAAAEWCAYAAACXGLsWAAAABHNCSVQICAgIfAhkiAAAAAlwSFlzAAALEgAACxIB0t1+/AAAADl0RVh0U29mdHdhcmUAbWF0cGxvdGxpYiB2ZXJzaW9uIDMuMC4yLCBodHRwOi8vbWF0cGxvdGxpYi5vcmcvOIA7rQAAIABJREFUeJzt3XmYFNXVx/HvAQRkERVQAdkUN9x11MSdgIi4oEQF1IhRY1BRcAkadzFGcTcuGBLcNxDlDQoGQQcUF2QRUVwAQQUXAoIguLCd949bI03T090M01M907/P8/Qz3VW3q04XzZypunXPNXdHREQknWpxByAiIvlPyUJERDJSshARkYyULEREJCMlCxERyUjJQkREMlKyKABmdoOZPVkB+2llZm5mNaLX48zs3FzvtyKU52cxs0fN7G/lsa2EbZ5uZq+U5zY3cv8Pmdm1Me27hZktN7Pqcey/UChZVAHRf5SSx1oz+ynh9enlvK9HzWxl0j7fL899lFVCspqatLxRFPPnWW6nQpJreXL3p9y9Yy62bWafR9+pH8zsezN7y8x6mdmvvz/cvZe735TltjqUQzy/bsPdv3T3eu6+ZlO2K+kpWVQB0X+Ueu5eD/gSOD5h2VM52OVtift0971zsI9NUdfM9kh4fRowN65gqojj3b0+0BK4FbgCGFyRAZScsUo8lCwKR00zezz663CGmRWVrDCzpmb2vJktNLO5ZnZxOe53RzN718yWmtl/zGzrhP2eEMXyfXSZZ7do+R/N7MWEdrPNbGjC63lmtk+afT4B9Ex4fSbweGKD0j6zmXUCrgK6pThramlmb0bH8BUza5Tps0Tr9jWzqdH7hgC1Sws8+awmxaW9s8xsTrStuSVnjtHyCQnv8+iv/1lmtsTMHjAzi9ZVN7M7zWxRtI3eiftIx92XuvsIoBvQsyQpJ15ai87kXoqOxWIze8PMqpnZE0AL4MXo2PbL4th9bmZXmNl0YIWZPZO8jRTHqKmZjYj2PdvM/pR0fIeW9n9B0nB3ParQA/gc6JC07AbgZ6AzUB24BXgnWlcNmAJcB9QEdgDmAEeXsv1Hgb+Vsq4V4ECN6PU44CtgD6Au8DzwZLRuZ2AFcBSwGdAPmJ0Qw/dRbE2AL4CvovftACwBqqXZfytgXvRZdwM+BToAn2fzmaPj9WTStscBn0Vxbx69vjWLz1Iziv+SaN3JwKo0x3C9fSce0+gYLgN2idY1AXaPnp8FTEh4nwMvAVsSfrkuBDpF63oBHwHbA1sBYxP/3bL5TkXLvwTOT/5eEL5fD0WfdzPgMMBSbSvdsUtoPw1oDmxeyjZ+PUbR6/HAg4SkvE/02dtn+r+gR/qHziwKxwR3H+Xhuu4TQMmlowOAxu7e391Xuvsc4F9A9zTbujz6K7Dk8Viatk+4+4fuvgK4FjjVQkdkN2Cku49x91XAHYRfwgdHMfxA+I9+BDAa+MrMdo1ev+Hua9Pscz7rEkRPks4qyviZAR5x95nu/hMwNIqPdJ8F+A3hl+A97r7K3YcBkzLsJ521wB5mtrm7f+PuM9K0vdXdv3f3L4HihHhPBe519/nuvoRwWaksvga2TrF8FSGRtYw+8xse/aZOId2xK/EPd58XHfe0zKw5cChwhbv/7O7TgH8Df0hoVtr/BUlD1wALx7cJz38Eaken7S2Bpmb2fcL66sAbabZ1h7tfk+V+5yU8/4Lwi7MR0DR6DYC7rzWzeUCzaNF44EigTfT8e0Ki+G30OpPHCX9tHwwcDuyUsK4snxk2PIb1oufpPssawllR4i/LLygDd19hZt2Ay4HBZvYmcJm7f1KGeBP/XRKfb4xmwOIUy28n/AX/SnTla5C7l5aQMn0PNja+psBid/8hYdkXQOKlppT/F9x99Ubsp+DozELmAXPdfcuER31371xO22+e8LwF4a/ORYS/SluWrIiupzcnXLaCdcnisOj5eEKyOILsksXzwLHAHHdP/uWc6TNvbCnmdJ/lG6BZSX9BpEWaba0A6iS83i5xpbuPdvejCH+5f0I4I9pY3xAuQZVoXlrD0pjZAYRf6BOS17n7D+5+mbvvABwPXGpm7UtWJzXP9D1I9Z50/z5fA1ubWf2EZS2StidloGQh7wLLok7EzaPOzz2iXwbl4Qwza2tmdYD+wLDo9H8ocKyZtTezzYDLgF+At6L3jQfaEa5Tzyf81d8JaAi8l2mn0WWv3wGpxkZk+swLgFaWcGtoBuk+y9vAauBiM6thZl2BA9NsaxpwuIWxAw2Av5asMLNto87gutH2lxPOXDbWUKCPmTUzsy0JdzZlxcy2MLPjgGcJfSsfpGhznJm1iX7xL4tiLIlzAaGPKDGWdN+DVJK38St3nxe99xYzq21mewHnALm4K7CgKFkUuOgX9/GE69lzCX/1/xtokOZt/Wz9cRaL0rR9gtD5+S2hw/HiaL+fAmcA90X7PJ5we+bKaP1Mwi/DN6LXywid0G96lvfTu/tkd/+sDJ/5uejnd5Y0ZqOU/ZT6WaLP05VwSWwJ4Rr9C2m2NQYYAkwndMK/lLC6GuGX6deEyz9HABdkii+FfwGvRPt4DxhFSGjpjuuLZvYD4azsauAu4I+ltN2J0Gm+nJAsH3T3cdG6W4Bror6uyzN9D0qx3jZSrO9B6PT+GhgOXB8dV9kEJXcoiEiBMrNjgIfcvWXGxlKwdGYhUmCiS2+do8tizYDrCX+Bi5RKZxYiBSbqPxoP7Ar8BIwE+kSX+kRSUrIQEZGMdBlKREQyqjKD8ho1auStWrWKOwwRkUplypQpi9y9caZ2VSZZtGrVismTJ8cdhohIpWJmWVUU0GUoERHJSMlCREQyUrIQEZGMlCxERCQjJQsREcmooJPFbbdBcfH6y4qLw3IREVmnoJPFAQfAqaeuSxjFxeH1AeVVnFtEpIoo6GTRrh0MGgTHHgv9+oVEMXRoWC4iIusUdLIAaNUKfvoJbr8dzj9fiUJEJJWCTxbffw+1a4MZ3H//hn0YIiJS4MmipI/imWdgq62gefP1+zBERCQo6GQxaVLoozjxRPjb32D69HApatKkuCMTEckvVWY+i6KiIt+UQoJr1kBRESxaBJ98AnXrlmNwIiJ5ysymuHtRpnYFfWaRqHp1uO8+mD8f/v73uKMREckvShYJDj0UzjgD7rgDZs+OOxoRkfyhZJHkttugZk245JK4IxERyR9KFkmaNIHrroOXXoKRI+OORkQkPyhZpNCnD+yyC/TtC7/8Enc0IiLxU7JIoWZNuPfe0G9x111xRyMiEj8li1IcfTR06RLGX8yfH3c0IiLxUrJI4667wviLv/wl7khEROKlZJHGDjvAFVfAs8/C+PFxRyMiEh8liwyuuAJatICLLoLVq+OORkQkHkoWGdSpEy5HffABDBwYdzQiIvFQsshC167Qvn0Yf7FwYdzRiIhUPCWLLJjBP/4By5fDVVfFHY2ISMVTsshS27ah32LwYNiE4rYiIpWSksVGuP562GYb6N0b1q6NOxoRkYqjZLERGjSAAQNg4kR47LG4oxERqThKFhvpD3+A3/wGrrwSli6NOxoRkYqhZLGRqlWD++8Pd0XdcEPc0YiIVAwlizLYf38499wws96MGXFHIyKSe0oWZXTzzVC/Plx8MVSRacxFREqlZFFGjRvDTTfBa6/B88/HHY2ISG4pWWyC5ctDscFLL4UVK8Ky4uIwNauISFWS02RhZp3M7FMzm21mV6ZYX8vMhkTrJ5pZq2j5Zmb2mJl9YGYfm9lfcxlnWR10EHz3HcybB7feGhLFqafCAQfEHZmISPnKWbIws+rAA8AxQFugh5m1TWp2DrDE3dsAdwMDouWnALXcfU9gf+DPJYkkn7RrB8OHQ61acMstoYbU0KFhuYhIVZLLM4sDgdnuPsfdVwLPAl2S2nQBSoa3DQPam5kBDtQ1sxrA5sBKYFkOYy2zdu3g/PPDJEk//QT16sUdkYhI+ctlsmgGzEt4PT9alrKNu68GlgINCYljBfAN8CVwh7svTt6BmZ1nZpPNbPLCmMrBFhfDk0+Gu6JWrQrJ4913YwlFRCRncpksLMWy5JtMS2tzILAGaAq0Bi4zsx02aOg+yN2L3L2ocePGmxrvRivpoxg6FO69F556KpxdtGsXSoKIiFQVuUwW84HmCa+3B74urU10yakBsBg4Dfivu69y9/8BbwJFOYy1TCZNWr+Pont3ePppqF0bOnaEd96JNz4RkfKSy2QxCdjJzFqbWU2gOzAiqc0IoGf0/GTgNXd3wqWn31lQF/gN8EkOYy2Tfv027Mzu1g2mTQvjMDp2hLffjic2EZHylLNkEfVB9AZGAx8DQ919hpn1N7MTomaDgYZmNhu4FCi5vfYBoB7wISHpPOLu03MVa3lr3hzGjYNtt4Wjj4a33oo7IhGRTWNeRWpVFBUV+eQ8m5Xoq6/gyCPh229h9Gg4+OC4IxIRWZ+ZTXH3jJf5NYI7h5o1C2cYTZqEM4w334w7IhGRslGyyLFmzcJdU02bQqdOMGFC3BGJiGw8JYsKkJww3ngj7ohERDaOkkUFado0XJLafns45hh4/fW4IxIRyZ6SRQVq0iScYTRvDp07K2GISOWhZFHBShJGixbhDGP8+LgjEhHJTMkiBtttFxJGy5bhDGPcuLgjEhFJT8kiJttuGxJGvXrhttri4nXrNIGSiOQbJYsYbbstDBwYypt36hSmaNUESiKSj5QsYlYyYdKaNaGW1AknwJAhmkBJRPKLkkUe6NoV+vQJCWP5chg0CJbl5VRPIlKolCzyQHExPP44XHMN1KkDzz0H++4LeVbqSkQKmJJFzBInULrpJnjpJdhiC/jhh1B48O67oYrUehSRSkzJImbJEyi1awcvvAAXXADHHguXXhr6MRYtijdOESlsKlGex9zhgQfgssvCZEpPPw2HHx53VCJSlahEeRVgBr17h+lZ69QJZx39+4eOcBGRiqRkUQnsuy9MmQKnnw7XXw8dOsDXybOZi4jkkJJFJVG/frhj6tFH4d13Ye+94eWX445KRAqFkkUl07NnOMto2jTUlbr8cli5Mu6oRKSqU7KohHbdFSZODHdM3XkntGkDTz21fhvVlxKR8qRkUUnVrh3ulBo2DBYvhj/8IfRngOpLiUj5U7Ko5H7/e/jww3C20b8/7LcfnHLK+mM3REQ2lZJFFdCqFbz/fhjx/d57ob7U1Knwyy9xRyYiVYWSRRUxYQLMnAm9esHataHje7fdwhlGFRl3KSIxUrKoAhLrSw0cCKNHQ4MGYVBft27hjOPtt+OOUkQqMyWLKiBVfanhw+FPf4KHH4YvvggJ49RTYc6ceGMVkcpJtaEKwIoVcMcd4VbaVavgootCOfSttoo7MhGJm2pDya/q1g231c6eDWeeGcqet2kD996rAX0ikh0liwLSpAn8+98wbRrsvz/07Qu77x5KoleRE0wRyREliwK0116hE/zll6FWrTBWY4cd4MEH12+nUeAiUkLJokCZQadO4Sxj0CBYuhQuvBB+9zv4/HONAheR9SlZFLgaNcJdU198AWecEZLELrtA164aBS4i6yhZCBBKoD/xRLhTauVK+PHH0DEuIgJKFpKguBieeQb69IHVq8NZxbvvxh2ViOQDJQsB1h8Ffs89Yb7vn38OfRhKGCKS02RhZp3M7FMzm21mV6ZYX8vMhkTrJ5pZq4R1e5nZ22Y2w8w+MLPauYy10CWPAu/WLcyRUasWdOwY1otI4cpZsjCz6sADwDFAW6CHmbVNanYOsMTd2wB3AwOi99YAngR6ufvuwJHAqlzFKtCv34ad2d27hyq2W28NRx2lhCFSyHJ5ZnEgMNvd57j7SuBZoEtSmy7AY9HzYUB7MzOgIzDd3d8HcPfv3H1NDmOVUrRoAePGKWGIFLpcJotmwLyE1/OjZSnbuPtqYCnQENgZcDMbbWZTzaxfDuOUDJIThkpwiRSeXCYLS7EsuahEaW1qAIcCp0c/TzKz9hvswOw8M5tsZpMXLly4qfFKGi1ahE7wrbeGDh2UMEQKTS6TxXygecLr7YGvS2sT9VM0ABZHy8e7+yJ3/xEYBeyXvAN3H+TuRe5e1Lhx4xx8BEnUsmVIGFttpTMMkUKTdbIws+pm1tTMWpQ8MrxlErCTmbU2s5pAd2BEUpsRQM/o+cnAax5qpo8G9jKzOlESOQL4KNtYJXdatgyXpLbcMiSMKVPijkhEKkJWycLMLgIWAGOAkdHjpXTvifogehN+8X8MDHX3GWbW38xOiJoNBhqa2WzgUuDK6L1LgLsICWcaMNXdR27kZ5McSUwYHTooYYgUgqwmP4p+mR/k7t/lPqSy0eRHFe/zz8Pttt9/D2PHhrLnIlK5lPfkR/MIdyqJ/KpVq9CH0aBBuCQ1dWrcEYlIrtTIst0cYJyZjQR+KVno7nflJCqpNFq1CpekjjwyXJIaOxb22+BWBBGp7LI9s/iS0F9RE6if8BD5NWG4wxFHrH+GoQmURKqGrM4s3P1GADOrH1768pxGJZVOq1Zhpr0zzggJ49VXYcWKdcUJRaRyyypZmNkewBPA1tHrRcCZ7j4jh7FJJdOjR/h5xhlw0EHrJlbaaad44xKRTZftZahBwKXu3tLdWwKXAf/KXVhSWfXoAX37hueNGsHAgdC8ORx6KNx/P3z7bbzxiUjZZJss6rp7cckLdx8HaB412UBxMTz+OFx7bZhA6fHH4aabwhzfF10EzZqFOTL++U9YtCjuaEUkW9kmizlmdq2ZtYoe1wBzcxmYVD6JEyj17x9+XnopHHIIfPABzJgB11wDX38NvXrBdttBp07wyCOwZEnYxm23he0kb1ed5CLxyjZZnA00Bl4AhkfP/5iroKRySp5AqV278LqkrHnbtnDjjfDxx2GejL/8BWbOhLPPhm23heOPDwP8TjllXcIoSUAHHBDPZxKRIKsR3JWBRnBXTu6hIOGQISGxzJsHm20GZqH/Y+TI9ROQiJSvbEdwp00WZnaPu/c1sxfZsLw47n5CirfFQsmi8lu7Ft55B559Fh5+ONx6e/rp8OSTcUcmUnVlmywy3Tr7RPTzjk0PSSS9atXg4IPhl1/g6aehbt0wD/hBB4XOcRGJT9o+C3cvqSe6j7uPT3wA++Q+PCk0JX0Uzz0H778f7p7q0wcGDYo7MpHClm0Hd88Uy84qxzhEgPU7ybfbDt56K4zXuOSS0DEuIvFIexnKzHoApwE7mFnixEX1gbwtVy6VV7+k2dZbtIA334TDDguVbd94A1q3jic2kUKWqc/iLeAboBFwZ8LyH4DpuQpKJNFOO8GYMaHmVIcOIWE0bRp3VCKFJW2ycPcvzGw+sCLqpxCJxZ57wn//C+3bhzOM8ePD5SkRqRgZ+yzcfQ3wo5k1qIB4REp14IHw4oswZw4cfXQoISIiFSPbyY9+Bj4wszHAipKF7n5xTqISKcWRR8Lzz8OJJ8Kxx8Lo0eEWWxHJrWyTxcjoIRK7zp3D+Ivu3aFrVxgxAmrVijsqkaot28mPHjOzmsDO0aJP3X1V7sISSe+UU2D58lBXqkePcLttjWz/9BGRjZbVOAszOxKYBTwAPAjMNLPDcxiXSEZ//CPcey8MHx6Sxtq1cUckUnVl+7fYnUBHd/8UwMx2Bp4B9s9VYCLZuPhi+OGHUPq8Xj144IFQhFBEyle2yWKzkkQB4O4zzWyzHMUkslGuuiokjAEDoH59uPVWJQyR8pZtsphsZoNZV1jwdGBKmvYiFcYMbrkFli0LkyQ1aBASiIiUn2yTxfnAhcDFgAGvE/ovRPKCWZjje/lyuPpq+OYbuO++deuLi0PdqeRyIiKSnWyTRS93vwu4q2SBmfUB7s1JVCJlUK1amAdj7tyQOOrUCZemEqd7FZGyUdVZqVJq1ICxY6GoKFySOvbYdYlCs+2JlF22VWdbJ1Wd3QJVnZU8VatWqB21++4walQodS4im0ZVZ6VKmjgx9F+cdBL85z/wu9/B8cfD7bfDLrvEHZ1I5ZNpprwv3H0c0AF4I6o8+w2wPaGjWyTvJPZRvPACjBwZ6keNHQt77BGmaF20KO4oRSqXbPssXgdqm1kz4FXgj8CjuQpKZFMkzrYH0KlTqFZ7+eVw7rnw4IPQpk04y/jll3hjFakszN0zNzKb6u77mdlFwObufpuZvefu++Y+xOwUFRX55MmT4w5DKoGPPoK//CX0Z7RuHQbxnXKKBvJJYTKzKe5elKldtmcWZma/JQzGK6k+q7JtUim1bRsuTb3ySigR0q0bHHIIvP123JGJ5K9sk0Vf4K/AcHefYWY7AMW5C0sk9446Ct57D/797zA24+CDQ9nzuXPjjkwk/2SVLNx9vLuf4O4DotdzNPGRVAXVq8M558CsWXDddWFujF13DfN9v/ji+m2Li8PYDZFClDZZmNk90c8XzWxE8iPTxs2sk5l9amazzezKFOtrmdmQaP1EM2uVtL6FmS03s8s37mOJbJx69eDGG2HmzDA/xuuvQ5cuoartqlXr7rA64IC4IxWJR9oObjPb392nmNkRqdZHt9KW9t7qwEzgKGA+MAno4e4fJbS5ANjL3XuZWXfgJHfvlrD+eWAtMNHd70j3QdTBLeXpvffCHBnTpkGTJvDzz2E6V40Cl6qmXDq43X1K9HM88BHwUXRJany6RBE5EJgdXbJaCTwLdElq0wV4LHo+DGhvFu5JMbMTgTnAjEwfQqS87bsvTJ0Kv/99KEr4ww8wezZkcfOgSJWU6TKUmdkNZrYI+IQwQ95CM7sui203A+YlvJ4fLUvZxt1XA0uBhmZWF7gCuDFDfOeZ2WQzm7xw4cIsQhLJ3rhxoWxI377httrzzgsjwjWgTwpRpg7uvsAhwAHu3tDdtwIOAg4xs0syvDfVXevJf5eV1uZG4G53X55uB+4+yN2L3L2ocePGGcIRyV7iKPC774aXXw6jwEeOhD33DLfdihSSTMniTEI/w683E7r7HOCMaF0684HmCa+3B74urY2Z1QAaAIsJCek2M/uckLCuMrPeGfYnUm6SR4G3bx/ujrrwQth6azj6aLjkktCXIVIIMg2s28zdNzjpdveFWUyrOgnYycxaA18B3QkVbBONIJQ/fxs4GXjNQ4/7YSUNzOwGYLm7359hfyLlJtUkSe3ahcdPP4X199wDr74KTz8dak6JVGWZzixWlnFdSR9Eb2A08DEwNBrQ19/MToiaDSb0UcwGLgU2uL1WJN9svnmYhW/kSFiwIMydcd996vyWqi3TrbNrgBWpVgG13T3T2UWF0a2zEocFC8IttqNGhYKFjzyi+TOkcimvW2eru/sWKR718ylRiMRl223hpZfggQfC3VN77rnhyG+RqiDb2lAiUgozuOACmDIFmjWDE04Ir3/8Me7IRMqPkoVIOWnbNszQd/nlMHAgtGoF//zn+m1UX0oqKyULkXJUq1aYVGnMGFi7Fnr1gj//GVavVn0pqdyULERyoEMH+PRTOOwwGDQI6tQJYzM6d4Y1a8L84CKViZKFSI40bBjKhXTrFirXNmwITz4Z5tHYcstwy23fvjBsWKg/JZLPlCxEcmjcuDBw79prw6Wo//wHRo+Gq66CLbYIZx2nnAJNm4Z5wc86K0zG9MknYdzGbbeFy1eJ1O8hcdDUqCI5klhfqmT0d8nr/v1Dm1WrQjn0CRPCY9QoeCyqw9ywIeyyS2g7YACcf344UynZhkhFSjsorzLRoDzJN7fdFjqzE+fAKC4OdadSlROBcDYxa9a65DFhQngNYV6NH3+E4cM1r4aUn2wH5SlZiOS5BQvg3HPD4D8II8UHDIC99oo3LqkaymUEt4jE76OP4J134K9/DWXS33gD9tkn9G98+WXc0UmhULIQyWOJ/R5//3soJVK7dugUf/ZZ2HlnuOIKWLIk7kilqlOyEMljyfNqtGsHzz0H++8PM2eG23Jvvx123BHuvFPza0juqM9CpJJ7//1wdjF6NLRsCX/7G5x2GlTTn4KSBfVZiBSIvfeG//4Xxo4Nt9v+4Q/hzGPMmLgjk6pEyUKkimjfPly2euop+P576NgxPPr00cA+2XRKFiJVSLVq4RLUJ5/AXXeFsun/+Acccww880xoo4KGUhZKFiJVUK1acMkl8NlncOWVoQLuaafBEUesP6pcJFtKFiJV2JZbwi23wJw5sPvu8PrrYXnNmvHGJZWPkoVIAZg1K4wE79EDFi+GQw8NtaaWLo07MqkslCxEqrjEgX1PPx0G9m2+eZjFr23bUGtKJBMlC5EqLnlgX+fOMHIkXHghNG4MXbuGx1dfxRun5DcNyhMpYKtWhbumbrgh9GPcemuYBlYD+gqHBuWJSEabbRZGf3/4YbiV9oIL4PDDQ/FCkURKFiLCjjuGEd+PPgoffxyq2t5wA/zyS9yRSb5QshARAMygZ8+QLE49FW68MSSNCRPijkzygZKFiKxnm23gySfh5Zfhp5/gsMPg+ONDCZESKhdSeJQsRCSlTp1gxgw4+eQwS9+OO8Lzz8Nrr6lcSCFSshCRUtWtG+bPGDgwDOA7+WQ4+mjo2xeOPDLu6KQiKVmISEa9eoUaUxASyDXXwL77wrBhoe6UVH1KFiKSUXFxGPF97bXrbrf98ccwveuee4aR4atXxx2l5JKShYiklVgupH//8HPwYHjwwZAkzOD002G33eCRR8JAP6l6lCxEJK1U84APHQpTp4bChNOnh47vevXg7LNh553DWYjGaFQtKvchIuXCPdScuukmePddaNYM+vWDP/0pFC6U/KRyHyJSoczguOPgnXfglVdghx3ClK6tW8Oxx8KoUeu311iNyiWnycLMOpnZp2Y228yuTLG+lpkNidZPNLNW0fKjzGyKmX0Q/fxdLuMUkfJjBkcdFSZaGjcO9tgjJIrjjoNzzgm34Gpq18onZ8nCzKoDDwDHAG2BHmbWNqnZOcASd28D3A0MiJYvAo539z2BnsATuYpTRHLniCNg7Fh46y048EB4+GHYbjs44QQYMkRTu1YmuTyzOBCY7e5z3H0l8CzQJalNF+Cx6PkwoL2Zmbu/5+5fR8tnALXNrFYOYxWRHPrtb8PlqXPPhZ9/huXL4e9/D9O9SuWQy2TRDJiX8Hp+tCxlG3dfDSwFGia1+T3wnrtNT1/yAAAN7UlEQVRvcG+FmZ1nZpPNbPLChQvLLXARKX/FxfB//xcG9NWrF8429tgD7rxTYzQqg1wmC0uxLPnWq7RtzGx3wqWpP6fagbsPcvcidy9q3LhxmQMVkdxKHKtx000wYkS4Q2qffeDyy8OZx/vvxx2lpJPLZDEfaJ7wenvg69LamFkNoAGwOHq9PTAcONPdP8thnCKSY6nGagwbBl26hL6LL7+EoiK4+upwmUryT87GWUS//GcC7YGvgEnAae4+I6HNhcCe7t7LzLoDXd39VDPbEhgP9Hf357PZn8ZZiFRe330XzjAefRR22QX+9a9QGl1yL/ZxFlEfRG9gNPAxMNTdZ5hZfzM7IWo2GGhoZrOBS4GS22t7A22Aa81sWvTYJlexiki8GjYMpUJeeSWM/D78cDj/fFi2LO7IpIRGcItIXlmxIhQsvPdeaNIklEc//vi4o6q6Yj+zEBEpi7p14a674O23YautwpiM7t3hf/+LO7LCpmQhInnpwANhypRw99Tw4dCqVZhTI/FiiEqGVBwlCxHJWzVrhnEZ06aFWlMDBoQkMneuSoZUNCULEcl7u+0WSqFffDFMngxt2sAxx4SqtkccEXd0hUHJQkQqhWrVQqd3nz5hKlezkCzatIGbb4avk0dxSblSshCRSqO4GJ56KtwtVa9euETVunX42bx56Ax/8UWVD8kFJQsRqRRSTe/60EMhUcyaFc4y3n03JIyWLcPyuXPjjrrqULIQkUqhtOldJ00Kl6JuuQXmzQt3Tu2zT3i9447QsSM89xysXBnunCouXn+7uqMqOxqUJyJV0rx5YVT44MGh9lSjRiHBjB0b5gxv1279s5VCnVsj20F5ShYiUqWtWQNjxoR6UyNGhP6MGjWgc2d4881w1lGoiQI0gltEBIDq1aFTp3A2MX9+GKuxxRYhcSxdCv/8Z+gUX7ky7kjzm5KFiBSMbbcNg/iqVYOzzgpnGC+/HDrFmzaFCy4IZxtV5IJLuVKyEJGCkdhH8cgjMGpUGCV+881w1FGhRPqhh4bR4ldfDR99FHfE+UPJQkQKRml3VNWoAc88AwsWwOOPhzk1br0Vdt8d9t0X7rgDvvoqvKdQ76hSB7eISArffhtm8XvqqZBkzEJy2X9/ePjhdR3jlf2OKt0NJSJSTmbOhKefDolj9mzYbLOQPE48EV57rfImCtDdUCIi5WbnneGGG0LSmDgRevUKl66GDg0z+02YAN98E3eUuaVkISKSJbNQIv2kk6BOHTjlFPj5Z7juOmjRAk4+GV59tWreTaVkISKyERL7KIYOhdGjw4x+XbuGdR06wK67htn+Fi+OO9ryo2QhIrIRUt1R9fzzoeP7q6/C3VSNGsFll0GzZmE8x8SJlf9sQx3cIiI58P77oSruk0/C8uXhFtxeveC00+DBB8PgwMRO8eLikIj69avYONXBLSISo733hoEDw6RMAweGGlV//nMYKf7WW/D7368br1EZpojVmYWISAVwh7ffDmcbJXdR5UNBQ51ZiIjkETM4+ODQpzF/fhgVXr9+KGi4ZEnoEH/88VDcMB8pWYiIVLBGjWC//UJF3LPPhlq1Qid4z56wzTahsOETT+RX4lCyEBGpYIm33w4eDCNHhstU998PvXvDtGlw5pkhcXTpEkaOL1sWb8xKFiIiFay0goYrVsCdd8Lnn4dO8AsvhKlT4YwzQuI48cRQduSHHyq+oKE6uEVE8tjatfDOOyGZDBsWxnLUqgVFRTB9eqiWe+yxZS9oqEKCIiJVzNq14Y6qoUPD3VMl9agOOgg++6xsBQ11N5SISBVTrRoccgjce2+4o+r118PYjIkT4fzzc3vrrZKFiEglVK0arF4Nc+fCtdeGgX/JfRjlur/cbVpERHIlsY+if//w89RTc5cwlCxERCqh0u6omjQpN/tTB7eISAFTB7eIiJSbnCYLM+tkZp+a2WwzuzLF+lpmNiRaP9HMWiWs+2u0/FMzOzqXcYqISHo5SxZmVh14ADgGaAv0MLO2Sc3OAZa4exvgbmBA9N62QHdgd6AT8GC0PRERiUEuzywOBGa7+xx3Xwk8C3RJatMFeCx6Pgxob2YWLX/W3X9x97nA7Gh7IiISg1wmi2bAvITX86NlKdu4+2pgKdAwy/eKiEgFqZHDbVuKZcm3XpXWJpv3YmbnAedFL5eb2acbFWHFawQsijuILCjO8ldZYlWc5S/fY22ZTaNcJov5QPOE19sDX5fSZr6Z1QAaAIuzfC/uPggYVI4x55SZTc7mFrW4Kc7yV1liVZzlrzLFmk4uL0NNAnYys9ZmVpPQYT0iqc0IoGf0/GTgNQ8DP0YA3aO7pVoDOwHv5jBWERFJI2dnFu6+2sx6A6OB6sDD7j7DzPoDk919BDAYeMLMZhPOKLpH751hZkOBj4DVwIXuviZXsYqISHq5vAyFu48CRiUtuy7h+c/AKaW892bg5lzGF4PKcslMcZa/yhKr4ix/lSnWUlWZch8iIpI7KvchIiIZKVmIiEhGShblzMyam1mxmX1sZjPMrE+KNkea2VIzmxY9rku1rQqI9XMz+yCKYYOSvRb8I6rRNd3M9oshxl0SjtM0M1tmZn2T2sR2PM3sYTP7n5l9mLBsazMbY2azop9blfLenlGbWWbWM1WbHMd5u5l9Ev3bDjezLUt5b9rvSQXEeYOZfZXw79u5lPemrUVXAXEOSYjxczObVsp7K+x4lit316McH0ATYL/oeX1gJtA2qc2RwEt5EOvnQKM06zsDLxMGSf4GmBhzvNWBb4GW+XI8gcOB/YAPE5bdBlwZPb8SGJDifVsDc6KfW0XPt6rgODsCNaLnA1LFmc33pALivAG4PIvvxmfADkBN4P3k/3e5jjNp/Z3AdXEfz/J86MyinLn7N+4+NXr+A/AxlbdUSRfgcQ/eAbY0syYxxtMe+Mzdv4gxhvW4++uE274TJdY8eww4McVbjwbGuPtid18CjCEUzaywON39FQ9ldgDeIQx+jVUpxzMb2dSiKzfp4ozq250KPJOr/cdBySKHopLr+wITU6z+rZm9b2Yvm9nuFRrYOg68YmZTotIpyfKtRld3Sv8PmA/Hs8S27v4NhD8egG1StMm3Y3s24SwylUzfk4rQO7pc9nApl/Xy6XgeBixw91mlrM+H47nRlCxyxMzqAc8Dfd19WdLqqYRLKXsD9wH/V9HxRQ5x9/0IZeQvNLPDk9ZnVaOrIkRVAE4AnkuxOl+O58bIp2N7NWHw61OlNMn0Pcm1gcCOwD7AN4RLPMny5ngCPUh/VhH38SwTJYscMLPNCIniKXd/IXm9uy9z9+XR81HAZmbWqILDxN2/jn7+DxjOhmXgs6rRVUGOAaa6+4LkFflyPBMsKLlcF/38X4o2eXFso47144DTPbqgniyL70lOufsCd1/j7muBf5Wy/3w5njWArsCQ0trEfTzLSsminEXXKwcDH7v7XaW02S5qh5kdSPh3+K7iogQzq2tm9UueEzo7P0xqNgI4M7or6jfA0pLLKzEo9a+1fDieSRJrnvUE/pOizWigo5ltFV1W6RgtqzBm1gm4AjjB3X8spU0235OcSuonO6mU/WdTi64idAA+cff5qVbmw/Ess7h72KvaAziUcPo7HZgWPToDvYBeUZvewAzCHRvvAAfHEOcO0f7fj2K5OlqeGKcRZjv8DPgAKIrpmNYh/PJvkLAsL44nIYF9A6wi/HV7DmFOlleBWdHPraO2RcC/E957NmFir9nAH2OIczbhOn/J9/ShqG1TYFS670kFx/lE9P2bTkgATZLjjF53Jtx9+FkccUbLHy35Xia0je14ludD5T5ERCQjXYYSEZGMlCxERCQjJQsREclIyUJERDJSshARkYyULKQgmdk4Mzs6aVlfM3sww/uW5zayUvf7TFTu4pKk5TeY2eXR89pRldvr44hRqracTqsqkseeIQzcShwI1x34SzzhlM7MtiOMHWmZpk1NQtWAKe5+Y4UFJwVDZxZSqIYBx5lZLfi16GNTYIKZ1TOzV81sajTvwAbVSy3MofFSwuv7zeys6Pn+ZjY+KhQ3OqH0x8Vm9lF0hvBsim3WNrNHon2+Z2btolWvANtE8x8cluKz1CBUWZ3l7jmdx0EKl84spCC5+3dm9i6hLPh/CGcVQ9zdzexn4CR3XxbVmHrHzEZ4FiNYo7pg9wFd3H2hmXUDbiaM1r4SaO3uv1jqiYYujGLb08x2JVQm3ZlQQPEld9+nlN32A8a6e99S1otsMp1ZSCEruRQF65c/N+DvZjYdGEsodb1tltvcBdgDGBPNlHYN6+aJmA48ZWZnEKq8JjuUUNoCd/8E+ALYOYt9TiCUaM+mrUiZKFlIIfs/oL2F6WI392jSKuB0oDGwf/TX/AKgdtJ7V7P+/5+S9QbMcPd9osee7t4xWncsodbW/sCUqEJpolRltrPxOtAXeNnMmpZxGyJpKVlIwfJQ1nwc8DDrV7RtAPzP3VdF/QapOpa/ANqaWS0za0CYxQ/gU6Cxmf0WwmUpM9vdzKoBzd29mHDZaEugXtI2XyckKqKzhBbR9rL5LM8DtwP/LeUSl8gmUZ+FFLpngBdYdzkKwiRAL5rZZEI11k+S3+Tu88xsKOHS0izgvWj5SjM7GfhHlERqAPcQqqE+GS0z4G53/z5psw8CD5nZB4Qzl7Oi/o2sPoi7PxTdOTXCzDq6+8/ZHQKRzFR1VkREMtJlKBERyUjJQkREMlKyEBGRjJQsREQkIyULERHJSMlCREQyUrIQEZGM/h/14iGSnIeQ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8" descr="data:image/png;base64,iVBORw0KGgoAAAANSUhEUgAAAYsAAAEWCAYAAACXGLsWAAAABHNCSVQICAgIfAhkiAAAAAlwSFlzAAALEgAACxIB0t1+/AAAADl0RVh0U29mdHdhcmUAbWF0cGxvdGxpYiB2ZXJzaW9uIDMuMC4yLCBodHRwOi8vbWF0cGxvdGxpYi5vcmcvOIA7rQAAIABJREFUeJzt3XmYFNXVx/HvAQRkERVQAdkUN9x11MSdgIi4oEQF1IhRY1BRcAkadzFGcTcuGBLcNxDlDQoGQQcUF2QRUVwAQQUXAoIguLCd949bI03T090M01M907/P8/Qz3VW3q04XzZypunXPNXdHREQknWpxByAiIvlPyUJERDJSshARkYyULEREJCMlCxERyUjJQkREMlKyKABmdoOZPVkB+2llZm5mNaLX48zs3FzvtyKU52cxs0fN7G/lsa2EbZ5uZq+U5zY3cv8Pmdm1Me27hZktN7Pqcey/UChZVAHRf5SSx1oz+ynh9enlvK9HzWxl0j7fL899lFVCspqatLxRFPPnWW6nQpJreXL3p9y9Yy62bWafR9+pH8zsezN7y8x6mdmvvz/cvZe735TltjqUQzy/bsPdv3T3eu6+ZlO2K+kpWVQB0X+Ueu5eD/gSOD5h2VM52OVtift0971zsI9NUdfM9kh4fRowN65gqojj3b0+0BK4FbgCGFyRAZScsUo8lCwKR00zezz663CGmRWVrDCzpmb2vJktNLO5ZnZxOe53RzN718yWmtl/zGzrhP2eEMXyfXSZZ7do+R/N7MWEdrPNbGjC63lmtk+afT4B9Ex4fSbweGKD0j6zmXUCrgK6pThramlmb0bH8BUza5Tps0Tr9jWzqdH7hgC1Sws8+awmxaW9s8xsTrStuSVnjtHyCQnv8+iv/1lmtsTMHjAzi9ZVN7M7zWxRtI3eiftIx92XuvsIoBvQsyQpJ15ai87kXoqOxWIze8PMqpnZE0AL4MXo2PbL4th9bmZXmNl0YIWZPZO8jRTHqKmZjYj2PdvM/pR0fIeW9n9B0nB3ParQA/gc6JC07AbgZ6AzUB24BXgnWlcNmAJcB9QEdgDmAEeXsv1Hgb+Vsq4V4ECN6PU44CtgD6Au8DzwZLRuZ2AFcBSwGdAPmJ0Qw/dRbE2AL4CvovftACwBqqXZfytgXvRZdwM+BToAn2fzmaPj9WTStscBn0Vxbx69vjWLz1Iziv+SaN3JwKo0x3C9fSce0+gYLgN2idY1AXaPnp8FTEh4nwMvAVsSfrkuBDpF63oBHwHbA1sBYxP/3bL5TkXLvwTOT/5eEL5fD0WfdzPgMMBSbSvdsUtoPw1oDmxeyjZ+PUbR6/HAg4SkvE/02dtn+r+gR/qHziwKxwR3H+Xhuu4TQMmlowOAxu7e391Xuvsc4F9A9zTbujz6K7Dk8Viatk+4+4fuvgK4FjjVQkdkN2Cku49x91XAHYRfwgdHMfxA+I9+BDAa+MrMdo1ev+Hua9Pscz7rEkRPks4qyviZAR5x95nu/hMwNIqPdJ8F+A3hl+A97r7K3YcBkzLsJ521wB5mtrm7f+PuM9K0vdXdv3f3L4HihHhPBe519/nuvoRwWaksvga2TrF8FSGRtYw+8xse/aZOId2xK/EPd58XHfe0zKw5cChwhbv/7O7TgH8Df0hoVtr/BUlD1wALx7cJz38Eaken7S2Bpmb2fcL66sAbabZ1h7tfk+V+5yU8/4Lwi7MR0DR6DYC7rzWzeUCzaNF44EigTfT8e0Ki+G30OpPHCX9tHwwcDuyUsK4snxk2PIb1oufpPssawllR4i/LLygDd19hZt2Ay4HBZvYmcJm7f1KGeBP/XRKfb4xmwOIUy28n/AX/SnTla5C7l5aQMn0PNja+psBid/8hYdkXQOKlppT/F9x99Ubsp+DozELmAXPdfcuER31371xO22+e8LwF4a/ORYS/SluWrIiupzcnXLaCdcnisOj5eEKyOILsksXzwLHAHHdP/uWc6TNvbCnmdJ/lG6BZSX9BpEWaba0A6iS83i5xpbuPdvejCH+5f0I4I9pY3xAuQZVoXlrD0pjZAYRf6BOS17n7D+5+mbvvABwPXGpm7UtWJzXP9D1I9Z50/z5fA1ubWf2EZS2StidloGQh7wLLok7EzaPOzz2iXwbl4Qwza2tmdYD+wLDo9H8ocKyZtTezzYDLgF+At6L3jQfaEa5Tzyf81d8JaAi8l2mn0WWv3wGpxkZk+swLgFaWcGtoBuk+y9vAauBiM6thZl2BA9NsaxpwuIWxAw2Av5asMLNto87gutH2lxPOXDbWUKCPmTUzsy0JdzZlxcy2MLPjgGcJfSsfpGhznJm1iX7xL4tiLIlzAaGPKDGWdN+DVJK38St3nxe99xYzq21mewHnALm4K7CgKFkUuOgX9/GE69lzCX/1/xtokOZt/Wz9cRaL0rR9gtD5+S2hw/HiaL+fAmcA90X7PJ5we+bKaP1Mwi/DN6LXywid0G96lvfTu/tkd/+sDJ/5uejnd5Y0ZqOU/ZT6WaLP05VwSWwJ4Rr9C2m2NQYYAkwndMK/lLC6GuGX6deEyz9HABdkii+FfwGvRPt4DxhFSGjpjuuLZvYD4azsauAu4I+ltN2J0Gm+nJAsH3T3cdG6W4Bror6uyzN9D0qx3jZSrO9B6PT+GhgOXB8dV9kEJXcoiEiBMrNjgIfcvWXGxlKwdGYhUmCiS2+do8tizYDrCX+Bi5RKZxYiBSbqPxoP7Ar8BIwE+kSX+kRSUrIQEZGMdBlKREQyqjKD8ho1auStWrWKOwwRkUplypQpi9y9caZ2VSZZtGrVismTJ8cdhohIpWJmWVUU0GUoERHJSMlCREQyUrIQEZGMlCxERCQjJQsREcmooJPFbbdBcfH6y4qLw3IREVmnoJPFAQfAqaeuSxjFxeH1AeVVnFtEpIoo6GTRrh0MGgTHHgv9+oVEMXRoWC4iIusUdLIAaNUKfvoJbr8dzj9fiUJEJJWCTxbffw+1a4MZ3H//hn0YIiJS4MmipI/imWdgq62gefP1+zBERCQo6GQxaVLoozjxRPjb32D69HApatKkuCMTEckvVWY+i6KiIt+UQoJr1kBRESxaBJ98AnXrlmNwIiJ5ysymuHtRpnYFfWaRqHp1uO8+mD8f/v73uKMREckvShYJDj0UzjgD7rgDZs+OOxoRkfyhZJHkttugZk245JK4IxERyR9KFkmaNIHrroOXXoKRI+OORkQkPyhZpNCnD+yyC/TtC7/8Enc0IiLxU7JIoWZNuPfe0G9x111xRyMiEj8li1IcfTR06RLGX8yfH3c0IiLxUrJI4667wviLv/wl7khEROKlZJHGDjvAFVfAs8/C+PFxRyMiEh8liwyuuAJatICLLoLVq+OORkQkHkoWGdSpEy5HffABDBwYdzQiIvFQsshC167Qvn0Yf7FwYdzRiIhUPCWLLJjBP/4By5fDVVfFHY2ISMVTsshS27ah32LwYNiE4rYiIpWSksVGuP562GYb6N0b1q6NOxoRkYqjZLERGjSAAQNg4kR47LG4oxERqThKFhvpD3+A3/wGrrwSli6NOxoRkYqhZLGRqlWD++8Pd0XdcEPc0YiIVAwlizLYf38499wws96MGXFHIyKSe0oWZXTzzVC/Plx8MVSRacxFREqlZFFGjRvDTTfBa6/B88/HHY2ISG4pWWyC5ctDscFLL4UVK8Ky4uIwNauISFWS02RhZp3M7FMzm21mV6ZYX8vMhkTrJ5pZq2j5Zmb2mJl9YGYfm9lfcxlnWR10EHz3HcybB7feGhLFqafCAQfEHZmISPnKWbIws+rAA8AxQFugh5m1TWp2DrDE3dsAdwMDouWnALXcfU9gf+DPJYkkn7RrB8OHQ61acMstoYbU0KFhuYhIVZLLM4sDgdnuPsfdVwLPAl2S2nQBSoa3DQPam5kBDtQ1sxrA5sBKYFkOYy2zdu3g/PPDJEk//QT16sUdkYhI+ctlsmgGzEt4PT9alrKNu68GlgINCYljBfAN8CVwh7svTt6BmZ1nZpPNbPLCmMrBFhfDk0+Gu6JWrQrJ4913YwlFRCRncpksLMWy5JtMS2tzILAGaAq0Bi4zsx02aOg+yN2L3L2ocePGmxrvRivpoxg6FO69F556KpxdtGsXSoKIiFQVuUwW84HmCa+3B74urU10yakBsBg4Dfivu69y9/8BbwJFOYy1TCZNWr+Pont3ePppqF0bOnaEd96JNz4RkfKSy2QxCdjJzFqbWU2gOzAiqc0IoGf0/GTgNXd3wqWn31lQF/gN8EkOYy2Tfv027Mzu1g2mTQvjMDp2hLffjic2EZHylLNkEfVB9AZGAx8DQ919hpn1N7MTomaDgYZmNhu4FCi5vfYBoB7wISHpPOLu03MVa3lr3hzGjYNtt4Wjj4a33oo7IhGRTWNeRWpVFBUV+eQ8m5Xoq6/gyCPh229h9Gg4+OC4IxIRWZ+ZTXH3jJf5NYI7h5o1C2cYTZqEM4w334w7IhGRslGyyLFmzcJdU02bQqdOMGFC3BGJiGw8JYsKkJww3ngj7ohERDaOkkUFado0XJLafns45hh4/fW4IxIRyZ6SRQVq0iScYTRvDp07K2GISOWhZFHBShJGixbhDGP8+LgjEhHJTMkiBtttFxJGy5bhDGPcuLgjEhFJT8kiJttuGxJGvXrhttri4nXrNIGSiOQbJYsYbbstDBwYypt36hSmaNUESiKSj5QsYlYyYdKaNaGW1AknwJAhmkBJRPKLkkUe6NoV+vQJCWP5chg0CJbl5VRPIlKolCzyQHExPP44XHMN1KkDzz0H++4LeVbqSkQKmJJFzBInULrpJnjpJdhiC/jhh1B48O67oYrUehSRSkzJImbJEyi1awcvvAAXXADHHguXXhr6MRYtijdOESlsKlGex9zhgQfgssvCZEpPPw2HHx53VCJSlahEeRVgBr17h+lZ69QJZx39+4eOcBGRiqRkUQnsuy9MmQKnnw7XXw8dOsDXybOZi4jkkJJFJVG/frhj6tFH4d13Ye+94eWX445KRAqFkkUl07NnOMto2jTUlbr8cli5Mu6oRKSqU7KohHbdFSZODHdM3XkntGkDTz21fhvVlxKR8qRkUUnVrh3ulBo2DBYvhj/8IfRngOpLiUj5U7Ko5H7/e/jww3C20b8/7LcfnHLK+mM3REQ2lZJFFdCqFbz/fhjx/d57ob7U1Knwyy9xRyYiVYWSRRUxYQLMnAm9esHataHje7fdwhlGFRl3KSIxUrKoAhLrSw0cCKNHQ4MGYVBft27hjOPtt+OOUkQqMyWLKiBVfanhw+FPf4KHH4YvvggJ49RTYc6ceGMVkcpJtaEKwIoVcMcd4VbaVavgootCOfSttoo7MhGJm2pDya/q1g231c6eDWeeGcqet2kD996rAX0ikh0liwLSpAn8+98wbRrsvz/07Qu77x5KoleRE0wRyREliwK0116hE/zll6FWrTBWY4cd4MEH12+nUeAiUkLJokCZQadO4Sxj0CBYuhQuvBB+9zv4/HONAheR9SlZFLgaNcJdU198AWecEZLELrtA164aBS4i6yhZCBBKoD/xRLhTauVK+PHH0DEuIgJKFpKguBieeQb69IHVq8NZxbvvxh2ViOQDJQsB1h8Ffs89Yb7vn38OfRhKGCKS02RhZp3M7FMzm21mV6ZYX8vMhkTrJ5pZq4R1e5nZ22Y2w8w+MLPauYy10CWPAu/WLcyRUasWdOwY1otI4cpZsjCz6sADwDFAW6CHmbVNanYOsMTd2wB3AwOi99YAngR6ufvuwJHAqlzFKtCv34ad2d27hyq2W28NRx2lhCFSyHJ5ZnEgMNvd57j7SuBZoEtSmy7AY9HzYUB7MzOgIzDd3d8HcPfv3H1NDmOVUrRoAePGKWGIFLpcJotmwLyE1/OjZSnbuPtqYCnQENgZcDMbbWZTzaxfDuOUDJIThkpwiRSeXCYLS7EsuahEaW1qAIcCp0c/TzKz9hvswOw8M5tsZpMXLly4qfFKGi1ahE7wrbeGDh2UMEQKTS6TxXygecLr7YGvS2sT9VM0ABZHy8e7+yJ3/xEYBeyXvAN3H+TuRe5e1Lhx4xx8BEnUsmVIGFttpTMMkUKTdbIws+pm1tTMWpQ8MrxlErCTmbU2s5pAd2BEUpsRQM/o+cnAax5qpo8G9jKzOlESOQL4KNtYJXdatgyXpLbcMiSMKVPijkhEKkJWycLMLgIWAGOAkdHjpXTvifogehN+8X8MDHX3GWbW38xOiJoNBhqa2WzgUuDK6L1LgLsICWcaMNXdR27kZ5McSUwYHTooYYgUgqwmP4p+mR/k7t/lPqSy0eRHFe/zz8Pttt9/D2PHhrLnIlK5lPfkR/MIdyqJ/KpVq9CH0aBBuCQ1dWrcEYlIrtTIst0cYJyZjQR+KVno7nflJCqpNFq1CpekjjwyXJIaOxb22+BWBBGp7LI9s/iS0F9RE6if8BD5NWG4wxFHrH+GoQmURKqGrM4s3P1GADOrH1768pxGJZVOq1Zhpr0zzggJ49VXYcWKdcUJRaRyyypZmNkewBPA1tHrRcCZ7j4jh7FJJdOjR/h5xhlw0EHrJlbaaad44xKRTZftZahBwKXu3tLdWwKXAf/KXVhSWfXoAX37hueNGsHAgdC8ORx6KNx/P3z7bbzxiUjZZJss6rp7cckLdx8HaB412UBxMTz+OFx7bZhA6fHH4aabwhzfF10EzZqFOTL++U9YtCjuaEUkW9kmizlmdq2ZtYoe1wBzcxmYVD6JEyj17x9+XnopHHIIfPABzJgB11wDX38NvXrBdttBp07wyCOwZEnYxm23he0kb1ed5CLxyjZZnA00Bl4AhkfP/5iroKRySp5AqV278LqkrHnbtnDjjfDxx2GejL/8BWbOhLPPhm23heOPDwP8TjllXcIoSUAHHBDPZxKRIKsR3JWBRnBXTu6hIOGQISGxzJsHm20GZqH/Y+TI9ROQiJSvbEdwp00WZnaPu/c1sxfZsLw47n5CirfFQsmi8lu7Ft55B559Fh5+ONx6e/rp8OSTcUcmUnVlmywy3Tr7RPTzjk0PSSS9atXg4IPhl1/g6aehbt0wD/hBB4XOcRGJT9o+C3cvqSe6j7uPT3wA++Q+PCk0JX0Uzz0H778f7p7q0wcGDYo7MpHClm0Hd88Uy84qxzhEgPU7ybfbDt56K4zXuOSS0DEuIvFIexnKzHoApwE7mFnixEX1gbwtVy6VV7+k2dZbtIA334TDDguVbd94A1q3jic2kUKWqc/iLeAboBFwZ8LyH4DpuQpKJNFOO8GYMaHmVIcOIWE0bRp3VCKFJW2ycPcvzGw+sCLqpxCJxZ57wn//C+3bhzOM8ePD5SkRqRgZ+yzcfQ3wo5k1qIB4REp14IHw4oswZw4cfXQoISIiFSPbyY9+Bj4wszHAipKF7n5xTqISKcWRR8Lzz8OJJ8Kxx8Lo0eEWWxHJrWyTxcjoIRK7zp3D+Ivu3aFrVxgxAmrVijsqkaot28mPHjOzmsDO0aJP3X1V7sISSe+UU2D58lBXqkePcLttjWz/9BGRjZbVOAszOxKYBTwAPAjMNLPDcxiXSEZ//CPcey8MHx6Sxtq1cUckUnVl+7fYnUBHd/8UwMx2Bp4B9s9VYCLZuPhi+OGHUPq8Xj144IFQhFBEyle2yWKzkkQB4O4zzWyzHMUkslGuuiokjAEDoH59uPVWJQyR8pZtsphsZoNZV1jwdGBKmvYiFcYMbrkFli0LkyQ1aBASiIiUn2yTxfnAhcDFgAGvE/ovRPKCWZjje/lyuPpq+OYbuO++deuLi0PdqeRyIiKSnWyTRS93vwu4q2SBmfUB7s1JVCJlUK1amAdj7tyQOOrUCZemEqd7FZGyUdVZqVJq1ICxY6GoKFySOvbYdYlCs+2JlF22VWdbJ1Wd3QJVnZU8VatWqB21++4walQodS4im0ZVZ6VKmjgx9F+cdBL85z/wu9/B8cfD7bfDLrvEHZ1I5ZNpprwv3H0c0AF4I6o8+w2wPaGjWyTvJPZRvPACjBwZ6keNHQt77BGmaF20KO4oRSqXbPssXgdqm1kz4FXgj8CjuQpKZFMkzrYH0KlTqFZ7+eVw7rnw4IPQpk04y/jll3hjFakszN0zNzKb6u77mdlFwObufpuZvefu++Y+xOwUFRX55MmT4w5DKoGPPoK//CX0Z7RuHQbxnXKKBvJJYTKzKe5elKldtmcWZma/JQzGK6k+q7JtUim1bRsuTb3ySigR0q0bHHIIvP123JGJ5K9sk0Vf4K/AcHefYWY7AMW5C0sk9446Ct57D/797zA24+CDQ9nzuXPjjkwk/2SVLNx9vLuf4O4DotdzNPGRVAXVq8M558CsWXDddWFujF13DfN9v/ji+m2Li8PYDZFClDZZmNk90c8XzWxE8iPTxs2sk5l9amazzezKFOtrmdmQaP1EM2uVtL6FmS03s8s37mOJbJx69eDGG2HmzDA/xuuvQ5cuoartqlXr7rA64IC4IxWJR9oObjPb392nmNkRqdZHt9KW9t7qwEzgKGA+MAno4e4fJbS5ANjL3XuZWXfgJHfvlrD+eWAtMNHd70j3QdTBLeXpvffCHBnTpkGTJvDzz2E6V40Cl6qmXDq43X1K9HM88BHwUXRJany6RBE5EJgdXbJaCTwLdElq0wV4LHo+DGhvFu5JMbMTgTnAjEwfQqS87bsvTJ0Kv/99KEr4ww8wezZkcfOgSJWU6TKUmdkNZrYI+IQwQ95CM7sui203A+YlvJ4fLUvZxt1XA0uBhmZWF7gCuDFDfOeZ2WQzm7xw4cIsQhLJ3rhxoWxI377httrzzgsjwjWgTwpRpg7uvsAhwAHu3tDdtwIOAg4xs0syvDfVXevJf5eV1uZG4G53X55uB+4+yN2L3L2ocePGGcIRyV7iKPC774aXXw6jwEeOhD33DLfdihSSTMniTEI/w683E7r7HOCMaF0684HmCa+3B74urY2Z1QAaAIsJCek2M/uckLCuMrPeGfYnUm6SR4G3bx/ujrrwQth6azj6aLjkktCXIVIIMg2s28zdNzjpdveFWUyrOgnYycxaA18B3QkVbBONIJQ/fxs4GXjNQ4/7YSUNzOwGYLm7359hfyLlJtUkSe3ahcdPP4X199wDr74KTz8dak6JVGWZzixWlnFdSR9Eb2A08DEwNBrQ19/MToiaDSb0UcwGLgU2uL1WJN9svnmYhW/kSFiwIMydcd996vyWqi3TrbNrgBWpVgG13T3T2UWF0a2zEocFC8IttqNGhYKFjzyi+TOkcimvW2eru/sWKR718ylRiMRl223hpZfggQfC3VN77rnhyG+RqiDb2lAiUgozuOACmDIFmjWDE04Ir3/8Me7IRMqPkoVIOWnbNszQd/nlMHAgtGoF//zn+m1UX0oqKyULkXJUq1aYVGnMGFi7Fnr1gj//GVavVn0pqdyULERyoEMH+PRTOOwwGDQI6tQJYzM6d4Y1a8L84CKViZKFSI40bBjKhXTrFirXNmwITz4Z5tHYcstwy23fvjBsWKg/JZLPlCxEcmjcuDBw79prw6Wo//wHRo+Gq66CLbYIZx2nnAJNm4Z5wc86K0zG9MknYdzGbbeFy1eJ1O8hcdDUqCI5klhfqmT0d8nr/v1Dm1WrQjn0CRPCY9QoeCyqw9ywIeyyS2g7YACcf344UynZhkhFSjsorzLRoDzJN7fdFjqzE+fAKC4OdadSlROBcDYxa9a65DFhQngNYV6NH3+E4cM1r4aUn2wH5SlZiOS5BQvg3HPD4D8II8UHDIC99oo3LqkaymUEt4jE76OP4J134K9/DWXS33gD9tkn9G98+WXc0UmhULIQyWOJ/R5//3soJVK7dugUf/ZZ2HlnuOIKWLIk7kilqlOyEMljyfNqtGsHzz0H++8PM2eG23Jvvx123BHuvFPza0juqM9CpJJ7//1wdjF6NLRsCX/7G5x2GlTTn4KSBfVZiBSIvfeG//4Xxo4Nt9v+4Q/hzGPMmLgjk6pEyUKkimjfPly2euop+P576NgxPPr00cA+2XRKFiJVSLVq4RLUJ5/AXXeFsun/+Acccww880xoo4KGUhZKFiJVUK1acMkl8NlncOWVoQLuaafBEUesP6pcJFtKFiJV2JZbwi23wJw5sPvu8PrrYXnNmvHGJZWPkoVIAZg1K4wE79EDFi+GQw8NtaaWLo07MqkslCxEqrjEgX1PPx0G9m2+eZjFr23bUGtKJBMlC5EqLnlgX+fOMHIkXHghNG4MXbuGx1dfxRun5DcNyhMpYKtWhbumbrgh9GPcemuYBlYD+gqHBuWJSEabbRZGf3/4YbiV9oIL4PDDQ/FCkURKFiLCjjuGEd+PPgoffxyq2t5wA/zyS9yRSb5QshARAMygZ8+QLE49FW68MSSNCRPijkzygZKFiKxnm23gySfh5Zfhp5/gsMPg+ONDCZESKhdSeJQsRCSlTp1gxgw4+eQwS9+OO8Lzz8Nrr6lcSCFSshCRUtWtG+bPGDgwDOA7+WQ4+mjo2xeOPDLu6KQiKVmISEa9eoUaUxASyDXXwL77wrBhoe6UVH1KFiKSUXFxGPF97bXrbrf98ccwveuee4aR4atXxx2l5JKShYiklVgupH//8HPwYHjwwZAkzOD002G33eCRR8JAP6l6lCxEJK1U84APHQpTp4bChNOnh47vevXg7LNh553DWYjGaFQtKvchIuXCPdScuukmePddaNYM+vWDP/0pFC6U/KRyHyJSoczguOPgnXfglVdghx3ClK6tW8Oxx8KoUeu311iNyiWnycLMOpnZp2Y228yuTLG+lpkNidZPNLNW0fKjzGyKmX0Q/fxdLuMUkfJjBkcdFSZaGjcO9tgjJIrjjoNzzgm34Gpq18onZ8nCzKoDDwDHAG2BHmbWNqnZOcASd28D3A0MiJYvAo539z2BnsATuYpTRHLniCNg7Fh46y048EB4+GHYbjs44QQYMkRTu1YmuTyzOBCY7e5z3H0l8CzQJalNF+Cx6PkwoL2Zmbu/5+5fR8tnALXNrFYOYxWRHPrtb8PlqXPPhZ9/huXL4e9/D9O9SuWQy2TRDJiX8Hp+tCxlG3dfDSwFGia1+T3wnrtNT1/yAAAN7UlEQVRvcG+FmZ1nZpPNbPLChQvLLXARKX/FxfB//xcG9NWrF8429tgD7rxTYzQqg1wmC0uxLPnWq7RtzGx3wqWpP6fagbsPcvcidy9q3LhxmQMVkdxKHKtx000wYkS4Q2qffeDyy8OZx/vvxx2lpJPLZDEfaJ7wenvg69LamFkNoAGwOHq9PTAcONPdP8thnCKSY6nGagwbBl26hL6LL7+EoiK4+upwmUryT87GWUS//GcC7YGvgEnAae4+I6HNhcCe7t7LzLoDXd39VDPbEhgP9Hf357PZn8ZZiFRe330XzjAefRR22QX+9a9QGl1yL/ZxFlEfRG9gNPAxMNTdZ5hZfzM7IWo2GGhoZrOBS4GS22t7A22Aa81sWvTYJlexiki8GjYMpUJeeSWM/D78cDj/fFi2LO7IpIRGcItIXlmxIhQsvPdeaNIklEc//vi4o6q6Yj+zEBEpi7p14a674O23YautwpiM7t3hf/+LO7LCpmQhInnpwANhypRw99Tw4dCqVZhTI/FiiEqGVBwlCxHJWzVrhnEZ06aFWlMDBoQkMneuSoZUNCULEcl7u+0WSqFffDFMngxt2sAxx4SqtkccEXd0hUHJQkQqhWrVQqd3nz5hKlezkCzatIGbb4avk0dxSblSshCRSqO4GJ56KtwtVa9euETVunX42bx56Ax/8UWVD8kFJQsRqRRSTe/60EMhUcyaFc4y3n03JIyWLcPyuXPjjrrqULIQkUqhtOldJ00Kl6JuuQXmzQt3Tu2zT3i9447QsSM89xysXBnunCouXn+7uqMqOxqUJyJV0rx5YVT44MGh9lSjRiHBjB0b5gxv1279s5VCnVsj20F5ShYiUqWtWQNjxoR6UyNGhP6MGjWgc2d4881w1lGoiQI0gltEBIDq1aFTp3A2MX9+GKuxxRYhcSxdCv/8Z+gUX7ky7kjzm5KFiBSMbbcNg/iqVYOzzgpnGC+/HDrFmzaFCy4IZxtV5IJLuVKyEJGCkdhH8cgjMGpUGCV+881w1FGhRPqhh4bR4ldfDR99FHfE+UPJQkQKRml3VNWoAc88AwsWwOOPhzk1br0Vdt8d9t0X7rgDvvoqvKdQ76hSB7eISArffhtm8XvqqZBkzEJy2X9/ePjhdR3jlf2OKt0NJSJSTmbOhKefDolj9mzYbLOQPE48EV57rfImCtDdUCIi5WbnneGGG0LSmDgRevUKl66GDg0z+02YAN98E3eUuaVkISKSJbNQIv2kk6BOHTjlFPj5Z7juOmjRAk4+GV59tWreTaVkISKyERL7KIYOhdGjw4x+XbuGdR06wK67htn+Fi+OO9ryo2QhIrIRUt1R9fzzoeP7q6/C3VSNGsFll0GzZmE8x8SJlf9sQx3cIiI58P77oSruk0/C8uXhFtxeveC00+DBB8PgwMRO8eLikIj69avYONXBLSISo733hoEDw6RMAweGGlV//nMYKf7WW/D7368br1EZpojVmYWISAVwh7ffDmcbJXdR5UNBQ51ZiIjkETM4+ODQpzF/fhgVXr9+KGi4ZEnoEH/88VDcMB8pWYiIVLBGjWC//UJF3LPPhlq1Qid4z56wzTahsOETT+RX4lCyEBGpYIm33w4eDCNHhstU998PvXvDtGlw5pkhcXTpEkaOL1sWb8xKFiIiFay0goYrVsCdd8Lnn4dO8AsvhKlT4YwzQuI48cRQduSHHyq+oKE6uEVE8tjatfDOOyGZDBsWxnLUqgVFRTB9eqiWe+yxZS9oqEKCIiJVzNq14Y6qoUPD3VMl9agOOgg++6xsBQ11N5SISBVTrRoccgjce2+4o+r118PYjIkT4fzzc3vrrZKFiEglVK0arF4Nc+fCtdeGgX/JfRjlur/cbVpERHIlsY+if//w89RTc5cwlCxERCqh0u6omjQpN/tTB7eISAFTB7eIiJSbnCYLM+tkZp+a2WwzuzLF+lpmNiRaP9HMWiWs+2u0/FMzOzqXcYqISHo5SxZmVh14ADgGaAv0MLO2Sc3OAZa4exvgbmBA9N62QHdgd6AT8GC0PRERiUEuzywOBGa7+xx3Xwk8C3RJatMFeCx6Pgxob2YWLX/W3X9x97nA7Gh7IiISg1wmi2bAvITX86NlKdu4+2pgKdAwy/eKiEgFqZHDbVuKZcm3XpXWJpv3YmbnAedFL5eb2acbFWHFawQsijuILCjO8ldZYlWc5S/fY22ZTaNcJov5QPOE19sDX5fSZr6Z1QAaAIuzfC/uPggYVI4x55SZTc7mFrW4Kc7yV1liVZzlrzLFmk4uL0NNAnYys9ZmVpPQYT0iqc0IoGf0/GTgNQ8DP0YA3aO7pVoDOwHv5jBWERFJI2dnFu6+2sx6A6OB6sDD7j7DzPoDk919BDAYeMLMZhPOKLpH751hZkOBj4DVwIXuviZXsYqISHq5vAyFu48CRiUtuy7h+c/AKaW892bg5lzGF4PKcslMcZa/yhKr4ix/lSnWUlWZch8iIpI7KvchIiIZKVmIiEhGShblzMyam1mxmX1sZjPMrE+KNkea2VIzmxY9rku1rQqI9XMz+yCKYYOSvRb8I6rRNd3M9oshxl0SjtM0M1tmZn2T2sR2PM3sYTP7n5l9mLBsazMbY2azop9blfLenlGbWWbWM1WbHMd5u5l9Ev3bDjezLUt5b9rvSQXEeYOZfZXw79u5lPemrUVXAXEOSYjxczObVsp7K+x4lit316McH0ATYL/oeX1gJtA2qc2RwEt5EOvnQKM06zsDLxMGSf4GmBhzvNWBb4GW+XI8gcOB/YAPE5bdBlwZPb8SGJDifVsDc6KfW0XPt6rgODsCNaLnA1LFmc33pALivAG4PIvvxmfADkBN4P3k/3e5jjNp/Z3AdXEfz/J86MyinLn7N+4+NXr+A/AxlbdUSRfgcQ/eAbY0syYxxtMe+Mzdv4gxhvW4++uE274TJdY8eww4McVbjwbGuPtid18CjCEUzaywON39FQ9ldgDeIQx+jVUpxzMb2dSiKzfp4ozq250KPJOr/cdBySKHopLr+wITU6z+rZm9b2Yvm9nuFRrYOg68YmZTotIpyfKtRld3Sv8PmA/Hs8S27v4NhD8egG1StMm3Y3s24SwylUzfk4rQO7pc9nApl/Xy6XgeBixw91mlrM+H47nRlCxyxMzqAc8Dfd19WdLqqYRLKXsD9wH/V9HxRQ5x9/0IZeQvNLPDk9ZnVaOrIkRVAE4AnkuxOl+O58bIp2N7NWHw61OlNMn0Pcm1gcCOwD7AN4RLPMny5ngCPUh/VhH38SwTJYscMLPNCIniKXd/IXm9uy9z9+XR81HAZmbWqILDxN2/jn7+DxjOhmXgs6rRVUGOAaa6+4LkFflyPBMsKLlcF/38X4o2eXFso47144DTPbqgniyL70lOufsCd1/j7muBf5Wy/3w5njWArsCQ0trEfTzLSsminEXXKwcDH7v7XaW02S5qh5kdSPh3+K7iogQzq2tm9UueEzo7P0xqNgI4M7or6jfA0pLLKzEo9a+1fDieSRJrnvUE/pOizWigo5ltFV1W6RgtqzBm1gm4AjjB3X8spU0235OcSuonO6mU/WdTi64idAA+cff5qVbmw/Ess7h72KvaAziUcPo7HZgWPToDvYBeUZvewAzCHRvvAAfHEOcO0f7fj2K5OlqeGKcRZjv8DPgAKIrpmNYh/PJvkLAsL44nIYF9A6wi/HV7DmFOlleBWdHPraO2RcC/E957NmFir9nAH2OIczbhOn/J9/ShqG1TYFS670kFx/lE9P2bTkgATZLjjF53Jtx9+FkccUbLHy35Xia0je14ludD5T5ERCQjXYYSEZGMlCxERCQjJQsREclIyUJERDJSshARkYyULKQgmdk4Mzs6aVlfM3sww/uW5zayUvf7TFTu4pKk5TeY2eXR89pRldvr44hRqracTqsqkseeIQzcShwI1x34SzzhlM7MtiOMHWmZpk1NQtWAKe5+Y4UFJwVDZxZSqIYBx5lZLfi16GNTYIKZ1TOzV81sajTvwAbVSy3MofFSwuv7zeys6Pn+ZjY+KhQ3OqH0x8Vm9lF0hvBsim3WNrNHon2+Z2btolWvANtE8x8cluKz1CBUWZ3l7jmdx0EKl84spCC5+3dm9i6hLPh/CGcVQ9zdzexn4CR3XxbVmHrHzEZ4FiNYo7pg9wFd3H2hmXUDbiaM1r4SaO3uv1jqiYYujGLb08x2JVQm3ZlQQPEld9+nlN32A8a6e99S1otsMp1ZSCEruRQF65c/N+DvZjYdGEsodb1tltvcBdgDGBPNlHYN6+aJmA48ZWZnEKq8JjuUUNoCd/8E+ALYOYt9TiCUaM+mrUiZKFlIIfs/oL2F6WI392jSKuB0oDGwf/TX/AKgdtJ7V7P+/5+S9QbMcPd9osee7t4xWncsodbW/sCUqEJpolRltrPxOtAXeNnMmpZxGyJpKVlIwfJQ1nwc8DDrV7RtAPzP3VdF/QapOpa/ANqaWS0za0CYxQ/gU6Cxmf0WwmUpM9vdzKoBzd29mHDZaEugXtI2XyckKqKzhBbR9rL5LM8DtwP/LeUSl8gmUZ+FFLpngBdYdzkKwiRAL5rZZEI11k+S3+Tu88xsKOHS0izgvWj5SjM7GfhHlERqAPcQqqE+GS0z4G53/z5psw8CD5nZB4Qzl7Oi/o2sPoi7PxTdOTXCzDq6+8/ZHQKRzFR1VkREMtJlKBERyUjJQkREMlKyEBGRjJQsREQkIyULERHJSMlCREQyUrIQEZGM/h/14iGSnIeQC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p:cNvPicPr>
            <a:picLocks noChangeAspect="1"/>
          </p:cNvPicPr>
          <p:nvPr/>
        </p:nvPicPr>
        <p:blipFill>
          <a:blip r:embed="rId2"/>
          <a:stretch>
            <a:fillRect/>
          </a:stretch>
        </p:blipFill>
        <p:spPr>
          <a:xfrm>
            <a:off x="3510013" y="160337"/>
            <a:ext cx="8259620" cy="5470442"/>
          </a:xfrm>
          <a:prstGeom prst="rect">
            <a:avLst/>
          </a:prstGeom>
        </p:spPr>
      </p:pic>
      <p:sp>
        <p:nvSpPr>
          <p:cNvPr id="16" name="Rectangle 15"/>
          <p:cNvSpPr/>
          <p:nvPr/>
        </p:nvSpPr>
        <p:spPr>
          <a:xfrm>
            <a:off x="3510013" y="5934670"/>
            <a:ext cx="8175056" cy="923330"/>
          </a:xfrm>
          <a:prstGeom prst="rect">
            <a:avLst/>
          </a:prstGeom>
        </p:spPr>
        <p:txBody>
          <a:bodyPr wrap="square">
            <a:spAutoFit/>
          </a:bodyPr>
          <a:lstStyle/>
          <a:p>
            <a:r>
              <a:rPr lang="en-US" dirty="0">
                <a:latin typeface="CMSS10"/>
              </a:rPr>
              <a:t>The </a:t>
            </a:r>
            <a:r>
              <a:rPr lang="en-US" dirty="0" smtClean="0">
                <a:latin typeface="CMSS10"/>
              </a:rPr>
              <a:t>neighborhoods </a:t>
            </a:r>
            <a:r>
              <a:rPr lang="en-US" dirty="0">
                <a:latin typeface="CMSS10"/>
              </a:rPr>
              <a:t>are divided into </a:t>
            </a:r>
            <a:r>
              <a:rPr lang="en-US" dirty="0">
                <a:latin typeface="CMTT10"/>
              </a:rPr>
              <a:t>n </a:t>
            </a:r>
            <a:r>
              <a:rPr lang="en-US" dirty="0">
                <a:latin typeface="CMSS10"/>
              </a:rPr>
              <a:t>clusters where </a:t>
            </a:r>
            <a:r>
              <a:rPr lang="en-US" dirty="0">
                <a:latin typeface="CMTT10"/>
              </a:rPr>
              <a:t>n </a:t>
            </a:r>
            <a:r>
              <a:rPr lang="en-US" dirty="0">
                <a:latin typeface="CMSS10"/>
              </a:rPr>
              <a:t>is the </a:t>
            </a:r>
            <a:r>
              <a:rPr lang="en-US" dirty="0" smtClean="0">
                <a:latin typeface="CMSS10"/>
              </a:rPr>
              <a:t>number </a:t>
            </a:r>
            <a:r>
              <a:rPr lang="en-US" dirty="0">
                <a:latin typeface="CMSS10"/>
              </a:rPr>
              <a:t>of clusters found using the optimal approach. The </a:t>
            </a:r>
            <a:r>
              <a:rPr lang="en-US" dirty="0" smtClean="0">
                <a:latin typeface="CMSS10"/>
              </a:rPr>
              <a:t>clustered neighborhoods </a:t>
            </a:r>
            <a:r>
              <a:rPr lang="en-US" dirty="0">
                <a:latin typeface="CMSS10"/>
              </a:rPr>
              <a:t>are visualized using </a:t>
            </a:r>
            <a:r>
              <a:rPr lang="en-US" dirty="0" smtClean="0">
                <a:latin typeface="CMSS10"/>
              </a:rPr>
              <a:t>different colors </a:t>
            </a:r>
            <a:r>
              <a:rPr lang="en-US" dirty="0">
                <a:latin typeface="CMSS10"/>
              </a:rPr>
              <a:t>so as to </a:t>
            </a:r>
            <a:r>
              <a:rPr lang="en-US" dirty="0" smtClean="0">
                <a:latin typeface="CMSS10"/>
              </a:rPr>
              <a:t>make </a:t>
            </a:r>
            <a:r>
              <a:rPr lang="en-IN" dirty="0" smtClean="0">
                <a:latin typeface="CMSS10"/>
              </a:rPr>
              <a:t>them </a:t>
            </a:r>
            <a:r>
              <a:rPr lang="en-IN" dirty="0">
                <a:latin typeface="CMSS10"/>
              </a:rPr>
              <a:t>distinguishable.</a:t>
            </a:r>
            <a:endParaRPr lang="en-IN" dirty="0"/>
          </a:p>
        </p:txBody>
      </p:sp>
      <p:sp>
        <p:nvSpPr>
          <p:cNvPr id="17" name="TextBox 16"/>
          <p:cNvSpPr txBox="1"/>
          <p:nvPr/>
        </p:nvSpPr>
        <p:spPr>
          <a:xfrm>
            <a:off x="5777908" y="5540354"/>
            <a:ext cx="4547916" cy="369332"/>
          </a:xfrm>
          <a:prstGeom prst="rect">
            <a:avLst/>
          </a:prstGeom>
          <a:noFill/>
        </p:spPr>
        <p:txBody>
          <a:bodyPr wrap="square" rtlCol="0">
            <a:spAutoFit/>
          </a:bodyPr>
          <a:lstStyle/>
          <a:p>
            <a:r>
              <a:rPr lang="en-IN" dirty="0" smtClean="0"/>
              <a:t>	Fig. Labels plot with help of folium </a:t>
            </a:r>
            <a:endParaRPr lang="en-IN" dirty="0"/>
          </a:p>
        </p:txBody>
      </p:sp>
    </p:spTree>
    <p:extLst>
      <p:ext uri="{BB962C8B-B14F-4D97-AF65-F5344CB8AC3E}">
        <p14:creationId xmlns:p14="http://schemas.microsoft.com/office/powerpoint/2010/main" val="343241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Discussion</a:t>
            </a:r>
            <a:endParaRPr lang="en-IN" b="1" dirty="0"/>
          </a:p>
        </p:txBody>
      </p:sp>
      <p:pic>
        <p:nvPicPr>
          <p:cNvPr id="5" name="Picture 4"/>
          <p:cNvPicPr>
            <a:picLocks noChangeAspect="1"/>
          </p:cNvPicPr>
          <p:nvPr/>
        </p:nvPicPr>
        <p:blipFill>
          <a:blip r:embed="rId2"/>
          <a:stretch>
            <a:fillRect/>
          </a:stretch>
        </p:blipFill>
        <p:spPr>
          <a:xfrm>
            <a:off x="3446496" y="122551"/>
            <a:ext cx="8213986" cy="4265153"/>
          </a:xfrm>
          <a:prstGeom prst="rect">
            <a:avLst/>
          </a:prstGeom>
        </p:spPr>
      </p:pic>
      <p:sp>
        <p:nvSpPr>
          <p:cNvPr id="10" name="TextBox 9"/>
          <p:cNvSpPr txBox="1"/>
          <p:nvPr/>
        </p:nvSpPr>
        <p:spPr>
          <a:xfrm>
            <a:off x="3609799" y="5103674"/>
            <a:ext cx="7887379" cy="1754326"/>
          </a:xfrm>
          <a:prstGeom prst="rect">
            <a:avLst/>
          </a:prstGeom>
          <a:noFill/>
        </p:spPr>
        <p:txBody>
          <a:bodyPr wrap="square" rtlCol="0">
            <a:spAutoFit/>
          </a:bodyPr>
          <a:lstStyle/>
          <a:p>
            <a:r>
              <a:rPr lang="en-IN" dirty="0" smtClean="0"/>
              <a:t>The 10 places namely Anekal, Attibele, Baglaur, Devansundra, Doddanekuddi, Gunjur, Jalahli West, Magdi Road fall in the criteria for  abundant amount of fitness places and fast food places. This would give an ample opportunities to take business there. </a:t>
            </a:r>
          </a:p>
          <a:p>
            <a:endParaRPr lang="en-IN" dirty="0" smtClean="0"/>
          </a:p>
          <a:p>
            <a:endParaRPr lang="en-IN" dirty="0"/>
          </a:p>
        </p:txBody>
      </p:sp>
      <p:sp>
        <p:nvSpPr>
          <p:cNvPr id="11" name="TextBox 10"/>
          <p:cNvSpPr txBox="1"/>
          <p:nvPr/>
        </p:nvSpPr>
        <p:spPr>
          <a:xfrm>
            <a:off x="5676308" y="4468936"/>
            <a:ext cx="4547916" cy="369332"/>
          </a:xfrm>
          <a:prstGeom prst="rect">
            <a:avLst/>
          </a:prstGeom>
          <a:noFill/>
        </p:spPr>
        <p:txBody>
          <a:bodyPr wrap="square" rtlCol="0">
            <a:spAutoFit/>
          </a:bodyPr>
          <a:lstStyle/>
          <a:p>
            <a:r>
              <a:rPr lang="en-IN" dirty="0" smtClean="0"/>
              <a:t>	Fig. 0 Cluster label top 10 venues</a:t>
            </a:r>
            <a:endParaRPr lang="en-IN" dirty="0"/>
          </a:p>
        </p:txBody>
      </p:sp>
    </p:spTree>
    <p:extLst>
      <p:ext uri="{BB962C8B-B14F-4D97-AF65-F5344CB8AC3E}">
        <p14:creationId xmlns:p14="http://schemas.microsoft.com/office/powerpoint/2010/main" val="356899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7" name="Content Placeholder 2"/>
          <p:cNvSpPr>
            <a:spLocks noGrp="1"/>
          </p:cNvSpPr>
          <p:nvPr>
            <p:ph idx="1"/>
          </p:nvPr>
        </p:nvSpPr>
        <p:spPr>
          <a:xfrm>
            <a:off x="3753764" y="1424539"/>
            <a:ext cx="7315200" cy="3992472"/>
          </a:xfrm>
        </p:spPr>
        <p:txBody>
          <a:bodyPr>
            <a:normAutofit/>
          </a:bodyPr>
          <a:lstStyle/>
          <a:p>
            <a:endParaRPr lang="en-IN" dirty="0" smtClean="0"/>
          </a:p>
          <a:p>
            <a:r>
              <a:rPr lang="en-IN" dirty="0" smtClean="0"/>
              <a:t>As people get more and more aware about the relation between the food and fitness. There is a expected shift from people eating habits from unhealthy food to healthy food.</a:t>
            </a:r>
          </a:p>
          <a:p>
            <a:endParaRPr lang="en-IN" dirty="0" smtClean="0"/>
          </a:p>
          <a:p>
            <a:r>
              <a:rPr lang="en-IN" dirty="0" smtClean="0"/>
              <a:t>More data on demographics like age , area wise population density, income can be integrated to get narrow down to less options</a:t>
            </a:r>
            <a:endParaRPr lang="en-IN" dirty="0"/>
          </a:p>
        </p:txBody>
      </p:sp>
    </p:spTree>
    <p:extLst>
      <p:ext uri="{BB962C8B-B14F-4D97-AF65-F5344CB8AC3E}">
        <p14:creationId xmlns:p14="http://schemas.microsoft.com/office/powerpoint/2010/main" val="61190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Overview</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1778769"/>
              </p:ext>
            </p:extLst>
          </p:nvPr>
        </p:nvGraphicFramePr>
        <p:xfrm>
          <a:off x="3868738" y="-802104"/>
          <a:ext cx="7315200" cy="7379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19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957" y="2945331"/>
            <a:ext cx="4016810" cy="779646"/>
          </a:xfrm>
        </p:spPr>
        <p:txBody>
          <a:bodyPr>
            <a:normAutofit fontScale="90000"/>
          </a:bodyPr>
          <a:lstStyle/>
          <a:p>
            <a:r>
              <a:rPr lang="en-IN" sz="5400" b="1" dirty="0" smtClean="0">
                <a:solidFill>
                  <a:schemeClr val="tx1"/>
                </a:solidFill>
              </a:rPr>
              <a:t>THANK YOU!!</a:t>
            </a:r>
            <a:endParaRPr lang="en-IN" sz="5400" b="1" dirty="0">
              <a:solidFill>
                <a:schemeClr val="tx1"/>
              </a:solidFill>
            </a:endParaRPr>
          </a:p>
        </p:txBody>
      </p:sp>
    </p:spTree>
    <p:extLst>
      <p:ext uri="{BB962C8B-B14F-4D97-AF65-F5344CB8AC3E}">
        <p14:creationId xmlns:p14="http://schemas.microsoft.com/office/powerpoint/2010/main" val="171996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764" y="1345510"/>
            <a:ext cx="5551053" cy="4601183"/>
          </a:xfrm>
        </p:spPr>
        <p:txBody>
          <a:bodyPr/>
          <a:lstStyle/>
          <a:p>
            <a:r>
              <a:rPr lang="en-US" b="1" dirty="0">
                <a:solidFill>
                  <a:schemeClr val="tx1"/>
                </a:solidFill>
              </a:rPr>
              <a:t>YOU ARE WHAT YOU EAT!!</a:t>
            </a:r>
          </a:p>
        </p:txBody>
      </p:sp>
    </p:spTree>
    <p:extLst>
      <p:ext uri="{BB962C8B-B14F-4D97-AF65-F5344CB8AC3E}">
        <p14:creationId xmlns:p14="http://schemas.microsoft.com/office/powerpoint/2010/main" val="33350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lstStyle/>
          <a:p>
            <a:r>
              <a:rPr lang="en-US" dirty="0"/>
              <a:t>Using food as our medicine has become a popular theme for health </a:t>
            </a:r>
            <a:r>
              <a:rPr lang="en-US" dirty="0" smtClean="0"/>
              <a:t>improvement. The </a:t>
            </a:r>
            <a:r>
              <a:rPr lang="en-US" dirty="0"/>
              <a:t>trend is now to focus on healthy food intake as a primary fitness goal</a:t>
            </a:r>
            <a:r>
              <a:rPr lang="en-US" dirty="0" smtClean="0"/>
              <a:t>.</a:t>
            </a:r>
          </a:p>
          <a:p>
            <a:r>
              <a:rPr lang="en-US" dirty="0" smtClean="0"/>
              <a:t> Bangalore </a:t>
            </a:r>
            <a:r>
              <a:rPr lang="en-US" dirty="0"/>
              <a:t>could become the fitness capital of our </a:t>
            </a:r>
            <a:r>
              <a:rPr lang="en-US" dirty="0" smtClean="0"/>
              <a:t>country. It </a:t>
            </a:r>
            <a:r>
              <a:rPr lang="en-US" dirty="0"/>
              <a:t>has emerged as the most fitness </a:t>
            </a:r>
            <a:r>
              <a:rPr lang="en-US" dirty="0" smtClean="0"/>
              <a:t>conscious </a:t>
            </a:r>
            <a:r>
              <a:rPr lang="en-US" dirty="0"/>
              <a:t>city in </a:t>
            </a:r>
            <a:r>
              <a:rPr lang="en-US" dirty="0" smtClean="0"/>
              <a:t>India </a:t>
            </a:r>
            <a:r>
              <a:rPr lang="en-US" dirty="0"/>
              <a:t>followed by Delhi and Mumbai as per new </a:t>
            </a:r>
            <a:r>
              <a:rPr lang="en-US" dirty="0" smtClean="0"/>
              <a:t>findings. People </a:t>
            </a:r>
            <a:r>
              <a:rPr lang="en-US" dirty="0"/>
              <a:t>are buying products related to fitness triple the times as </a:t>
            </a:r>
            <a:r>
              <a:rPr lang="en-US" dirty="0" smtClean="0"/>
              <a:t>compared </a:t>
            </a:r>
            <a:r>
              <a:rPr lang="en-US" dirty="0"/>
              <a:t>to 2015 as per latest reports of </a:t>
            </a:r>
            <a:r>
              <a:rPr lang="en-US" dirty="0"/>
              <a:t>S</a:t>
            </a:r>
            <a:r>
              <a:rPr lang="en-US" dirty="0" smtClean="0"/>
              <a:t>napdeal. </a:t>
            </a:r>
            <a:endParaRPr lang="en-IN" dirty="0"/>
          </a:p>
        </p:txBody>
      </p:sp>
    </p:spTree>
    <p:extLst>
      <p:ext uri="{BB962C8B-B14F-4D97-AF65-F5344CB8AC3E}">
        <p14:creationId xmlns:p14="http://schemas.microsoft.com/office/powerpoint/2010/main" val="156155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Business Case</a:t>
            </a:r>
            <a:endParaRPr lang="en-IN" b="1" dirty="0"/>
          </a:p>
        </p:txBody>
      </p:sp>
      <p:sp>
        <p:nvSpPr>
          <p:cNvPr id="3" name="Content Placeholder 2"/>
          <p:cNvSpPr>
            <a:spLocks noGrp="1"/>
          </p:cNvSpPr>
          <p:nvPr>
            <p:ph idx="1"/>
          </p:nvPr>
        </p:nvSpPr>
        <p:spPr/>
        <p:txBody>
          <a:bodyPr/>
          <a:lstStyle/>
          <a:p>
            <a:r>
              <a:rPr lang="en-US" dirty="0" smtClean="0"/>
              <a:t>With </a:t>
            </a:r>
            <a:r>
              <a:rPr lang="en-US" dirty="0"/>
              <a:t>the population 12 lakh and people and whooping 4350 people per square </a:t>
            </a:r>
            <a:r>
              <a:rPr lang="en-US" dirty="0" smtClean="0"/>
              <a:t>feet, the </a:t>
            </a:r>
            <a:r>
              <a:rPr lang="en-US" dirty="0"/>
              <a:t>fitness </a:t>
            </a:r>
            <a:r>
              <a:rPr lang="en-US" dirty="0" smtClean="0"/>
              <a:t>centers </a:t>
            </a:r>
            <a:r>
              <a:rPr lang="en-US" dirty="0"/>
              <a:t>are flooded everyday with the huge foot </a:t>
            </a:r>
            <a:r>
              <a:rPr lang="en-US" dirty="0" smtClean="0"/>
              <a:t>fall. </a:t>
            </a:r>
          </a:p>
          <a:p>
            <a:pPr marL="0" indent="0">
              <a:buNone/>
            </a:pPr>
            <a:endParaRPr lang="en-US" dirty="0" smtClean="0"/>
          </a:p>
          <a:p>
            <a:r>
              <a:rPr lang="en-US" dirty="0" smtClean="0"/>
              <a:t>Identifying </a:t>
            </a:r>
            <a:r>
              <a:rPr lang="en-US" dirty="0"/>
              <a:t>area where there are large fitness </a:t>
            </a:r>
            <a:r>
              <a:rPr lang="en-US" dirty="0" smtClean="0"/>
              <a:t>centers </a:t>
            </a:r>
            <a:r>
              <a:rPr lang="en-US" dirty="0"/>
              <a:t>but not proper health juice and nutrition super food shop would an analysis of immense importance for people trying to </a:t>
            </a:r>
            <a:r>
              <a:rPr lang="en-US" dirty="0" smtClean="0"/>
              <a:t>identify </a:t>
            </a:r>
            <a:r>
              <a:rPr lang="en-US" dirty="0"/>
              <a:t>areas best suited for this business.</a:t>
            </a:r>
            <a:endParaRPr lang="en-IN" dirty="0"/>
          </a:p>
        </p:txBody>
      </p:sp>
    </p:spTree>
    <p:extLst>
      <p:ext uri="{BB962C8B-B14F-4D97-AF65-F5344CB8AC3E}">
        <p14:creationId xmlns:p14="http://schemas.microsoft.com/office/powerpoint/2010/main" val="222701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Collection-Preliminary Research</a:t>
            </a:r>
            <a:endParaRPr lang="en-IN" b="1" dirty="0"/>
          </a:p>
        </p:txBody>
      </p:sp>
      <p:sp>
        <p:nvSpPr>
          <p:cNvPr id="3" name="Content Placeholder 2"/>
          <p:cNvSpPr>
            <a:spLocks noGrp="1"/>
          </p:cNvSpPr>
          <p:nvPr>
            <p:ph idx="1"/>
          </p:nvPr>
        </p:nvSpPr>
        <p:spPr/>
        <p:txBody>
          <a:bodyPr>
            <a:normAutofit/>
          </a:bodyPr>
          <a:lstStyle/>
          <a:p>
            <a:r>
              <a:rPr lang="en-US" dirty="0" smtClean="0"/>
              <a:t>A preliminary research on the type of fitness activity which is popular among the people .This would help to find out the footfall at various venues of the city.</a:t>
            </a:r>
          </a:p>
          <a:p>
            <a:pPr marL="0" indent="0">
              <a:buNone/>
            </a:pPr>
            <a:endParaRPr lang="en-US" dirty="0" smtClean="0"/>
          </a:p>
          <a:p>
            <a:r>
              <a:rPr lang="en-US" dirty="0" smtClean="0"/>
              <a:t>A </a:t>
            </a:r>
            <a:r>
              <a:rPr lang="en-US" dirty="0"/>
              <a:t>study on the habits of the Indian people. This would tell us the preferred </a:t>
            </a:r>
            <a:r>
              <a:rPr lang="en-US" dirty="0" smtClean="0"/>
              <a:t>cuisines </a:t>
            </a:r>
            <a:r>
              <a:rPr lang="en-US" dirty="0"/>
              <a:t>and reasons of them eating out. This would help in finding venues preferred by people if they choose to eat </a:t>
            </a:r>
            <a:r>
              <a:rPr lang="en-US" dirty="0" smtClean="0"/>
              <a:t>outside</a:t>
            </a:r>
            <a:endParaRPr lang="en-US" dirty="0"/>
          </a:p>
        </p:txBody>
      </p:sp>
    </p:spTree>
    <p:extLst>
      <p:ext uri="{BB962C8B-B14F-4D97-AF65-F5344CB8AC3E}">
        <p14:creationId xmlns:p14="http://schemas.microsoft.com/office/powerpoint/2010/main" val="42376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Collection-Fitness Preferences</a:t>
            </a:r>
            <a:endParaRPr lang="en-IN" b="1" dirty="0"/>
          </a:p>
        </p:txBody>
      </p:sp>
      <p:sp>
        <p:nvSpPr>
          <p:cNvPr id="3" name="Content Placeholder 2"/>
          <p:cNvSpPr>
            <a:spLocks noGrp="1"/>
          </p:cNvSpPr>
          <p:nvPr>
            <p:ph idx="1"/>
          </p:nvPr>
        </p:nvSpPr>
        <p:spPr>
          <a:xfrm>
            <a:off x="3662411" y="5412915"/>
            <a:ext cx="7598069" cy="1195553"/>
          </a:xfrm>
        </p:spPr>
        <p:txBody>
          <a:bodyPr>
            <a:normAutofit fontScale="92500"/>
          </a:bodyPr>
          <a:lstStyle/>
          <a:p>
            <a:r>
              <a:rPr lang="en-US" dirty="0" smtClean="0"/>
              <a:t>As per </a:t>
            </a:r>
            <a:r>
              <a:rPr lang="en-US" b="1" dirty="0" smtClean="0"/>
              <a:t>yougov.com</a:t>
            </a:r>
            <a:r>
              <a:rPr lang="en-US" dirty="0" smtClean="0"/>
              <a:t>  majority of the fitness oriented population prefers to do Yoga, Running, Gym  or Sports.</a:t>
            </a:r>
          </a:p>
          <a:p>
            <a:r>
              <a:rPr lang="en-US" dirty="0" smtClean="0"/>
              <a:t>Therefore venues related to these activities become crucial for analysis</a:t>
            </a:r>
          </a:p>
        </p:txBody>
      </p:sp>
      <p:pic>
        <p:nvPicPr>
          <p:cNvPr id="4" name="Picture 2" descr="Diet vs Exercise"/>
          <p:cNvPicPr>
            <a:picLocks noChangeAspect="1" noChangeArrowheads="1"/>
          </p:cNvPicPr>
          <p:nvPr/>
        </p:nvPicPr>
        <p:blipFill rotWithShape="1">
          <a:blip r:embed="rId2">
            <a:extLst>
              <a:ext uri="{28A0092B-C50C-407E-A947-70E740481C1C}">
                <a14:useLocalDpi xmlns:a14="http://schemas.microsoft.com/office/drawing/2010/main" val="0"/>
              </a:ext>
            </a:extLst>
          </a:blip>
          <a:srcRect t="11614"/>
          <a:stretch/>
        </p:blipFill>
        <p:spPr bwMode="auto">
          <a:xfrm>
            <a:off x="4720115" y="0"/>
            <a:ext cx="5482663" cy="50051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50543" y="5024387"/>
            <a:ext cx="2954956" cy="369332"/>
          </a:xfrm>
          <a:prstGeom prst="rect">
            <a:avLst/>
          </a:prstGeom>
          <a:noFill/>
        </p:spPr>
        <p:txBody>
          <a:bodyPr wrap="square" rtlCol="0">
            <a:spAutoFit/>
          </a:bodyPr>
          <a:lstStyle/>
          <a:p>
            <a:r>
              <a:rPr lang="en-IN" dirty="0" smtClean="0"/>
              <a:t>	Fig. Fitness preference</a:t>
            </a:r>
            <a:endParaRPr lang="en-IN" dirty="0"/>
          </a:p>
        </p:txBody>
      </p:sp>
    </p:spTree>
    <p:extLst>
      <p:ext uri="{BB962C8B-B14F-4D97-AF65-F5344CB8AC3E}">
        <p14:creationId xmlns:p14="http://schemas.microsoft.com/office/powerpoint/2010/main" val="398872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Collection-Eating habits</a:t>
            </a:r>
            <a:endParaRPr lang="en-IN" b="1" dirty="0"/>
          </a:p>
        </p:txBody>
      </p:sp>
      <p:pic>
        <p:nvPicPr>
          <p:cNvPr id="4" name="Picture 2" descr="https://images.livemint.com/r/LiveMint/Period2/2016/07/21/Photos/Processed/w_how_india_eats.jpg"/>
          <p:cNvPicPr>
            <a:picLocks noChangeAspect="1" noChangeArrowheads="1"/>
          </p:cNvPicPr>
          <p:nvPr/>
        </p:nvPicPr>
        <p:blipFill rotWithShape="1">
          <a:blip r:embed="rId2">
            <a:extLst>
              <a:ext uri="{28A0092B-C50C-407E-A947-70E740481C1C}">
                <a14:useLocalDpi xmlns:a14="http://schemas.microsoft.com/office/drawing/2010/main" val="0"/>
              </a:ext>
            </a:extLst>
          </a:blip>
          <a:srcRect b="68528"/>
          <a:stretch/>
        </p:blipFill>
        <p:spPr bwMode="auto">
          <a:xfrm>
            <a:off x="4004714" y="0"/>
            <a:ext cx="360267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images.livemint.com/r/LiveMint/Period2/2016/07/21/Photos/Processed/w_how_india_eats.jpg"/>
          <p:cNvPicPr>
            <a:picLocks noChangeAspect="1" noChangeArrowheads="1"/>
          </p:cNvPicPr>
          <p:nvPr/>
        </p:nvPicPr>
        <p:blipFill rotWithShape="1">
          <a:blip r:embed="rId2">
            <a:extLst>
              <a:ext uri="{28A0092B-C50C-407E-A947-70E740481C1C}">
                <a14:useLocalDpi xmlns:a14="http://schemas.microsoft.com/office/drawing/2010/main" val="0"/>
              </a:ext>
            </a:extLst>
          </a:blip>
          <a:srcRect t="31648" b="49235"/>
          <a:stretch/>
        </p:blipFill>
        <p:spPr bwMode="auto">
          <a:xfrm>
            <a:off x="4857559" y="2550109"/>
            <a:ext cx="5246253" cy="22917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mages.livemint.com/r/LiveMint/Period2/2016/07/21/Photos/Processed/w_how_india_eats.jpg"/>
          <p:cNvPicPr>
            <a:picLocks noChangeAspect="1" noChangeArrowheads="1"/>
          </p:cNvPicPr>
          <p:nvPr/>
        </p:nvPicPr>
        <p:blipFill rotWithShape="1">
          <a:blip r:embed="rId2">
            <a:extLst>
              <a:ext uri="{28A0092B-C50C-407E-A947-70E740481C1C}">
                <a14:useLocalDpi xmlns:a14="http://schemas.microsoft.com/office/drawing/2010/main" val="0"/>
              </a:ext>
            </a:extLst>
          </a:blip>
          <a:srcRect t="72436"/>
          <a:stretch/>
        </p:blipFill>
        <p:spPr bwMode="auto">
          <a:xfrm>
            <a:off x="7607384" y="68511"/>
            <a:ext cx="3802847" cy="239521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388093" y="5303521"/>
            <a:ext cx="8653111" cy="1258318"/>
          </a:xfrm>
          <a:prstGeom prst="rect">
            <a:avLst/>
          </a:prstGeom>
        </p:spPr>
        <p:txBody>
          <a:bodyPr vert="horz" lIns="91440" tIns="45720" rIns="91440" bIns="45720" rtlCol="0" anchor="ct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As per </a:t>
            </a:r>
            <a:r>
              <a:rPr lang="en-US" b="1" dirty="0" smtClean="0"/>
              <a:t>livemint.com </a:t>
            </a:r>
            <a:r>
              <a:rPr lang="en-US" dirty="0" smtClean="0"/>
              <a:t>group gatherings(with friends and family) and not cooking at home are top reasons for people to go out and eat. Group gathering place to be looked for in analysis</a:t>
            </a:r>
          </a:p>
          <a:p>
            <a:r>
              <a:rPr lang="en-US" dirty="0" smtClean="0"/>
              <a:t>Major chunk of food market is unorganized. Food trucks etc. to be watched out</a:t>
            </a:r>
          </a:p>
          <a:p>
            <a:r>
              <a:rPr lang="en-US" dirty="0" smtClean="0"/>
              <a:t>North </a:t>
            </a:r>
            <a:r>
              <a:rPr lang="en-US" dirty="0"/>
              <a:t>I</a:t>
            </a:r>
            <a:r>
              <a:rPr lang="en-US" dirty="0" smtClean="0"/>
              <a:t>ndian, Chinese and south Indians are the top performing cuisine for people to eat out</a:t>
            </a:r>
            <a:endParaRPr lang="en-US" dirty="0" smtClean="0"/>
          </a:p>
        </p:txBody>
      </p:sp>
      <p:sp>
        <p:nvSpPr>
          <p:cNvPr id="8" name="TextBox 7"/>
          <p:cNvSpPr txBox="1"/>
          <p:nvPr/>
        </p:nvSpPr>
        <p:spPr>
          <a:xfrm>
            <a:off x="5806049" y="4618319"/>
            <a:ext cx="2954956" cy="369332"/>
          </a:xfrm>
          <a:prstGeom prst="rect">
            <a:avLst/>
          </a:prstGeom>
          <a:noFill/>
        </p:spPr>
        <p:txBody>
          <a:bodyPr wrap="square" rtlCol="0">
            <a:spAutoFit/>
          </a:bodyPr>
          <a:lstStyle/>
          <a:p>
            <a:r>
              <a:rPr lang="en-IN" dirty="0" smtClean="0"/>
              <a:t>	Fig. Eating preference</a:t>
            </a:r>
            <a:endParaRPr lang="en-IN" dirty="0"/>
          </a:p>
        </p:txBody>
      </p:sp>
    </p:spTree>
    <p:extLst>
      <p:ext uri="{BB962C8B-B14F-4D97-AF65-F5344CB8AC3E}">
        <p14:creationId xmlns:p14="http://schemas.microsoft.com/office/powerpoint/2010/main" val="148658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 y="1123837"/>
            <a:ext cx="3123399" cy="4718698"/>
          </a:xfrm>
        </p:spPr>
        <p:txBody>
          <a:bodyPr/>
          <a:lstStyle/>
          <a:p>
            <a:r>
              <a:rPr lang="en-IN" b="1" dirty="0" smtClean="0"/>
              <a:t>Data Collection –</a:t>
            </a:r>
            <a:br>
              <a:rPr lang="en-IN" b="1" dirty="0" smtClean="0"/>
            </a:br>
            <a:r>
              <a:rPr lang="en-IN" b="1" dirty="0" smtClean="0"/>
              <a:t>Neighbourhood Geo coding</a:t>
            </a:r>
            <a:endParaRPr lang="en-IN" b="1" dirty="0"/>
          </a:p>
        </p:txBody>
      </p:sp>
      <p:sp>
        <p:nvSpPr>
          <p:cNvPr id="9" name="Content Placeholder 2"/>
          <p:cNvSpPr txBox="1">
            <a:spLocks/>
          </p:cNvSpPr>
          <p:nvPr/>
        </p:nvSpPr>
        <p:spPr>
          <a:xfrm>
            <a:off x="3619099" y="5024589"/>
            <a:ext cx="8239225" cy="164312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smtClean="0"/>
          </a:p>
        </p:txBody>
      </p:sp>
      <p:sp>
        <p:nvSpPr>
          <p:cNvPr id="10" name="Content Placeholder 2"/>
          <p:cNvSpPr txBox="1">
            <a:spLocks/>
          </p:cNvSpPr>
          <p:nvPr/>
        </p:nvSpPr>
        <p:spPr>
          <a:xfrm>
            <a:off x="3619099" y="2488163"/>
            <a:ext cx="8239225" cy="174990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smtClean="0"/>
              <a:t>The neighborhood </a:t>
            </a:r>
            <a:r>
              <a:rPr lang="en-US" dirty="0"/>
              <a:t>data is scraped from a </a:t>
            </a:r>
            <a:r>
              <a:rPr lang="en-US" dirty="0" smtClean="0"/>
              <a:t>Mapsofindia.com </a:t>
            </a:r>
            <a:r>
              <a:rPr lang="en-US" dirty="0"/>
              <a:t>webpage.</a:t>
            </a:r>
          </a:p>
          <a:p>
            <a:r>
              <a:rPr lang="en-US" dirty="0" smtClean="0"/>
              <a:t>. </a:t>
            </a:r>
            <a:r>
              <a:rPr lang="en-US" dirty="0"/>
              <a:t>The latitude and longitude of the </a:t>
            </a:r>
            <a:r>
              <a:rPr lang="en-US" dirty="0" smtClean="0"/>
              <a:t>neighborhoods are retrieved </a:t>
            </a:r>
            <a:r>
              <a:rPr lang="en-US" dirty="0"/>
              <a:t>using Google Maps Geocoding </a:t>
            </a:r>
            <a:r>
              <a:rPr lang="en-US" dirty="0" smtClean="0"/>
              <a:t>API.</a:t>
            </a:r>
            <a:endParaRPr lang="en-US" dirty="0" smtClean="0"/>
          </a:p>
        </p:txBody>
      </p:sp>
    </p:spTree>
    <p:extLst>
      <p:ext uri="{BB962C8B-B14F-4D97-AF65-F5344CB8AC3E}">
        <p14:creationId xmlns:p14="http://schemas.microsoft.com/office/powerpoint/2010/main" val="1634174708"/>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479</TotalTime>
  <Words>1485</Words>
  <Application>Microsoft Office PowerPoint</Application>
  <PresentationFormat>Widescreen</PresentationFormat>
  <Paragraphs>237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CMSS10</vt:lpstr>
      <vt:lpstr>CMTT10</vt:lpstr>
      <vt:lpstr>Corbel</vt:lpstr>
      <vt:lpstr>Courier New</vt:lpstr>
      <vt:lpstr>Wingdings 2</vt:lpstr>
      <vt:lpstr>Frame</vt:lpstr>
      <vt:lpstr>CAPTSTONE FINAL PROJECT-Opening a SUPER FOOD shop @ Bangalore  </vt:lpstr>
      <vt:lpstr>Overview</vt:lpstr>
      <vt:lpstr>YOU ARE WHAT YOU EAT!!</vt:lpstr>
      <vt:lpstr>Introduction</vt:lpstr>
      <vt:lpstr>Business Case</vt:lpstr>
      <vt:lpstr>Data Collection-Preliminary Research</vt:lpstr>
      <vt:lpstr>Data Collection-Fitness Preferences</vt:lpstr>
      <vt:lpstr>Data Collection-Eating habits</vt:lpstr>
      <vt:lpstr>Data Collection – Neighbourhood Geo coding</vt:lpstr>
      <vt:lpstr>Data Collection –Venue Data</vt:lpstr>
      <vt:lpstr>Methodology-Visualizing Neighborhood</vt:lpstr>
      <vt:lpstr>Methodology-Venue Category Filtering</vt:lpstr>
      <vt:lpstr>Methodology-One hot encoding</vt:lpstr>
      <vt:lpstr>Methodology-Top 10 Venues</vt:lpstr>
      <vt:lpstr>Methodology-Optimization Elbow method</vt:lpstr>
      <vt:lpstr>Methodology-K-Means Cluster</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CAPTSTONE FINAL PROJECT</dc:title>
  <dc:creator>jaskaran attal</dc:creator>
  <cp:lastModifiedBy>jaskaran attal</cp:lastModifiedBy>
  <cp:revision>35</cp:revision>
  <dcterms:created xsi:type="dcterms:W3CDTF">2020-06-27T09:57:37Z</dcterms:created>
  <dcterms:modified xsi:type="dcterms:W3CDTF">2020-06-27T17:57:03Z</dcterms:modified>
</cp:coreProperties>
</file>