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92" r:id="rId4"/>
    <p:sldId id="260" r:id="rId5"/>
    <p:sldId id="284" r:id="rId6"/>
    <p:sldId id="261" r:id="rId7"/>
    <p:sldId id="262" r:id="rId8"/>
    <p:sldId id="285" r:id="rId9"/>
    <p:sldId id="263" r:id="rId10"/>
    <p:sldId id="264" r:id="rId11"/>
    <p:sldId id="294" r:id="rId12"/>
    <p:sldId id="288" r:id="rId13"/>
    <p:sldId id="265" r:id="rId14"/>
    <p:sldId id="289" r:id="rId15"/>
    <p:sldId id="286" r:id="rId16"/>
    <p:sldId id="267" r:id="rId17"/>
    <p:sldId id="287" r:id="rId18"/>
    <p:sldId id="268" r:id="rId19"/>
    <p:sldId id="290" r:id="rId20"/>
    <p:sldId id="291" r:id="rId21"/>
    <p:sldId id="269" r:id="rId22"/>
    <p:sldId id="270" r:id="rId23"/>
    <p:sldId id="272" r:id="rId24"/>
    <p:sldId id="293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E8E7"/>
          </a:solidFill>
        </a:fill>
      </a:tcStyle>
    </a:wholeTbl>
    <a:band1H>
      <a:tcStyle>
        <a:tcBdr/>
        <a:fill>
          <a:solidFill>
            <a:srgbClr val="E1CDCC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CDCC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301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301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301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301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0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E3ACD-F34D-49F1-8469-F3D43C50042E}" type="datetimeFigureOut">
              <a:rPr lang="fr-FR" smtClean="0"/>
              <a:pPr/>
              <a:t>01/02/2024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B37E1-1A0F-4416-B8F8-FB202081334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44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B37E1-1A0F-4416-B8F8-FB2020813347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30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592497" y="1596569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592497" y="3865927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73322B-4CAE-4CD8-8404-6D3A2CD58EF8}" type="datetime1">
              <a:rPr lang="en-US" smtClean="0"/>
              <a:pPr lvl="0"/>
              <a:t>2/1/2024</a:t>
            </a:fld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206676" y="6130439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EA32568-BCA6-4ECB-9950-03706D964457}" type="slidenum">
              <a:rPr/>
              <a:pPr lvl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8173D7-0E34-4AC2-AB30-864787AE1F12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206676" y="613570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F16E641-991C-4D90-8EF8-0EB9F38E0F74}" type="slidenum">
              <a:rPr/>
              <a:pPr lv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6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85CA32-0551-4512-92C8-AF7D2DCC1DEE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206676" y="613570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0C8A498-2731-4C54-85DA-84CABB54E631}" type="slidenum">
              <a:rPr/>
              <a:pPr lvl="0"/>
              <a:t>‹N°›</a:t>
            </a:fld>
            <a:endParaRPr lang="en-US" dirty="0"/>
          </a:p>
        </p:txBody>
      </p:sp>
      <p:sp>
        <p:nvSpPr>
          <p:cNvPr id="9" name="TextBox 13"/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102066"/>
                </a:solidFill>
                <a:uFillTx/>
                <a:latin typeface="Arial"/>
                <a:ea typeface=""/>
                <a:cs typeface=""/>
              </a:rPr>
              <a:t>“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102066"/>
                </a:solidFill>
                <a:uFillTx/>
                <a:latin typeface="Arial"/>
                <a:ea typeface=""/>
                <a:cs typeface="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54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BB495B-39D7-46A8-97EE-12D5158DBA8F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206676" y="613570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C4F4A0C-022B-4ED3-9506-8FCA4E8E5AC4}" type="slidenum">
              <a:rPr/>
              <a:pPr lvl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7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175D80-359E-43A9-837C-5C8527A38D2F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206676" y="613570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C501ABE-CA85-4EAB-9B1F-177AF2E0353E}" type="slidenum">
              <a:rPr/>
              <a:pPr lvl="0"/>
              <a:t>‹N°›</a:t>
            </a:fld>
            <a:endParaRPr lang="en-US" dirty="0"/>
          </a:p>
        </p:txBody>
      </p:sp>
      <p:sp>
        <p:nvSpPr>
          <p:cNvPr id="9" name="TextBox 16"/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  <a:ea typeface=""/>
                <a:cs typeface=""/>
              </a:rPr>
              <a:t>“</a:t>
            </a:r>
          </a:p>
        </p:txBody>
      </p:sp>
      <p:sp>
        <p:nvSpPr>
          <p:cNvPr id="10" name="TextBox 17"/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  <a:ea typeface=""/>
                <a:cs typeface="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683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39CB33-3CC9-4D20-8253-AFCD9640274F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206676" y="613570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C0DB188-F1DD-4FA1-8B6D-4DFE185DE761}" type="slidenum">
              <a:rPr/>
              <a:pPr lvl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6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076481-4091-4F20-9135-EA60FD45D896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3B6818-64FD-405E-AF47-7EB55AD7F414}" type="slidenum">
              <a:rPr/>
              <a:pPr lvl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0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645CC2-8C68-4AC2-8228-A04D2A305CC3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1E0A0F-7EB2-4AD2-8689-0384ED76D84D}" type="slidenum">
              <a:rPr/>
              <a:pPr lvl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311578" y="2128906"/>
            <a:ext cx="10193036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4CBFAA-1707-4774-B8DC-05E87DFA901C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212717" y="613570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FB52EC1-A5B1-402A-9740-81412B76DA47}" type="slidenum">
              <a:rPr/>
              <a:pPr lv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7FC361-F701-406B-B613-828DA106F7E0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206676" y="613570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1A246A4-DD61-4C90-BD9B-F66E25E13AB0}" type="slidenum">
              <a:rPr/>
              <a:pPr lv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D5C153-6B3A-48C0-8521-E6FBD5F72045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212717" y="613570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901D1F6-02B4-49AE-9A27-49DD99DE3600}" type="slidenum">
              <a:rPr/>
              <a:pPr lv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3062D-62E7-478E-B194-35EDE944EE62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206676" y="6130439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484B04D-2B45-4079-9121-74F5FBF8133F}" type="slidenum">
              <a:rPr/>
              <a:pPr lvl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3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FF8856-7F1A-44C3-9463-31E65B7D05A8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206676" y="613570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F719559-8AA2-47B9-B4E9-83842BB54D93}" type="slidenum">
              <a:rPr/>
              <a:pPr lvl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3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ADEB44-62B3-4D9C-9D40-A5440E0D2604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82C5A6-380B-49E4-A329-641242C94BD3}" type="slidenum">
              <a:rPr/>
              <a:pPr lvl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60F593-BF26-4703-84E7-E426CB33A829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59DF34-8CE2-4563-BC2E-40182A47E7E9}" type="slidenum">
              <a:rPr/>
              <a:pPr lvl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9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0CC6AE-6BE5-4E5A-B344-493B4CF33851}" type="datetime1">
              <a:rPr lang="en-US" smtClean="0"/>
              <a:pPr lvl="0"/>
              <a:t>2/1/2024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206676" y="6130439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976EE84-403C-4639-B4E1-78C1E61FEF94}" type="slidenum">
              <a:rPr/>
              <a:pPr lv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3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2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019796"/>
            <a:ext cx="1123950" cy="6191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99941" y="268486"/>
            <a:ext cx="789392" cy="7112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Placeholder 1"/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1"/>
          </p:nvPr>
        </p:nvSpPr>
        <p:spPr>
          <a:xfrm>
            <a:off x="1311578" y="2133596"/>
            <a:ext cx="10193036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fld id="{DE594B4C-D746-4DC9-BFB6-FCAA94CECABB}" type="datetime1">
              <a:rPr lang="en-US" smtClean="0"/>
              <a:pPr lvl="0"/>
              <a:t>2/1/2024</a:t>
            </a:fld>
            <a:endParaRPr lang="en-US" dirty="0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311578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241292" y="6135706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  <a:ea typeface=""/>
                <a:cs typeface=""/>
              </a:defRPr>
            </a:lvl1pPr>
          </a:lstStyle>
          <a:p>
            <a:pPr lvl="0"/>
            <a:fld id="{CDFA41C8-451C-4995-8F6A-6D6777A11406}" type="slidenum">
              <a:rPr/>
              <a:pPr lvl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262626"/>
          </a:solidFill>
          <a:uFillTx/>
          <a:latin typeface="Century Gothic"/>
          <a:ea typeface=""/>
          <a:cs typeface="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2800" b="0" i="0" u="none" strike="noStrike" kern="1200" cap="none" spc="0" baseline="0">
          <a:solidFill>
            <a:srgbClr val="404040"/>
          </a:solidFill>
          <a:uFillTx/>
          <a:latin typeface="Century Gothic"/>
          <a:ea typeface=""/>
          <a:cs typeface="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2400" b="0" i="0" u="none" strike="noStrike" kern="1200" cap="none" spc="0" baseline="0">
          <a:solidFill>
            <a:srgbClr val="404040"/>
          </a:solidFill>
          <a:uFillTx/>
          <a:latin typeface="Century Gothic"/>
          <a:ea typeface=""/>
          <a:cs typeface="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2000" b="0" i="0" u="none" strike="noStrike" kern="1200" cap="none" spc="0" baseline="0">
          <a:solidFill>
            <a:srgbClr val="404040"/>
          </a:solidFill>
          <a:uFillTx/>
          <a:latin typeface="Century Gothic"/>
          <a:ea typeface=""/>
          <a:cs typeface="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entury Gothic"/>
          <a:ea typeface=""/>
          <a:cs typeface="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Century Gothic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hyperlink" Target="http://www.r&#233;clamation.tn/" TargetMode="External"/><Relationship Id="rId4" Type="http://schemas.openxmlformats.org/officeDocument/2006/relationships/hyperlink" Target="http://www.ovc.t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souissi@ovc.t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EA32568-BCA6-4ECB-9950-03706D964457}" type="slidenum">
              <a:rPr lang="fr-FR" smtClean="0"/>
              <a:pPr lvl="0"/>
              <a:t>1</a:t>
            </a:fld>
            <a:endParaRPr lang="fr-FR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42900" y="5334000"/>
            <a:ext cx="12192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itchFamily="34" charset="0"/>
                <a:ea typeface="Calibri" pitchFamily="34" charset="0"/>
                <a:cs typeface="Sakkal Majalla" pitchFamily="2" charset="-78"/>
              </a:rPr>
              <a:t>With the support of: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itchFamily="34" charset="0"/>
                <a:ea typeface="Calibri" pitchFamily="34" charset="0"/>
                <a:cs typeface="Sakkal Majalla" pitchFamily="2" charset="-78"/>
              </a:rPr>
              <a:t>The National  Endowment</a:t>
            </a:r>
            <a:r>
              <a:rPr kumimoji="0" lang="en-US" sz="12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ira Sans" pitchFamily="34" charset="0"/>
                <a:ea typeface="Calibri" pitchFamily="34" charset="0"/>
                <a:cs typeface="Sakkal Majalla" pitchFamily="2" charset="-78"/>
              </a:rPr>
              <a:t> for Democracy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Sans" pitchFamily="34" charset="0"/>
              <a:ea typeface="Calibri" pitchFamily="34" charset="0"/>
              <a:cs typeface="Sakkal Majalla" pitchFamily="2" charset="-7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944797" y="2250831"/>
            <a:ext cx="8915400" cy="3170621"/>
          </a:xfrm>
        </p:spPr>
        <p:txBody>
          <a:bodyPr>
            <a:normAutofit/>
          </a:bodyPr>
          <a:lstStyle/>
          <a:p>
            <a:pPr algn="ctr" rtl="1"/>
            <a:r>
              <a:rPr lang="fr-FR" dirty="0">
                <a:latin typeface="Sakkal Majalla" pitchFamily="2" charset="-78"/>
                <a:cs typeface="Sakkal Majalla" pitchFamily="2" charset="-78"/>
              </a:rPr>
              <a:t/>
            </a:r>
            <a:br>
              <a:rPr lang="fr-FR" dirty="0">
                <a:latin typeface="Sakkal Majalla" pitchFamily="2" charset="-78"/>
                <a:cs typeface="Sakkal Majalla" pitchFamily="2" charset="-78"/>
              </a:rPr>
            </a:br>
            <a:endParaRPr lang="fr-FR" dirty="0">
              <a:latin typeface="Sakkal Majalla" pitchFamily="2" charset="-78"/>
              <a:cs typeface="Sakkal Majalla" pitchFamily="2" charset="-7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39" y="5752816"/>
            <a:ext cx="2663121" cy="7552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07F83A7E-995E-35F5-7286-F5F206F39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571223" y="1841679"/>
            <a:ext cx="9646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40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4000" b="1" dirty="0" smtClean="0">
                <a:solidFill>
                  <a:schemeClr val="accent5">
                    <a:lumMod val="50000"/>
                  </a:schemeClr>
                </a:solidFill>
              </a:rPr>
              <a:t>Activité 3.4- </a:t>
            </a:r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Initiatives étudiantes - </a:t>
            </a:r>
            <a:r>
              <a:rPr lang="fr-FR" sz="4000" b="1" dirty="0" smtClean="0">
                <a:solidFill>
                  <a:schemeClr val="accent5">
                    <a:lumMod val="50000"/>
                  </a:schemeClr>
                </a:solidFill>
              </a:rPr>
              <a:t>OVC</a:t>
            </a:r>
            <a:endParaRPr lang="fr-FR" sz="40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fr-FR" sz="4000" b="1" dirty="0">
                <a:solidFill>
                  <a:schemeClr val="accent5">
                    <a:lumMod val="50000"/>
                  </a:schemeClr>
                </a:solidFill>
              </a:rPr>
              <a:t>Félicitations aux candidats finaux !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461" y="3082158"/>
            <a:ext cx="953037" cy="808724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007475" y="660603"/>
            <a:ext cx="8911687" cy="1280891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9- Finalisation de la mission -15 </a:t>
            </a:r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avril-</a:t>
            </a:r>
            <a:r>
              <a:rPr lang="fr-FR" sz="4000" dirty="0"/>
              <a:t/>
            </a:r>
            <a:br>
              <a:rPr lang="fr-FR" sz="4000" dirty="0"/>
            </a:br>
            <a:endParaRPr lang="fr-FR" sz="4000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82600" y="2044700"/>
            <a:ext cx="10909300" cy="3987800"/>
          </a:xfrm>
        </p:spPr>
        <p:txBody>
          <a:bodyPr>
            <a:noAutofit/>
          </a:bodyPr>
          <a:lstStyle/>
          <a:p>
            <a:pPr rtl="1">
              <a:buFontTx/>
              <a:buChar char="-"/>
            </a:pPr>
            <a:r>
              <a:rPr lang="fr-FR" b="1" dirty="0">
                <a:solidFill>
                  <a:schemeClr val="tx1"/>
                </a:solidFill>
                <a:latin typeface="Sakkal Majalla" pitchFamily="2" charset="-78"/>
                <a:cs typeface="Sakkal Majalla" pitchFamily="2" charset="-78"/>
              </a:rPr>
              <a:t>  </a:t>
            </a:r>
            <a:endParaRPr lang="fr-FR" b="1" dirty="0" smtClean="0">
              <a:solidFill>
                <a:schemeClr val="tx1"/>
              </a:solidFill>
              <a:latin typeface="Sakkal Majalla" pitchFamily="2" charset="-78"/>
              <a:cs typeface="Sakkal Majalla" pitchFamily="2" charset="-78"/>
            </a:endParaRPr>
          </a:p>
          <a:p>
            <a:pPr marL="914400" lvl="2" indent="0" rtl="1">
              <a:buNone/>
            </a:pPr>
            <a:endParaRPr lang="fr-FR" sz="3200" b="1" dirty="0" smtClean="0">
              <a:solidFill>
                <a:schemeClr val="tx1"/>
              </a:solidFill>
              <a:latin typeface="Sakkal Majalla" pitchFamily="2" charset="-78"/>
              <a:cs typeface="Sakkal Majalla" pitchFamily="2" charset="-78"/>
            </a:endParaRPr>
          </a:p>
          <a:p>
            <a:pPr marL="914400" lvl="2" indent="0" rtl="1">
              <a:buNone/>
            </a:pPr>
            <a:r>
              <a:rPr lang="fr-FR" sz="3200" b="1" dirty="0">
                <a:solidFill>
                  <a:schemeClr val="tx1"/>
                </a:solidFill>
                <a:latin typeface="Sakkal Majalla" pitchFamily="2" charset="-78"/>
                <a:cs typeface="Sakkal Majalla" pitchFamily="2" charset="-78"/>
              </a:rPr>
              <a:t> </a:t>
            </a:r>
            <a:r>
              <a:rPr lang="fr-FR" sz="3200" b="1" dirty="0" smtClean="0">
                <a:solidFill>
                  <a:schemeClr val="tx1"/>
                </a:solidFill>
                <a:latin typeface="Sakkal Majalla" pitchFamily="2" charset="-78"/>
                <a:cs typeface="Sakkal Majalla" pitchFamily="2" charset="-78"/>
              </a:rPr>
              <a:t>   </a:t>
            </a:r>
            <a:r>
              <a:rPr lang="fr-FR" sz="2400" b="1" dirty="0" smtClean="0">
                <a:solidFill>
                  <a:schemeClr val="tx1"/>
                </a:solidFill>
                <a:latin typeface="+mn-lt"/>
                <a:cs typeface="Sakkal Majalla" pitchFamily="2" charset="-78"/>
              </a:rPr>
              <a:t> - </a:t>
            </a:r>
            <a:r>
              <a:rPr lang="fr-FR" sz="2400" b="1" dirty="0">
                <a:solidFill>
                  <a:schemeClr val="tx1"/>
                </a:solidFill>
                <a:latin typeface="+mn-lt"/>
                <a:cs typeface="Sakkal Majalla" pitchFamily="2" charset="-78"/>
              </a:rPr>
              <a:t>Le 15 avril est la date limite pour élaborer et mettre en œuvre vos </a:t>
            </a:r>
            <a:r>
              <a:rPr lang="fr-FR" sz="2400" b="1" dirty="0" smtClean="0">
                <a:solidFill>
                  <a:schemeClr val="tx1"/>
                </a:solidFill>
                <a:latin typeface="+mn-lt"/>
                <a:cs typeface="Sakkal Majalla" pitchFamily="2" charset="-78"/>
              </a:rPr>
              <a:t>initiatives!.</a:t>
            </a:r>
          </a:p>
          <a:p>
            <a:pPr lvl="2" rtl="1">
              <a:buFontTx/>
              <a:buChar char="-"/>
            </a:pPr>
            <a:endParaRPr lang="fr-FR" dirty="0">
              <a:solidFill>
                <a:schemeClr val="tx1"/>
              </a:solidFill>
              <a:latin typeface="+mn-lt"/>
              <a:cs typeface="Sakkal Majalla" pitchFamily="2" charset="-78"/>
            </a:endParaRPr>
          </a:p>
          <a:p>
            <a:pPr lvl="2" rtl="1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  <a:latin typeface="+mn-lt"/>
                <a:cs typeface="Sakkal Majalla" pitchFamily="2" charset="-78"/>
              </a:rPr>
              <a:t>                                                              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10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426" y="660603"/>
            <a:ext cx="1197736" cy="7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9530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10- Présenter votre initiative finale !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solidFill>
                <a:schemeClr val="tx1"/>
              </a:solidFill>
              <a:latin typeface="+mn-lt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fr-FR" dirty="0">
                <a:solidFill>
                  <a:schemeClr val="tx1"/>
                </a:solidFill>
                <a:latin typeface="+mn-lt"/>
              </a:rPr>
              <a:t>La présentation prendra la forme d'une soutenance virtuelle, en présence de la municipalité, de l'équipe de l'OVC, et vous pourrez même inviter vos amis et votre famille à présenter et à faire fonctionner vos initiatives en partageant un 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écran, et en ouvrant vos caméras ! </a:t>
            </a:r>
            <a:endParaRPr lang="fr-F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11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48" y="400195"/>
            <a:ext cx="1583542" cy="10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9551" y="610658"/>
            <a:ext cx="8911687" cy="1280891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chemeClr val="accent6">
                    <a:lumMod val="50000"/>
                  </a:schemeClr>
                </a:solidFill>
                <a:latin typeface="Sakkal Majalla" pitchFamily="2" charset="-78"/>
                <a:cs typeface="Sakkal Majalla" pitchFamily="2" charset="-78"/>
              </a:rPr>
              <a:t>11- Remise des </a:t>
            </a:r>
            <a:r>
              <a:rPr lang="fr-FR" sz="4800" b="1" dirty="0" smtClean="0">
                <a:solidFill>
                  <a:schemeClr val="accent6">
                    <a:lumMod val="50000"/>
                  </a:schemeClr>
                </a:solidFill>
                <a:latin typeface="Sakkal Majalla" pitchFamily="2" charset="-78"/>
                <a:cs typeface="Sakkal Majalla" pitchFamily="2" charset="-78"/>
              </a:rPr>
              <a:t>certificats-30 avril- </a:t>
            </a:r>
            <a:endParaRPr lang="fr-FR" sz="4800" b="1" dirty="0">
              <a:solidFill>
                <a:schemeClr val="accent6">
                  <a:lumMod val="50000"/>
                </a:schemeClr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2296" y="2021330"/>
            <a:ext cx="10193036" cy="3777624"/>
          </a:xfrm>
        </p:spPr>
        <p:txBody>
          <a:bodyPr>
            <a:normAutofit/>
          </a:bodyPr>
          <a:lstStyle/>
          <a:p>
            <a:pPr rtl="1">
              <a:buFontTx/>
              <a:buChar char="-"/>
            </a:pPr>
            <a:r>
              <a:rPr lang="fr-FR" b="1" dirty="0">
                <a:solidFill>
                  <a:schemeClr val="tx1"/>
                </a:solidFill>
                <a:latin typeface="+mn-lt"/>
                <a:cs typeface="Sakkal Majalla" pitchFamily="2" charset="-78"/>
              </a:rPr>
              <a:t>-Vous recevrez vos certificats de réussite et votre </a:t>
            </a:r>
            <a:r>
              <a:rPr lang="fr-FR" b="1" dirty="0" smtClean="0">
                <a:solidFill>
                  <a:schemeClr val="tx1"/>
                </a:solidFill>
                <a:latin typeface="+mn-lt"/>
                <a:cs typeface="Sakkal Majalla" pitchFamily="2" charset="-78"/>
              </a:rPr>
              <a:t>rémunération!</a:t>
            </a:r>
            <a:endParaRPr lang="fr-FR" b="1" dirty="0">
              <a:solidFill>
                <a:schemeClr val="tx1"/>
              </a:solidFill>
              <a:latin typeface="+mn-lt"/>
              <a:cs typeface="Sakkal Majalla" pitchFamily="2" charset="-7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12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F1D0A8C2-B5D5-AE72-C6F1-DC379E46D0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67" y="3025882"/>
            <a:ext cx="1751527" cy="1443087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13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E3BCF9C2-E6DD-A36D-DC95-455F11313D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70468" y="1893194"/>
            <a:ext cx="7959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site de l'OVC est à votre disposition :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www.ovc.tn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cliquez sur rapports , et vous trouverez les rapports établis pour chaque commune, qui vous aideront à progresser.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Vous trouverez également notre site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www.réclamation.tn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qui peut vous aider dans vos recherches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N'hésitez pas à nous contacter si vous avez des problèmes ou des questions. 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936383" y="888642"/>
            <a:ext cx="627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2">
                    <a:lumMod val="50000"/>
                  </a:schemeClr>
                </a:solidFill>
              </a:rPr>
              <a:t>                 Noter bien !  </a:t>
            </a:r>
            <a:endParaRPr lang="fr-FR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6" y="785336"/>
            <a:ext cx="695459" cy="6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14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E43C73D2-0DCF-5FE5-4EAB-84FCF5C85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1255687"/>
            <a:ext cx="8126569" cy="4880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4127" y="636805"/>
            <a:ext cx="8911687" cy="1280891"/>
          </a:xfrm>
        </p:spPr>
        <p:txBody>
          <a:bodyPr/>
          <a:lstStyle/>
          <a:p>
            <a:pPr algn="ctr"/>
            <a:endParaRPr lang="fr-FR" b="1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15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1247C7BB-A723-EAB0-1390-C25B79CDA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16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7803BF0D-531D-6B6C-6940-3A494BFB52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6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1257" y="597211"/>
            <a:ext cx="8911687" cy="1280891"/>
          </a:xfrm>
        </p:spPr>
        <p:txBody>
          <a:bodyPr>
            <a:normAutofit/>
          </a:bodyPr>
          <a:lstStyle/>
          <a:p>
            <a:pPr algn="ctr"/>
            <a:endParaRPr lang="fr-FR" sz="5400" b="1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17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D0A759-8221-DF09-B4C1-FFDEC87C79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18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79335DF7-CC81-E5A9-6BC3-B43505381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3680" y="624105"/>
            <a:ext cx="8911687" cy="1280891"/>
          </a:xfrm>
        </p:spPr>
        <p:txBody>
          <a:bodyPr>
            <a:noAutofit/>
          </a:bodyPr>
          <a:lstStyle/>
          <a:p>
            <a:pPr algn="ctr"/>
            <a:endParaRPr lang="fr-FR" sz="4400" b="1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>
              <a:buNone/>
            </a:pPr>
            <a:endParaRPr lang="fr-FR" sz="3600" b="1" dirty="0">
              <a:solidFill>
                <a:schemeClr val="tx1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19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A37789DD-6239-8124-2DD1-C670505DC6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842447" y="1555846"/>
            <a:ext cx="8914821" cy="358936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lvl="0" indent="-3429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Wingdings 3"/>
              <a:buChar char=""/>
              <a:tabLst/>
              <a:defRPr lang="en-US" sz="28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  <a:ea typeface=""/>
                <a:cs typeface="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Wingdings 3"/>
              <a:buChar char=""/>
              <a:tabLst/>
              <a:defRPr lang="en-US" sz="24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  <a:ea typeface=""/>
                <a:cs typeface=""/>
              </a:defRPr>
            </a:lvl2pPr>
            <a:lvl3pPr marL="1143000" marR="0" lvl="2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Wingdings 3"/>
              <a:buChar char=""/>
              <a:tabLst/>
              <a:defRPr lang="en-US" sz="20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  <a:ea typeface=""/>
                <a:cs typeface=""/>
              </a:defRPr>
            </a:lvl3pPr>
            <a:lvl4pPr marL="1600200" marR="0" lvl="3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Wingdings 3"/>
              <a:buChar char=""/>
              <a:tabLst/>
              <a:def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  <a:ea typeface=""/>
                <a:cs typeface=""/>
              </a:defRPr>
            </a:lvl4pPr>
            <a:lvl5pPr marL="2057400" marR="0" lvl="4" indent="-228600" algn="l" defTabSz="4572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ct val="100000"/>
              <a:buFont typeface="Wingdings 3"/>
              <a:buChar char=""/>
              <a:tabLst/>
              <a:defRPr lang="en-US" sz="1600" b="0" i="0" u="none" strike="noStrike" kern="1200" cap="none" spc="0" baseline="0">
                <a:solidFill>
                  <a:srgbClr val="404040"/>
                </a:solidFill>
                <a:uFillTx/>
                <a:latin typeface="Century Gothic"/>
                <a:ea typeface=""/>
                <a:cs typeface="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endParaRPr lang="fr-FR" sz="36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indent="0" algn="ctr">
              <a:buNone/>
            </a:pPr>
            <a:endParaRPr lang="fr-FR" sz="1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1732316" y="597210"/>
            <a:ext cx="8911687" cy="1280891"/>
          </a:xfrm>
        </p:spPr>
        <p:txBody>
          <a:bodyPr>
            <a:normAutofit/>
          </a:bodyPr>
          <a:lstStyle/>
          <a:p>
            <a:pPr algn="ctr" rtl="1"/>
            <a:r>
              <a:rPr lang="fr-FR" sz="4800" b="1" dirty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Le programme de la mission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Réception d'un premier prototype </a:t>
            </a:r>
            <a:r>
              <a:rPr lang="fr-FR" sz="2000" b="1" dirty="0">
                <a:solidFill>
                  <a:schemeClr val="tx1"/>
                </a:solidFill>
                <a:latin typeface="+mn-lt"/>
              </a:rPr>
              <a:t>-4 février-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Vous recevrez des points de contact dans chaque commune </a:t>
            </a:r>
            <a:r>
              <a:rPr lang="fr-FR" sz="2000" b="1" dirty="0">
                <a:solidFill>
                  <a:schemeClr val="tx1"/>
                </a:solidFill>
                <a:latin typeface="+mn-lt"/>
              </a:rPr>
              <a:t>-9 février-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Lancement officiel de votre mission -</a:t>
            </a:r>
            <a:r>
              <a:rPr lang="fr-FR" sz="2000" b="1" dirty="0">
                <a:solidFill>
                  <a:schemeClr val="tx1"/>
                </a:solidFill>
                <a:latin typeface="+mn-lt"/>
              </a:rPr>
              <a:t>12 février-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Réunion en ligne, Candidats-Municipalités-OVC</a:t>
            </a:r>
            <a:r>
              <a:rPr lang="fr-FR" sz="2000" b="1" dirty="0">
                <a:solidFill>
                  <a:schemeClr val="tx1"/>
                </a:solidFill>
                <a:latin typeface="+mn-lt"/>
              </a:rPr>
              <a:t>-15 février-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Réception d'un rapport hebdomadaire(1) </a:t>
            </a:r>
            <a:r>
              <a:rPr lang="fr-FR" sz="2000" b="1" dirty="0">
                <a:solidFill>
                  <a:schemeClr val="tx1"/>
                </a:solidFill>
                <a:latin typeface="+mn-lt"/>
              </a:rPr>
              <a:t>-26 février-.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Rencontre personnelle -OVC-Candidat-Municipalités -</a:t>
            </a:r>
            <a:r>
              <a:rPr lang="fr-FR" sz="2000" b="1" dirty="0">
                <a:solidFill>
                  <a:schemeClr val="tx1"/>
                </a:solidFill>
                <a:latin typeface="+mn-lt"/>
              </a:rPr>
              <a:t>intervalles -26 février -1 mars-.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Réception d'un rapport hebdomadaire (2) </a:t>
            </a:r>
            <a:r>
              <a:rPr lang="fr-FR" sz="2000" b="1" dirty="0">
                <a:solidFill>
                  <a:schemeClr val="tx1"/>
                </a:solidFill>
                <a:latin typeface="+mn-lt"/>
              </a:rPr>
              <a:t>-11 mars-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Réception d'un rapport hebdomadaire (3) </a:t>
            </a:r>
            <a:r>
              <a:rPr lang="fr-FR" sz="2000" b="1" dirty="0">
                <a:solidFill>
                  <a:schemeClr val="tx1"/>
                </a:solidFill>
                <a:latin typeface="+mn-lt"/>
              </a:rPr>
              <a:t>-25 mars-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Finalisation de la mission, </a:t>
            </a:r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-15 </a:t>
            </a:r>
            <a:r>
              <a:rPr lang="fr-FR" sz="2000" b="1" dirty="0">
                <a:solidFill>
                  <a:schemeClr val="tx1"/>
                </a:solidFill>
                <a:latin typeface="+mn-lt"/>
              </a:rPr>
              <a:t>avril </a:t>
            </a:r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-</a:t>
            </a:r>
            <a:endParaRPr lang="fr-FR" sz="2000" b="1" dirty="0">
              <a:solidFill>
                <a:schemeClr val="tx1"/>
              </a:solidFill>
              <a:latin typeface="+mn-lt"/>
            </a:endParaRPr>
          </a:p>
          <a:p>
            <a:r>
              <a:rPr lang="fr-FR" sz="20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Présentation du projet final </a:t>
            </a:r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-25 </a:t>
            </a:r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avril-27-avril</a:t>
            </a:r>
            <a:endParaRPr lang="fr-FR" sz="2000" b="1" dirty="0">
              <a:solidFill>
                <a:schemeClr val="tx1"/>
              </a:solidFill>
              <a:latin typeface="+mn-lt"/>
            </a:endParaRPr>
          </a:p>
          <a:p>
            <a:r>
              <a:rPr lang="fr-FR" sz="2000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fr-FR" sz="2000" dirty="0">
                <a:solidFill>
                  <a:schemeClr val="tx1"/>
                </a:solidFill>
                <a:latin typeface="+mn-lt"/>
              </a:rPr>
              <a:t>Remise des certificats </a:t>
            </a:r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-30 </a:t>
            </a:r>
            <a:r>
              <a:rPr lang="fr-FR" sz="2000" b="1" dirty="0" smtClean="0">
                <a:solidFill>
                  <a:schemeClr val="tx1"/>
                </a:solidFill>
                <a:latin typeface="+mn-lt"/>
              </a:rPr>
              <a:t>avril-</a:t>
            </a:r>
            <a:endParaRPr lang="fr-FR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F719559-8AA2-47B9-B4E9-83842BB54D93}" type="slidenum">
              <a:rPr lang="fr-FR" smtClean="0"/>
              <a:pPr lvl="0"/>
              <a:t>2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FABF2700-721B-3CBA-9788-EF7CA5B77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356" y="502319"/>
            <a:ext cx="1254379" cy="895766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20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B92D282E-63FB-7206-153C-8DC020AB9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2252" y="624105"/>
            <a:ext cx="8911687" cy="1280891"/>
          </a:xfrm>
        </p:spPr>
        <p:txBody>
          <a:bodyPr>
            <a:normAutofit/>
          </a:bodyPr>
          <a:lstStyle/>
          <a:p>
            <a:pPr algn="ctr" rtl="1"/>
            <a:endParaRPr lang="fr-FR" sz="6600" b="1" dirty="0">
              <a:solidFill>
                <a:srgbClr val="C0000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21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8966FB2F-DE4E-BDA9-64A3-6425F88C3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9428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22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65F1CCDA-DE19-9CC3-19A4-F3189BB256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5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934022" y="570317"/>
            <a:ext cx="8911687" cy="1280891"/>
          </a:xfrm>
        </p:spPr>
        <p:txBody>
          <a:bodyPr>
            <a:normAutofit/>
          </a:bodyPr>
          <a:lstStyle/>
          <a:p>
            <a:pPr algn="ctr" rtl="1"/>
            <a:endParaRPr lang="fr-FR" sz="6600" b="1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23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52C4D017-A1FA-6E44-64DB-A4B9836EA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61230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1578" y="1116106"/>
            <a:ext cx="10193036" cy="4790424"/>
          </a:xfrm>
        </p:spPr>
        <p:txBody>
          <a:bodyPr/>
          <a:lstStyle/>
          <a:p>
            <a:pPr algn="ctr">
              <a:buNone/>
            </a:pPr>
            <a:endParaRPr lang="ar-TN" dirty="0"/>
          </a:p>
          <a:p>
            <a:pPr algn="ctr">
              <a:buNone/>
            </a:pPr>
            <a:endParaRPr lang="ar-TN" dirty="0"/>
          </a:p>
          <a:p>
            <a:pPr algn="ctr">
              <a:buNone/>
            </a:pPr>
            <a:r>
              <a:rPr lang="ar-TN" sz="4800" b="1" dirty="0">
                <a:solidFill>
                  <a:srgbClr val="C00000"/>
                </a:solidFill>
                <a:latin typeface="Sakkal Majalla" pitchFamily="2" charset="-78"/>
                <a:cs typeface="Sakkal Majalla" pitchFamily="2" charset="-78"/>
              </a:rPr>
              <a:t>شكــــــــــــــــــــــرا علــــــــــــى حسن المتــــــــــــــــــــــــــــابعة</a:t>
            </a:r>
          </a:p>
          <a:p>
            <a:pPr algn="ctr">
              <a:buNone/>
            </a:pPr>
            <a:endParaRPr lang="fr-FR" sz="4400" b="1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24</a:t>
            </a:fld>
            <a:endParaRPr lang="fr-FR" dirty="0"/>
          </a:p>
        </p:txBody>
      </p:sp>
      <p:pic>
        <p:nvPicPr>
          <p:cNvPr id="50179" name="Picture 3" descr="C:\Users\OVC\AppData\Local\Microsoft\Windows\INetCache\IE\SPSMUTDI\Thank-you-pinned-note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3474" y="2883576"/>
            <a:ext cx="2550693" cy="25506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1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25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311578" y="1193800"/>
            <a:ext cx="10193036" cy="4712730"/>
          </a:xfrm>
        </p:spPr>
        <p:txBody>
          <a:bodyPr/>
          <a:lstStyle/>
          <a:p>
            <a:pPr algn="ctr" rtl="1">
              <a:buNone/>
            </a:pPr>
            <a:r>
              <a:rPr lang="ar-SA" dirty="0"/>
              <a:t> </a:t>
            </a:r>
            <a:endParaRPr lang="fr-FR" dirty="0"/>
          </a:p>
          <a:p>
            <a:pPr rtl="1">
              <a:buNone/>
            </a:pPr>
            <a:r>
              <a:rPr lang="ar-TN" i="1" dirty="0"/>
              <a:t> </a:t>
            </a:r>
            <a:endParaRPr lang="fr-FR" dirty="0"/>
          </a:p>
        </p:txBody>
      </p:sp>
      <p:pic>
        <p:nvPicPr>
          <p:cNvPr id="7" name="Image 6" descr="C:\Users\OVC\AppData\Local\Microsoft\Windows\INetCache\Content.Word\Logo OVC (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49" y="1233311"/>
            <a:ext cx="1329901" cy="1140178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616200"/>
            <a:ext cx="121920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Sakkal Majalla" pitchFamily="2" charset="-78"/>
              </a:rPr>
              <a:t>©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itchFamily="34" charset="0"/>
                <a:ea typeface="Calibri" pitchFamily="34" charset="0"/>
                <a:cs typeface="Sakkal Majalla" pitchFamily="2" charset="-78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itchFamily="34" charset="0"/>
                <a:ea typeface="Calibri" pitchFamily="34" charset="0"/>
                <a:cs typeface="Arial" pitchFamily="34" charset="0"/>
              </a:rPr>
              <a:t>Will and Citizenship Organization (OVC) 2020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Fira Sans" pitchFamily="34" charset="0"/>
                <a:ea typeface="Calibri" pitchFamily="34" charset="0"/>
                <a:cs typeface="Arial" pitchFamily="34" charset="0"/>
              </a:rPr>
              <a:t>Project: The Citizenship Municipality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Fira Sans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itchFamily="34" charset="0"/>
                <a:ea typeface="Calibri" pitchFamily="34" charset="0"/>
                <a:cs typeface="Sakkal Majalla" pitchFamily="2" charset="-78"/>
              </a:rPr>
              <a:t>With the support of:</a:t>
            </a:r>
            <a:endParaRPr kumimoji="0" 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itchFamily="34" charset="0"/>
                <a:ea typeface="Calibri" pitchFamily="34" charset="0"/>
                <a:cs typeface="Sakkal Majalla" pitchFamily="2" charset="-78"/>
              </a:rPr>
              <a:t>The National</a:t>
            </a:r>
            <a:r>
              <a:rPr kumimoji="0" lang="en-US" sz="16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ira Sans" pitchFamily="34" charset="0"/>
                <a:ea typeface="Calibri" pitchFamily="34" charset="0"/>
                <a:cs typeface="Sakkal Majalla" pitchFamily="2" charset="-78"/>
              </a:rPr>
              <a:t> Endowment for Democracy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39" y="4276736"/>
            <a:ext cx="2663121" cy="75407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D37BB098-50CD-6B2A-CC85-FE4A5AA66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56" y="1396193"/>
            <a:ext cx="2222696" cy="977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094704" y="785336"/>
            <a:ext cx="10972800" cy="1249251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accent6">
                    <a:lumMod val="50000"/>
                  </a:schemeClr>
                </a:solidFill>
              </a:rPr>
              <a:t>1- Réception de vos prototypes - 4 </a:t>
            </a:r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février-</a:t>
            </a:r>
            <a:endParaRPr lang="fr-FR" sz="6600" b="1" dirty="0">
              <a:solidFill>
                <a:schemeClr val="accent6">
                  <a:lumMod val="50000"/>
                </a:schemeClr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3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A87F1A36-2422-BA89-63E8-6DC0B06F47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86439" y="2439858"/>
            <a:ext cx="105091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-Une présentation PPT dans le modèle -</a:t>
            </a:r>
            <a:r>
              <a:rPr lang="fr-FR" sz="2000" dirty="0" smtClean="0"/>
              <a:t>OVC-, </a:t>
            </a:r>
            <a:r>
              <a:rPr lang="fr-FR" sz="2000" dirty="0"/>
              <a:t>qui contient une conception initiale de votre initiative en décrivant vos idées, brièvement, en indiquant </a:t>
            </a:r>
            <a:r>
              <a:rPr lang="fr-FR" sz="2000" dirty="0" smtClean="0"/>
              <a:t>:</a:t>
            </a:r>
          </a:p>
          <a:p>
            <a:endParaRPr lang="fr-FR" sz="2000" dirty="0" smtClean="0"/>
          </a:p>
          <a:p>
            <a:pPr marL="285750" indent="-285750">
              <a:buFontTx/>
              <a:buChar char="-"/>
            </a:pPr>
            <a:r>
              <a:rPr lang="fr-FR" sz="2000" dirty="0" smtClean="0"/>
              <a:t>L’Idée générale</a:t>
            </a:r>
          </a:p>
          <a:p>
            <a:pPr marL="285750" indent="-285750">
              <a:buFontTx/>
              <a:buChar char="-"/>
            </a:pPr>
            <a:endParaRPr lang="fr-FR" sz="2000" dirty="0" smtClean="0"/>
          </a:p>
          <a:p>
            <a:pPr marL="285750" indent="-285750">
              <a:buFontTx/>
              <a:buChar char="-"/>
            </a:pPr>
            <a:r>
              <a:rPr lang="fr-FR" sz="2000" dirty="0" smtClean="0"/>
              <a:t> Objectifs et  impact(  </a:t>
            </a:r>
            <a:r>
              <a:rPr lang="fr-FR" sz="2000" dirty="0"/>
              <a:t>Comment </a:t>
            </a:r>
            <a:r>
              <a:rPr lang="fr-FR" sz="2000" dirty="0" smtClean="0"/>
              <a:t>l’initiative  </a:t>
            </a:r>
            <a:r>
              <a:rPr lang="fr-FR" sz="2000" dirty="0"/>
              <a:t>contribuera à la gestion ou à la valorisation des </a:t>
            </a:r>
            <a:r>
              <a:rPr lang="fr-FR" sz="2000" dirty="0" smtClean="0"/>
              <a:t>déchets)</a:t>
            </a:r>
          </a:p>
          <a:p>
            <a:r>
              <a:rPr lang="fr-FR" sz="20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Utilité </a:t>
            </a:r>
            <a:r>
              <a:rPr lang="fr-FR" sz="2000" dirty="0"/>
              <a:t>pour </a:t>
            </a:r>
            <a:r>
              <a:rPr lang="fr-FR" sz="2000" dirty="0" smtClean="0"/>
              <a:t>la commune  concernée </a:t>
            </a:r>
          </a:p>
          <a:p>
            <a:endParaRPr lang="fr-FR" sz="2000" dirty="0" smtClean="0"/>
          </a:p>
          <a:p>
            <a:pPr marL="285750" indent="-285750">
              <a:buFontTx/>
              <a:buChar char="-"/>
            </a:pPr>
            <a:r>
              <a:rPr lang="fr-FR" sz="2000" dirty="0"/>
              <a:t>où insérerez-vous l'initiative ? : sur le site web de l'autorité locale ? Sur </a:t>
            </a:r>
            <a:r>
              <a:rPr lang="fr-FR" sz="2000" dirty="0" smtClean="0"/>
              <a:t>Play store ? </a:t>
            </a:r>
            <a:r>
              <a:rPr lang="fr-FR" sz="2000" dirty="0"/>
              <a:t>Etc</a:t>
            </a:r>
            <a:r>
              <a:rPr lang="fr-FR" sz="2000" dirty="0" smtClean="0"/>
              <a:t>.</a:t>
            </a:r>
          </a:p>
          <a:p>
            <a:pPr marL="285750" indent="-285750">
              <a:buFontTx/>
              <a:buChar char="-"/>
            </a:pPr>
            <a:endParaRPr lang="fr-FR" sz="2000" dirty="0" smtClean="0"/>
          </a:p>
          <a:p>
            <a:pPr marL="285750" indent="-285750">
              <a:buFontTx/>
              <a:buChar char="-"/>
            </a:pPr>
            <a:r>
              <a:rPr lang="fr-FR" sz="2000" dirty="0" smtClean="0"/>
              <a:t> </a:t>
            </a:r>
            <a:r>
              <a:rPr lang="fr-FR" sz="2000" dirty="0"/>
              <a:t>De quelles informations et de quel soutien avez-vous besoin de la part de </a:t>
            </a:r>
            <a:r>
              <a:rPr lang="fr-FR" sz="2000" dirty="0" smtClean="0"/>
              <a:t>la commune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60" y="1173493"/>
            <a:ext cx="1481571" cy="986837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1584101" y="801905"/>
            <a:ext cx="9603013" cy="1280891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solidFill>
                  <a:schemeClr val="accent6">
                    <a:lumMod val="50000"/>
                  </a:schemeClr>
                </a:solidFill>
              </a:rPr>
              <a:t>2- Vous recevrez les points de contact dans chaque municipalité -9 </a:t>
            </a:r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</a:rPr>
              <a:t>février-</a:t>
            </a:r>
            <a:r>
              <a:rPr lang="fr-FR" dirty="0"/>
              <a:t/>
            </a:r>
            <a:br>
              <a:rPr lang="fr-FR" dirty="0"/>
            </a:br>
            <a:endParaRPr lang="fr-FR" b="1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 </a:t>
            </a:r>
            <a:r>
              <a:rPr lang="fr-FR" sz="2400" dirty="0">
                <a:solidFill>
                  <a:schemeClr val="tx1"/>
                </a:solidFill>
                <a:latin typeface="+mn-lt"/>
              </a:rPr>
              <a:t>Vous recevrez les adresses électroniques et les numéros de contact de chaque ville, que vous pourrez appeler si vous avez besoin d'informations.</a:t>
            </a:r>
            <a:endParaRPr lang="fr-FR" sz="2400" dirty="0" smtClean="0">
              <a:solidFill>
                <a:schemeClr val="tx1"/>
              </a:solidFill>
              <a:latin typeface="+mn-lt"/>
            </a:endParaRPr>
          </a:p>
          <a:p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4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FE73F272-B94E-58BD-554E-9588095C8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639" y="1306172"/>
            <a:ext cx="971210" cy="776624"/>
          </a:xfrm>
          <a:prstGeom prst="rect">
            <a:avLst/>
          </a:prstGeom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5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9096E750-E2F3-72BC-4865-6EF6001C45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584101" y="785336"/>
            <a:ext cx="10109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4-Lancement officiel de votre mission - 12 </a:t>
            </a:r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février-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92480" y="2498501"/>
            <a:ext cx="10431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-Vous recevrez chacun </a:t>
            </a:r>
            <a:r>
              <a:rPr lang="fr-FR" sz="2000" b="1" dirty="0"/>
              <a:t>un ordre de mission </a:t>
            </a:r>
            <a:r>
              <a:rPr lang="fr-FR" sz="2000" dirty="0"/>
              <a:t>pour lancer officiellement les initiatives. 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-L'ordre </a:t>
            </a:r>
            <a:r>
              <a:rPr lang="fr-FR" sz="2000" dirty="0"/>
              <a:t>de mission contiendra toutes vos obligations et tous vos droits pour la période de deux mois</a:t>
            </a:r>
            <a:r>
              <a:rPr lang="fr-FR" dirty="0"/>
              <a:t>.</a:t>
            </a: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985" y="671928"/>
            <a:ext cx="861810" cy="750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4927" y="649505"/>
            <a:ext cx="8911687" cy="1280891"/>
          </a:xfrm>
        </p:spPr>
        <p:txBody>
          <a:bodyPr>
            <a:noAutofit/>
          </a:bodyPr>
          <a:lstStyle/>
          <a:p>
            <a:pPr algn="ctr" rtl="1"/>
            <a:r>
              <a:rPr lang="fr-FR" sz="32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4- Réunion en ligne, Candidat-Municipalités-OVC-15 février -</a:t>
            </a:r>
            <a:r>
              <a:rPr lang="fr-FR" dirty="0"/>
              <a:t/>
            </a:r>
            <a:br>
              <a:rPr lang="fr-FR" dirty="0"/>
            </a:br>
            <a:endParaRPr lang="fr-FR" b="1" dirty="0">
              <a:solidFill>
                <a:srgbClr val="C0000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1">
              <a:buNone/>
            </a:pPr>
            <a:endParaRPr lang="fr-FR" dirty="0" smtClean="0">
              <a:solidFill>
                <a:schemeClr val="tx1"/>
              </a:solidFill>
              <a:latin typeface="+mn-lt"/>
              <a:cs typeface="Sakkal Majalla" pitchFamily="2" charset="-78"/>
            </a:endParaRPr>
          </a:p>
          <a:p>
            <a:pPr marL="0" indent="0" rtl="1">
              <a:buNone/>
            </a:pPr>
            <a:r>
              <a:rPr lang="fr-FR" dirty="0" smtClean="0">
                <a:solidFill>
                  <a:schemeClr val="tx1"/>
                </a:solidFill>
                <a:latin typeface="+mn-lt"/>
                <a:cs typeface="Sakkal Majalla" pitchFamily="2" charset="-78"/>
              </a:rPr>
              <a:t>- </a:t>
            </a:r>
            <a:r>
              <a:rPr lang="fr-FR" dirty="0">
                <a:solidFill>
                  <a:schemeClr val="tx1"/>
                </a:solidFill>
                <a:latin typeface="+mn-lt"/>
                <a:cs typeface="Sakkal Majalla" pitchFamily="2" charset="-78"/>
              </a:rPr>
              <a:t>Une réunion en ligne sur Teams sera organisée entre le candidat et le responsable de chaque commune afin que vous puissiez expliquer votre idée oralement et poser toutes les questions </a:t>
            </a:r>
            <a:r>
              <a:rPr lang="fr-FR" dirty="0" smtClean="0">
                <a:solidFill>
                  <a:schemeClr val="tx1"/>
                </a:solidFill>
                <a:latin typeface="+mn-lt"/>
                <a:cs typeface="Sakkal Majalla" pitchFamily="2" charset="-78"/>
              </a:rPr>
              <a:t>nécessaires.</a:t>
            </a:r>
            <a:endParaRPr lang="fr-FR" dirty="0">
              <a:solidFill>
                <a:schemeClr val="tx1"/>
              </a:solidFill>
              <a:latin typeface="+mn-lt"/>
              <a:cs typeface="Sakkal Majalla" pitchFamily="2" charset="-7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6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33D7A2F8-8BC5-2038-E1F3-77560B4F9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22" y="1177361"/>
            <a:ext cx="927751" cy="6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3776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7</a:t>
            </a:fld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D003E77F-C44F-90A4-CE9C-48C515DACF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74254" y="1056068"/>
            <a:ext cx="9182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</a:rPr>
              <a:t>5- </a:t>
            </a:r>
            <a:r>
              <a:rPr lang="fr-FR" sz="2400" b="1" dirty="0">
                <a:solidFill>
                  <a:schemeClr val="accent6">
                    <a:lumMod val="50000"/>
                  </a:schemeClr>
                </a:solidFill>
              </a:rPr>
              <a:t>Rapports </a:t>
            </a:r>
            <a:r>
              <a:rPr lang="fr-FR" sz="2400" b="1" dirty="0" err="1" smtClean="0">
                <a:solidFill>
                  <a:schemeClr val="accent6">
                    <a:lumMod val="50000"/>
                  </a:schemeClr>
                </a:solidFill>
              </a:rPr>
              <a:t>hebdomadaires:Le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2400" b="1" dirty="0">
                <a:solidFill>
                  <a:schemeClr val="accent6">
                    <a:lumMod val="50000"/>
                  </a:schemeClr>
                </a:solidFill>
              </a:rPr>
              <a:t>premier rapport doit être 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</a:rPr>
              <a:t>envoyé</a:t>
            </a:r>
          </a:p>
          <a:p>
            <a:pPr algn="ctr"/>
            <a:endParaRPr lang="fr-FR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2400" b="1" dirty="0">
                <a:solidFill>
                  <a:schemeClr val="accent6">
                    <a:lumMod val="50000"/>
                  </a:schemeClr>
                </a:solidFill>
              </a:rPr>
              <a:t>le 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</a:rPr>
              <a:t>26 février</a:t>
            </a:r>
            <a:r>
              <a:rPr lang="fr-FR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391902" y="2511380"/>
            <a:ext cx="88771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-</a:t>
            </a:r>
            <a:r>
              <a:rPr lang="fr-FR" sz="2000" dirty="0" smtClean="0"/>
              <a:t>Vous </a:t>
            </a:r>
            <a:r>
              <a:rPr lang="fr-FR" sz="2000" dirty="0"/>
              <a:t>devrez préparer trois rapports hebdomadaires, tous les 15 jours, pendant les deux mois de la mission. </a:t>
            </a:r>
            <a:endParaRPr lang="fr-FR" sz="2000" dirty="0" smtClean="0"/>
          </a:p>
          <a:p>
            <a:r>
              <a:rPr lang="fr-FR" sz="2000" dirty="0" smtClean="0"/>
              <a:t>Il </a:t>
            </a:r>
            <a:r>
              <a:rPr lang="fr-FR" sz="2000" dirty="0"/>
              <a:t>s'agit de rapports de suivi destinés à nous informer d'avancement d'initiative 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 </a:t>
            </a:r>
            <a:r>
              <a:rPr lang="fr-FR" sz="2000" b="1" dirty="0"/>
              <a:t>-1er rapport : 26 </a:t>
            </a:r>
            <a:r>
              <a:rPr lang="fr-FR" sz="2000" b="1" dirty="0" smtClean="0"/>
              <a:t>février</a:t>
            </a:r>
          </a:p>
          <a:p>
            <a:r>
              <a:rPr lang="fr-FR" sz="2000" b="1" dirty="0" smtClean="0"/>
              <a:t>-</a:t>
            </a:r>
            <a:r>
              <a:rPr lang="fr-FR" sz="2000" b="1" dirty="0"/>
              <a:t>2ème rapport : 11 </a:t>
            </a:r>
            <a:r>
              <a:rPr lang="fr-FR" sz="2000" b="1" dirty="0" smtClean="0"/>
              <a:t>mars</a:t>
            </a:r>
          </a:p>
          <a:p>
            <a:r>
              <a:rPr lang="fr-FR" sz="2000" b="1" dirty="0" smtClean="0"/>
              <a:t> </a:t>
            </a:r>
            <a:r>
              <a:rPr lang="fr-FR" sz="2000" b="1" dirty="0"/>
              <a:t>-3ème rapport : 25 mars </a:t>
            </a:r>
            <a:endParaRPr lang="fr-FR" sz="2000" b="1" dirty="0" smtClean="0"/>
          </a:p>
          <a:p>
            <a:endParaRPr lang="fr-FR" sz="2000" dirty="0"/>
          </a:p>
          <a:p>
            <a:r>
              <a:rPr lang="fr-FR" sz="2000" b="1" dirty="0"/>
              <a:t>NB: </a:t>
            </a:r>
            <a:r>
              <a:rPr lang="fr-FR" sz="2000" dirty="0"/>
              <a:t>vous recevrez le modèle W</a:t>
            </a:r>
            <a:r>
              <a:rPr lang="fr-FR" sz="2000" dirty="0" smtClean="0"/>
              <a:t>ord -OV</a:t>
            </a:r>
            <a:r>
              <a:rPr lang="fr-FR" sz="2000" dirty="0"/>
              <a:t>C</a:t>
            </a:r>
            <a:r>
              <a:rPr lang="fr-FR" sz="2000" dirty="0" smtClean="0"/>
              <a:t>- </a:t>
            </a:r>
            <a:r>
              <a:rPr lang="fr-FR" sz="2000" dirty="0"/>
              <a:t>dans lequel vous pourrez rédiger le rapport </a:t>
            </a:r>
            <a:endParaRPr lang="fr-FR" sz="2000" dirty="0" smtClean="0"/>
          </a:p>
          <a:p>
            <a:r>
              <a:rPr lang="fr-FR" sz="2000" dirty="0" smtClean="0"/>
              <a:t>Les </a:t>
            </a:r>
            <a:r>
              <a:rPr lang="fr-FR" sz="2000" dirty="0"/>
              <a:t>rapports seront envoyés à </a:t>
            </a:r>
            <a:r>
              <a:rPr lang="fr-FR" sz="2000" dirty="0" smtClean="0">
                <a:hlinkClick r:id="rId3"/>
              </a:rPr>
              <a:t>Nsouissi@ovc.tn</a:t>
            </a:r>
            <a:r>
              <a:rPr lang="fr-FR" sz="2000" dirty="0" smtClean="0"/>
              <a:t> 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24" y="1623724"/>
            <a:ext cx="840149" cy="6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94427" y="649505"/>
            <a:ext cx="8911687" cy="1280891"/>
          </a:xfrm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6 </a:t>
            </a:r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–Réunion face à face : Municipalité-OVC-Candidat-intervalles </a:t>
            </a:r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-26 février -1 mars </a:t>
            </a:r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  <a:endParaRPr lang="fr-FR" sz="1200" b="1" dirty="0">
              <a:solidFill>
                <a:srgbClr val="C00000"/>
              </a:solidFill>
              <a:latin typeface="Sakkal Majalla" pitchFamily="2" charset="-78"/>
              <a:cs typeface="Sakkal Majalla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1">
              <a:buFontTx/>
              <a:buChar char="-"/>
            </a:pPr>
            <a:endParaRPr lang="fr-FR" sz="2400" dirty="0" smtClean="0">
              <a:solidFill>
                <a:schemeClr val="tx1"/>
              </a:solidFill>
              <a:latin typeface="+mn-lt"/>
            </a:endParaRPr>
          </a:p>
          <a:p>
            <a:pPr rtl="1">
              <a:buFontTx/>
              <a:buChar char="-"/>
            </a:pPr>
            <a:endParaRPr lang="fr-FR" sz="2400" dirty="0">
              <a:solidFill>
                <a:schemeClr val="tx1"/>
              </a:solidFill>
              <a:latin typeface="+mn-lt"/>
            </a:endParaRPr>
          </a:p>
          <a:p>
            <a:pPr rtl="1"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  <a:latin typeface="+mn-lt"/>
              </a:rPr>
              <a:t>-</a:t>
            </a:r>
            <a:r>
              <a:rPr lang="fr-FR" sz="2400" dirty="0">
                <a:solidFill>
                  <a:schemeClr val="tx1"/>
                </a:solidFill>
                <a:latin typeface="+mn-lt"/>
              </a:rPr>
              <a:t>L'équipe de l'OVC, le candidat  et le représentant de la municipalité se rencontrent lors de nos visites dans  les municipalités concernées, si nécessaire, </a:t>
            </a:r>
            <a:endParaRPr lang="fr-FR" sz="2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8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912B81D4-38CB-75F2-D53D-CAE0CF3DE5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219300"/>
            <a:ext cx="2185226" cy="5660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180" y="1070755"/>
            <a:ext cx="540913" cy="540913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CFB52EC1-A5B1-402A-9740-81412B76DA47}" type="slidenum">
              <a:rPr lang="fr-FR" smtClean="0"/>
              <a:pPr lvl="0"/>
              <a:t>9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62130" y="1120462"/>
            <a:ext cx="967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92440" y="2334244"/>
            <a:ext cx="9581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7- Réception d'un rapport hebdomadaire (2) -11 mars-</a:t>
            </a:r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fr-FR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fr-FR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8-Réception d'un rapport hebdomadaire (3) -25- </a:t>
            </a:r>
            <a:r>
              <a:rPr lang="fr-FR" sz="2800" b="1" dirty="0" smtClean="0">
                <a:solidFill>
                  <a:schemeClr val="accent6">
                    <a:lumMod val="50000"/>
                  </a:schemeClr>
                </a:solidFill>
              </a:rPr>
              <a:t>mars-</a:t>
            </a:r>
            <a:r>
              <a:rPr lang="fr-FR" sz="2800" dirty="0" smtClean="0"/>
              <a:t>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55" y="4350063"/>
            <a:ext cx="1960585" cy="19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1369</TotalTime>
  <Words>732</Words>
  <Application>Microsoft Office PowerPoint</Application>
  <PresentationFormat>Grand écran</PresentationFormat>
  <Paragraphs>114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Fira Sans</vt:lpstr>
      <vt:lpstr>Sakkal Majalla</vt:lpstr>
      <vt:lpstr>Wingdings 3</vt:lpstr>
      <vt:lpstr>Wisp</vt:lpstr>
      <vt:lpstr> </vt:lpstr>
      <vt:lpstr>Le programme de la mission</vt:lpstr>
      <vt:lpstr>1- Réception de vos prototypes - 4 février-</vt:lpstr>
      <vt:lpstr>2- Vous recevrez les points de contact dans chaque municipalité -9 février- </vt:lpstr>
      <vt:lpstr>Présentation PowerPoint</vt:lpstr>
      <vt:lpstr>4- Réunion en ligne, Candidat-Municipalités-OVC-15 février - </vt:lpstr>
      <vt:lpstr>Présentation PowerPoint</vt:lpstr>
      <vt:lpstr>6 –Réunion face à face : Municipalité-OVC-Candidat-intervalles -26 février -1 mars -</vt:lpstr>
      <vt:lpstr>Présentation PowerPoint</vt:lpstr>
      <vt:lpstr>9- Finalisation de la mission -15 avril- </vt:lpstr>
      <vt:lpstr>10- Présenter votre initiative finale !</vt:lpstr>
      <vt:lpstr>11- Remise des certificats-30 avril-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hp</cp:lastModifiedBy>
  <cp:revision>107</cp:revision>
  <dcterms:created xsi:type="dcterms:W3CDTF">2020-05-29T09:08:38Z</dcterms:created>
  <dcterms:modified xsi:type="dcterms:W3CDTF">2024-02-01T10:06:35Z</dcterms:modified>
</cp:coreProperties>
</file>