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65" r:id="rId3"/>
    <p:sldId id="277" r:id="rId4"/>
    <p:sldId id="281" r:id="rId5"/>
    <p:sldId id="279" r:id="rId6"/>
    <p:sldId id="282" r:id="rId7"/>
    <p:sldId id="286" r:id="rId8"/>
    <p:sldId id="288" r:id="rId9"/>
    <p:sldId id="289" r:id="rId10"/>
    <p:sldId id="283" r:id="rId11"/>
    <p:sldId id="276" r:id="rId12"/>
    <p:sldId id="284" r:id="rId13"/>
    <p:sldId id="291" r:id="rId14"/>
    <p:sldId id="290" r:id="rId15"/>
    <p:sldId id="285" r:id="rId16"/>
    <p:sldId id="292" r:id="rId17"/>
    <p:sldId id="278" r:id="rId18"/>
    <p:sldId id="267" r:id="rId19"/>
    <p:sldId id="293" r:id="rId20"/>
    <p:sldId id="294" r:id="rId21"/>
    <p:sldId id="295" r:id="rId22"/>
    <p:sldId id="296" r:id="rId23"/>
    <p:sldId id="298" r:id="rId24"/>
    <p:sldId id="299" r:id="rId25"/>
    <p:sldId id="29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12/4/2021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12/4/2021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12/4/2021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12/4/2021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12/4/2021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12/4/2021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Smart Door Lock</a:t>
            </a:r>
            <a:endParaRPr dirty="0"/>
          </a:p>
        </p:txBody>
      </p:sp>
      <p:sp>
        <p:nvSpPr>
          <p:cNvPr id="3" name="Subtitle 2"/>
          <p:cNvSpPr>
            <a:spLocks noGrp="1"/>
          </p:cNvSpPr>
          <p:nvPr>
            <p:ph type="subTitle" idx="1"/>
          </p:nvPr>
        </p:nvSpPr>
        <p:spPr>
          <a:xfrm>
            <a:off x="9408368" y="4725144"/>
            <a:ext cx="2580928" cy="973832"/>
          </a:xfrm>
        </p:spPr>
        <p:txBody>
          <a:bodyPr>
            <a:normAutofit/>
          </a:bodyPr>
          <a:lstStyle/>
          <a:p>
            <a:r>
              <a:rPr lang="en-US" sz="2400" dirty="0"/>
              <a:t>19BCT0082</a:t>
            </a:r>
          </a:p>
          <a:p>
            <a:r>
              <a:rPr lang="en-US" sz="2400" dirty="0"/>
              <a:t>Jasshu Garg </a:t>
            </a:r>
            <a:endParaRPr sz="24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320" y="30826"/>
            <a:ext cx="3122613" cy="1828800"/>
          </a:xfrm>
        </p:spPr>
        <p:txBody>
          <a:bodyPr/>
          <a:lstStyle/>
          <a:p>
            <a:r>
              <a:rPr lang="en-US" dirty="0"/>
              <a:t>Results</a:t>
            </a:r>
            <a:endParaRPr dirty="0"/>
          </a:p>
        </p:txBody>
      </p:sp>
      <p:sp>
        <p:nvSpPr>
          <p:cNvPr id="3" name="Content Placeholder 2"/>
          <p:cNvSpPr>
            <a:spLocks noGrp="1"/>
          </p:cNvSpPr>
          <p:nvPr>
            <p:ph idx="1"/>
          </p:nvPr>
        </p:nvSpPr>
        <p:spPr>
          <a:xfrm>
            <a:off x="623392" y="1979965"/>
            <a:ext cx="3846339" cy="3612624"/>
          </a:xfrm>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code written for Arduino UNO and NodeMCU worked well, tested by hardware.</a:t>
            </a:r>
          </a:p>
          <a:p>
            <a:pPr>
              <a:lnSpc>
                <a:spcPct val="107000"/>
              </a:lnSpc>
              <a:spcAft>
                <a:spcPts val="800"/>
              </a:spcAft>
            </a:pPr>
            <a:r>
              <a:rPr lang="en-IN" sz="1800" dirty="0">
                <a:latin typeface="Calibri" panose="020F0502020204030204" pitchFamily="34" charset="0"/>
                <a:ea typeface="Calibri" panose="020F0502020204030204" pitchFamily="34" charset="0"/>
                <a:cs typeface="Calibri" panose="020F0502020204030204" pitchFamily="34" charset="0"/>
              </a:rPr>
              <a:t>Each Message Generated by Arduino Uno is published to AWS </a:t>
            </a:r>
            <a:r>
              <a:rPr lang="en-IN" sz="1800" dirty="0">
                <a:effectLst/>
                <a:latin typeface="Calibri" panose="020F0502020204030204" pitchFamily="34" charset="0"/>
                <a:ea typeface="Calibri" panose="020F0502020204030204" pitchFamily="34" charset="0"/>
                <a:cs typeface="Calibri" panose="020F0502020204030204" pitchFamily="34" charset="0"/>
              </a:rPr>
              <a:t>IoT Core using MQTT service to a Topic.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And AWS IoT Analytics is monitoring the data by subscribing to that IoT core Topic.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033069B-9D54-42F4-BB67-0A6A0D789591}"/>
              </a:ext>
            </a:extLst>
          </p:cNvPr>
          <p:cNvPicPr>
            <a:picLocks noChangeAspect="1"/>
          </p:cNvPicPr>
          <p:nvPr/>
        </p:nvPicPr>
        <p:blipFill rotWithShape="1">
          <a:blip r:embed="rId2">
            <a:extLst>
              <a:ext uri="{28A0092B-C50C-407E-A947-70E740481C1C}">
                <a14:useLocalDpi xmlns:a14="http://schemas.microsoft.com/office/drawing/2010/main" val="0"/>
              </a:ext>
            </a:extLst>
          </a:blip>
          <a:srcRect l="37891" t="17432" r="3279" b="10183"/>
          <a:stretch/>
        </p:blipFill>
        <p:spPr bwMode="auto">
          <a:xfrm>
            <a:off x="4686790" y="1052736"/>
            <a:ext cx="6868227" cy="47525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7711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Solution</a:t>
            </a:r>
            <a:endParaRPr dirty="0"/>
          </a:p>
        </p:txBody>
      </p:sp>
    </p:spTree>
    <p:extLst>
      <p:ext uri="{BB962C8B-B14F-4D97-AF65-F5344CB8AC3E}">
        <p14:creationId xmlns:p14="http://schemas.microsoft.com/office/powerpoint/2010/main" val="103517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320" y="30826"/>
            <a:ext cx="3122613" cy="1828800"/>
          </a:xfrm>
        </p:spPr>
        <p:txBody>
          <a:bodyPr/>
          <a:lstStyle/>
          <a:p>
            <a:r>
              <a:rPr lang="en-US" dirty="0"/>
              <a:t>Algorithm</a:t>
            </a:r>
            <a:endParaRPr dirty="0"/>
          </a:p>
        </p:txBody>
      </p:sp>
      <p:sp>
        <p:nvSpPr>
          <p:cNvPr id="3" name="Content Placeholder 2"/>
          <p:cNvSpPr>
            <a:spLocks noGrp="1"/>
          </p:cNvSpPr>
          <p:nvPr>
            <p:ph idx="1"/>
          </p:nvPr>
        </p:nvSpPr>
        <p:spPr>
          <a:xfrm>
            <a:off x="4151784" y="762000"/>
            <a:ext cx="7264896" cy="5334000"/>
          </a:xfrm>
        </p:spPr>
        <p:txBody>
          <a:bodyPr>
            <a:normAutofit/>
          </a:bodyPr>
          <a:lstStyle/>
          <a:p>
            <a:pPr marL="342900" lvl="0" indent="-342900">
              <a:lnSpc>
                <a:spcPct val="115000"/>
              </a:lnSpc>
              <a:buFont typeface="+mj-lt"/>
              <a:buAutoNum type="arabicPeriod"/>
            </a:pPr>
            <a:r>
              <a:rPr lang="en-IN" dirty="0">
                <a:effectLst/>
                <a:latin typeface="Calibri" panose="020F0502020204030204" pitchFamily="34" charset="0"/>
                <a:ea typeface="Calibri" panose="020F0502020204030204" pitchFamily="34" charset="0"/>
                <a:cs typeface="Calibri" panose="020F0502020204030204" pitchFamily="34" charset="0"/>
              </a:rPr>
              <a:t>The RFID reader retrieve the information contained by tag as it come in the range of reader.</a:t>
            </a:r>
          </a:p>
          <a:p>
            <a:pPr marL="342900" lvl="0" indent="-342900">
              <a:lnSpc>
                <a:spcPct val="115000"/>
              </a:lnSpc>
              <a:buFont typeface="+mj-lt"/>
              <a:buAutoNum type="arabicPeriod"/>
            </a:pPr>
            <a:r>
              <a:rPr lang="en-IN" dirty="0">
                <a:effectLst/>
                <a:latin typeface="Calibri" panose="020F0502020204030204" pitchFamily="34" charset="0"/>
                <a:ea typeface="Calibri" panose="020F0502020204030204" pitchFamily="34" charset="0"/>
                <a:cs typeface="Calibri" panose="020F0502020204030204" pitchFamily="34" charset="0"/>
              </a:rPr>
              <a:t>Board will Check if the UID detected is valid or invalid</a:t>
            </a:r>
          </a:p>
          <a:p>
            <a:pPr marL="765810" lvl="1" indent="-400050">
              <a:lnSpc>
                <a:spcPct val="115000"/>
              </a:lnSpc>
              <a:buFont typeface="+mj-lt"/>
              <a:buAutoNum type="romanUcPeriod"/>
            </a:pPr>
            <a:r>
              <a:rPr lang="en-IN" dirty="0">
                <a:effectLst/>
                <a:latin typeface="Calibri" panose="020F0502020204030204" pitchFamily="34" charset="0"/>
                <a:ea typeface="Calibri" panose="020F0502020204030204" pitchFamily="34" charset="0"/>
                <a:cs typeface="Calibri" panose="020F0502020204030204" pitchFamily="34" charset="0"/>
              </a:rPr>
              <a:t>if the UID will be Invalid , no further action will be done</a:t>
            </a:r>
          </a:p>
          <a:p>
            <a:pPr marL="765810" lvl="1" indent="-400050">
              <a:lnSpc>
                <a:spcPct val="115000"/>
              </a:lnSpc>
              <a:buFont typeface="+mj-lt"/>
              <a:buAutoNum type="romanUcPeriod"/>
            </a:pPr>
            <a:r>
              <a:rPr lang="en-IN" dirty="0">
                <a:effectLst/>
                <a:latin typeface="Calibri" panose="020F0502020204030204" pitchFamily="34" charset="0"/>
                <a:ea typeface="Calibri" panose="020F0502020204030204" pitchFamily="34" charset="0"/>
                <a:cs typeface="Calibri" panose="020F0502020204030204" pitchFamily="34" charset="0"/>
              </a:rPr>
              <a:t>if the UID is valid the person have to enter the password , </a:t>
            </a:r>
          </a:p>
          <a:p>
            <a:pPr marL="1028700" lvl="2" indent="-342900">
              <a:lnSpc>
                <a:spcPct val="115000"/>
              </a:lnSpc>
              <a:buFont typeface="+mj-lt"/>
              <a:buAutoNum type="alphaLcParenR"/>
            </a:pPr>
            <a:r>
              <a:rPr lang="en-IN" dirty="0">
                <a:effectLst/>
                <a:latin typeface="Calibri" panose="020F0502020204030204" pitchFamily="34" charset="0"/>
                <a:ea typeface="Calibri" panose="020F0502020204030204" pitchFamily="34" charset="0"/>
                <a:cs typeface="Calibri" panose="020F0502020204030204" pitchFamily="34" charset="0"/>
              </a:rPr>
              <a:t>if the entered password is correct then the door will be opened by relay and servo motor and an indication will be given using a green LED</a:t>
            </a:r>
          </a:p>
          <a:p>
            <a:pPr marL="1028700" lvl="2" indent="-342900">
              <a:lnSpc>
                <a:spcPct val="115000"/>
              </a:lnSpc>
              <a:buFont typeface="+mj-lt"/>
              <a:buAutoNum type="alphaLcParenR"/>
            </a:pPr>
            <a:r>
              <a:rPr lang="en-IN" dirty="0">
                <a:effectLst/>
                <a:latin typeface="Calibri" panose="020F0502020204030204" pitchFamily="34" charset="0"/>
                <a:ea typeface="Calibri" panose="020F0502020204030204" pitchFamily="34" charset="0"/>
                <a:cs typeface="Calibri" panose="020F0502020204030204" pitchFamily="34" charset="0"/>
              </a:rPr>
              <a:t>if the entered password is wrong , the RED LED will blink and user will have to re-enter the password </a:t>
            </a:r>
          </a:p>
          <a:p>
            <a:pPr marL="1028700" lvl="2" indent="-342900">
              <a:lnSpc>
                <a:spcPct val="115000"/>
              </a:lnSpc>
              <a:buFont typeface="+mj-lt"/>
              <a:buAutoNum type="alphaLcParenR"/>
            </a:pPr>
            <a:r>
              <a:rPr lang="en-IN" dirty="0">
                <a:effectLst/>
                <a:latin typeface="Calibri" panose="020F0502020204030204" pitchFamily="34" charset="0"/>
                <a:ea typeface="Calibri" panose="020F0502020204030204" pitchFamily="34" charset="0"/>
                <a:cs typeface="Calibri" panose="020F0502020204030204" pitchFamily="34" charset="0"/>
              </a:rPr>
              <a:t>if the user tried to enter the wrong password more than 3times then a buzzer will be turned on and the person have to validate their RFID again to enter the password.</a:t>
            </a:r>
          </a:p>
          <a:p>
            <a:pPr marL="0" lvl="0" indent="0">
              <a:lnSpc>
                <a:spcPct val="115000"/>
              </a:lnSpc>
              <a:buNone/>
            </a:pPr>
            <a:r>
              <a:rPr lang="en-IN" dirty="0">
                <a:effectLst/>
                <a:latin typeface="Calibri" panose="020F0502020204030204" pitchFamily="34" charset="0"/>
                <a:ea typeface="Calibri" panose="020F0502020204030204" pitchFamily="34" charset="0"/>
                <a:cs typeface="Calibri" panose="020F0502020204030204" pitchFamily="34" charset="0"/>
              </a:rPr>
              <a:t>Each Log will be sent to AWS IoT Core using MQTT service.</a:t>
            </a:r>
            <a:endParaRPr sz="2400" dirty="0"/>
          </a:p>
        </p:txBody>
      </p:sp>
    </p:spTree>
    <p:extLst>
      <p:ext uri="{BB962C8B-B14F-4D97-AF65-F5344CB8AC3E}">
        <p14:creationId xmlns:p14="http://schemas.microsoft.com/office/powerpoint/2010/main" val="1441872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320" y="30826"/>
            <a:ext cx="3122613" cy="1828800"/>
          </a:xfrm>
        </p:spPr>
        <p:txBody>
          <a:bodyPr/>
          <a:lstStyle/>
          <a:p>
            <a:r>
              <a:rPr lang="en-US" dirty="0"/>
              <a:t>Required Hardware</a:t>
            </a:r>
            <a:endParaRPr dirty="0"/>
          </a:p>
        </p:txBody>
      </p:sp>
      <p:sp>
        <p:nvSpPr>
          <p:cNvPr id="3" name="Content Placeholder 2"/>
          <p:cNvSpPr>
            <a:spLocks noGrp="1"/>
          </p:cNvSpPr>
          <p:nvPr>
            <p:ph idx="1"/>
          </p:nvPr>
        </p:nvSpPr>
        <p:spPr>
          <a:xfrm>
            <a:off x="4151784" y="2132855"/>
            <a:ext cx="3122613" cy="4320481"/>
          </a:xfrm>
        </p:spPr>
        <p:txBody>
          <a:bodyPr>
            <a:normAutofit/>
          </a:bodyPr>
          <a:lstStyle/>
          <a:p>
            <a:pPr marL="342900" lvl="0" indent="-342900">
              <a:lnSpc>
                <a:spcPct val="150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Arduino Uno</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NodeMCU</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MFRC522</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4x4 Matrix Keypad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LEDs and Buzzer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EC40AF48-4C5C-410D-B04A-70252FE2B80F}"/>
              </a:ext>
            </a:extLst>
          </p:cNvPr>
          <p:cNvSpPr txBox="1">
            <a:spLocks/>
          </p:cNvSpPr>
          <p:nvPr/>
        </p:nvSpPr>
        <p:spPr>
          <a:xfrm>
            <a:off x="7104112" y="2132856"/>
            <a:ext cx="3122613" cy="38164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342900" indent="-342900">
              <a:lnSpc>
                <a:spcPct val="150000"/>
              </a:lnSpc>
              <a:buFont typeface="Symbol" panose="05050102010706020507" pitchFamily="18" charset="2"/>
              <a:buChar char=""/>
            </a:pPr>
            <a:r>
              <a:rPr lang="en-IN" dirty="0">
                <a:latin typeface="Calibri" panose="020F0502020204030204" pitchFamily="34" charset="0"/>
                <a:ea typeface="Calibri" panose="020F0502020204030204" pitchFamily="34" charset="0"/>
                <a:cs typeface="Calibri" panose="020F0502020204030204" pitchFamily="34" charset="0"/>
              </a:rPr>
              <a:t>Servo Motor</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Calibri" panose="020F0502020204030204" pitchFamily="34" charset="0"/>
              </a:rPr>
              <a:t>Relay Switch</a:t>
            </a:r>
          </a:p>
          <a:p>
            <a:pPr marL="342900" indent="-342900">
              <a:lnSpc>
                <a:spcPct val="150000"/>
              </a:lnSpc>
              <a:spcAft>
                <a:spcPts val="80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Calibri" panose="020F0502020204030204" pitchFamily="34" charset="0"/>
              </a:rPr>
              <a:t>Solenoid Lock</a:t>
            </a:r>
          </a:p>
          <a:p>
            <a:pPr marL="342900" indent="-342900">
              <a:lnSpc>
                <a:spcPct val="150000"/>
              </a:lnSpc>
              <a:spcAft>
                <a:spcPts val="80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Calibri" panose="020F0502020204030204" pitchFamily="34" charset="0"/>
              </a:rPr>
              <a:t>Jumper wires</a:t>
            </a:r>
          </a:p>
          <a:p>
            <a:pPr marL="342900" indent="-342900">
              <a:lnSpc>
                <a:spcPct val="150000"/>
              </a:lnSpc>
              <a:spcAft>
                <a:spcPts val="80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Calibri" panose="020F0502020204030204" pitchFamily="34" charset="0"/>
              </a:rPr>
              <a:t>Resistors</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rduino Uno Rev3">
            <a:extLst>
              <a:ext uri="{FF2B5EF4-FFF2-40B4-BE49-F238E27FC236}">
                <a16:creationId xmlns:a16="http://schemas.microsoft.com/office/drawing/2014/main" id="{4003F5D3-41D5-47C4-BA58-CAFAF475CF7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6708" y="260648"/>
            <a:ext cx="2419332" cy="1815512"/>
          </a:xfrm>
          <a:prstGeom prst="rect">
            <a:avLst/>
          </a:prstGeom>
          <a:noFill/>
          <a:ln>
            <a:noFill/>
          </a:ln>
        </p:spPr>
      </p:pic>
      <p:pic>
        <p:nvPicPr>
          <p:cNvPr id="6" name="Picture 5" descr="NodeMCU ESP8266 Development Board">
            <a:extLst>
              <a:ext uri="{FF2B5EF4-FFF2-40B4-BE49-F238E27FC236}">
                <a16:creationId xmlns:a16="http://schemas.microsoft.com/office/drawing/2014/main" id="{613C6735-B6E0-4EF6-96CB-4C1BF78C097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111" y="4437112"/>
            <a:ext cx="2952328" cy="1684467"/>
          </a:xfrm>
          <a:prstGeom prst="rect">
            <a:avLst/>
          </a:prstGeom>
          <a:noFill/>
          <a:ln>
            <a:noFill/>
          </a:ln>
        </p:spPr>
      </p:pic>
      <p:pic>
        <p:nvPicPr>
          <p:cNvPr id="7" name="Picture 6" descr="RFID Modules">
            <a:extLst>
              <a:ext uri="{FF2B5EF4-FFF2-40B4-BE49-F238E27FC236}">
                <a16:creationId xmlns:a16="http://schemas.microsoft.com/office/drawing/2014/main" id="{8072CB51-6FC5-4303-B847-67E21ED38488}"/>
              </a:ext>
            </a:extLst>
          </p:cNvPr>
          <p:cNvPicPr>
            <a:picLocks noChangeAspect="1"/>
          </p:cNvPicPr>
          <p:nvPr/>
        </p:nvPicPr>
        <p:blipFill rotWithShape="1">
          <a:blip r:embed="rId4">
            <a:extLst>
              <a:ext uri="{28A0092B-C50C-407E-A947-70E740481C1C}">
                <a14:useLocalDpi xmlns:a14="http://schemas.microsoft.com/office/drawing/2010/main" val="0"/>
              </a:ext>
            </a:extLst>
          </a:blip>
          <a:srcRect r="59229"/>
          <a:stretch/>
        </p:blipFill>
        <p:spPr bwMode="auto">
          <a:xfrm>
            <a:off x="10081604" y="4041068"/>
            <a:ext cx="1742448" cy="2012338"/>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019C4836-5B15-4505-A07E-4F0D69AD486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6513" b="9989"/>
          <a:stretch/>
        </p:blipFill>
        <p:spPr bwMode="auto">
          <a:xfrm>
            <a:off x="9552384" y="188641"/>
            <a:ext cx="2271668" cy="166966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753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Connection</a:t>
            </a:r>
            <a:endParaRPr dirty="0"/>
          </a:p>
        </p:txBody>
      </p:sp>
      <p:pic>
        <p:nvPicPr>
          <p:cNvPr id="5" name="Picture Placeholder 4">
            <a:extLst>
              <a:ext uri="{FF2B5EF4-FFF2-40B4-BE49-F238E27FC236}">
                <a16:creationId xmlns:a16="http://schemas.microsoft.com/office/drawing/2014/main" id="{F87B6176-EBB5-43EA-9AAD-CF30103C4E6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731" r="4731"/>
          <a:stretch/>
        </p:blipFill>
        <p:spPr bwMode="auto">
          <a:xfrm>
            <a:off x="767408" y="777240"/>
            <a:ext cx="6400800" cy="53035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053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320" y="30826"/>
            <a:ext cx="3122613" cy="1828800"/>
          </a:xfrm>
        </p:spPr>
        <p:txBody>
          <a:bodyPr/>
          <a:lstStyle/>
          <a:p>
            <a:r>
              <a:rPr lang="en-US" dirty="0"/>
              <a:t>Algorithm</a:t>
            </a:r>
            <a:endParaRPr dirty="0"/>
          </a:p>
        </p:txBody>
      </p:sp>
      <p:sp>
        <p:nvSpPr>
          <p:cNvPr id="3" name="Content Placeholder 2"/>
          <p:cNvSpPr>
            <a:spLocks noGrp="1"/>
          </p:cNvSpPr>
          <p:nvPr>
            <p:ph idx="1"/>
          </p:nvPr>
        </p:nvSpPr>
        <p:spPr>
          <a:xfrm>
            <a:off x="4151784" y="762000"/>
            <a:ext cx="7264896" cy="5334000"/>
          </a:xfrm>
        </p:spPr>
        <p:txBody>
          <a:bodyPr/>
          <a:lstStyle/>
          <a:p>
            <a:pPr marL="342900" lvl="0" indent="-342900">
              <a:lnSpc>
                <a:spcPct val="115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The System Validates the UID of the person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Only if the UID is valid, the person will be able to enter the Passcode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The person will can have maximum 3 attempts to fill the passcode and after that UID Tag needs to be verified again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If the person enters the Correct passcode within or less than 3 attempts the Door will be opened.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There will be no action If there is an invalid UID, but the Log will be created.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IN" dirty="0">
                <a:effectLst/>
                <a:latin typeface="Calibri" panose="020F0502020204030204" pitchFamily="34" charset="0"/>
                <a:ea typeface="Calibri" panose="020F0502020204030204" pitchFamily="34" charset="0"/>
                <a:cs typeface="Calibri" panose="020F0502020204030204" pitchFamily="34" charset="0"/>
              </a:rPr>
              <a:t>Each Data will be logged into the cloud at Amazon Web Services (AWS)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dirty="0"/>
          </a:p>
        </p:txBody>
      </p:sp>
    </p:spTree>
    <p:extLst>
      <p:ext uri="{BB962C8B-B14F-4D97-AF65-F5344CB8AC3E}">
        <p14:creationId xmlns:p14="http://schemas.microsoft.com/office/powerpoint/2010/main" val="4270089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320" y="30826"/>
            <a:ext cx="3122613" cy="1828800"/>
          </a:xfrm>
        </p:spPr>
        <p:txBody>
          <a:bodyPr/>
          <a:lstStyle/>
          <a:p>
            <a:r>
              <a:rPr lang="en-US" dirty="0"/>
              <a:t>Results</a:t>
            </a:r>
            <a:endParaRPr dirty="0"/>
          </a:p>
        </p:txBody>
      </p:sp>
      <p:sp>
        <p:nvSpPr>
          <p:cNvPr id="3" name="Content Placeholder 2"/>
          <p:cNvSpPr>
            <a:spLocks noGrp="1"/>
          </p:cNvSpPr>
          <p:nvPr>
            <p:ph idx="1"/>
          </p:nvPr>
        </p:nvSpPr>
        <p:spPr>
          <a:xfrm>
            <a:off x="3431704" y="692696"/>
            <a:ext cx="7200800" cy="5544615"/>
          </a:xfrm>
        </p:spPr>
        <p:txBody>
          <a:bodyPr>
            <a:normAutofit/>
          </a:bodyPr>
          <a:lstStyle/>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The person with invalid RFID is rejected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The person with Valid RFID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dirty="0">
                <a:effectLst/>
                <a:latin typeface="Calibri" panose="020F0502020204030204" pitchFamily="34" charset="0"/>
                <a:ea typeface="Calibri" panose="020F0502020204030204" pitchFamily="34" charset="0"/>
                <a:cs typeface="Calibri" panose="020F0502020204030204" pitchFamily="34" charset="0"/>
              </a:rPr>
              <a:t>Was able to get entry when the entered Passcode is correct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mj-lt"/>
              <a:buAutoNum type="romanLcPeriod"/>
            </a:pPr>
            <a:r>
              <a:rPr lang="en-IN" sz="1800" dirty="0">
                <a:effectLst/>
                <a:latin typeface="Calibri" panose="020F0502020204030204" pitchFamily="34" charset="0"/>
                <a:ea typeface="Calibri" panose="020F0502020204030204" pitchFamily="34" charset="0"/>
                <a:cs typeface="Calibri" panose="020F0502020204030204" pitchFamily="34" charset="0"/>
              </a:rPr>
              <a:t>Green LED Turns 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dirty="0">
                <a:effectLst/>
                <a:latin typeface="Calibri" panose="020F0502020204030204" pitchFamily="34" charset="0"/>
                <a:ea typeface="Calibri" panose="020F0502020204030204" pitchFamily="34" charset="0"/>
                <a:cs typeface="Calibri" panose="020F0502020204030204" pitchFamily="34" charset="0"/>
              </a:rPr>
              <a:t>Wasn’t able to get entry if the Passcode if not correct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mj-lt"/>
              <a:buAutoNum type="romanLcPeriod"/>
            </a:pPr>
            <a:r>
              <a:rPr lang="en-IN" sz="1800" dirty="0">
                <a:effectLst/>
                <a:latin typeface="Calibri" panose="020F0502020204030204" pitchFamily="34" charset="0"/>
                <a:ea typeface="Calibri" panose="020F0502020204030204" pitchFamily="34" charset="0"/>
                <a:cs typeface="Calibri" panose="020F0502020204030204" pitchFamily="34" charset="0"/>
              </a:rPr>
              <a:t>Red LED turns 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The Person have to validate RFID again if there are more than 3 attempts made for Passcode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dirty="0">
                <a:effectLst/>
                <a:latin typeface="Calibri" panose="020F0502020204030204" pitchFamily="34" charset="0"/>
                <a:ea typeface="Calibri" panose="020F0502020204030204" pitchFamily="34" charset="0"/>
                <a:cs typeface="Calibri" panose="020F0502020204030204" pitchFamily="34" charset="0"/>
              </a:rPr>
              <a:t>Emergency Situation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dirty="0">
                <a:effectLst/>
                <a:latin typeface="Calibri" panose="020F0502020204030204" pitchFamily="34" charset="0"/>
                <a:ea typeface="Calibri" panose="020F0502020204030204" pitchFamily="34" charset="0"/>
                <a:cs typeface="Calibri" panose="020F0502020204030204" pitchFamily="34" charset="0"/>
              </a:rPr>
              <a:t>Red LED blinking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dirty="0">
                <a:effectLst/>
                <a:latin typeface="Calibri" panose="020F0502020204030204" pitchFamily="34" charset="0"/>
                <a:ea typeface="Calibri" panose="020F0502020204030204" pitchFamily="34" charset="0"/>
                <a:cs typeface="Calibri" panose="020F0502020204030204" pitchFamily="34" charset="0"/>
              </a:rPr>
              <a:t>Buzzer Making Noise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Every data is sent to Cloud with a message and the UID scanned by RFID Scanner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1679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Environment</a:t>
            </a:r>
            <a:endParaRPr dirty="0"/>
          </a:p>
        </p:txBody>
      </p:sp>
    </p:spTree>
    <p:extLst>
      <p:ext uri="{BB962C8B-B14F-4D97-AF65-F5344CB8AC3E}">
        <p14:creationId xmlns:p14="http://schemas.microsoft.com/office/powerpoint/2010/main" val="52351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IoT Core</a:t>
            </a:r>
            <a:endParaRPr dirty="0"/>
          </a:p>
        </p:txBody>
      </p:sp>
      <p:sp>
        <p:nvSpPr>
          <p:cNvPr id="10" name="Content Placeholder 9">
            <a:extLst>
              <a:ext uri="{FF2B5EF4-FFF2-40B4-BE49-F238E27FC236}">
                <a16:creationId xmlns:a16="http://schemas.microsoft.com/office/drawing/2014/main" id="{9B0BA8DF-27FE-472D-B08E-B9AB542C0890}"/>
              </a:ext>
            </a:extLst>
          </p:cNvPr>
          <p:cNvSpPr>
            <a:spLocks noGrp="1"/>
          </p:cNvSpPr>
          <p:nvPr>
            <p:ph sz="half" idx="2"/>
          </p:nvPr>
        </p:nvSpPr>
        <p:spPr>
          <a:xfrm>
            <a:off x="1271464" y="4653136"/>
            <a:ext cx="9835816" cy="1442864"/>
          </a:xfrm>
        </p:spPr>
        <p:txBody>
          <a:bodyPr/>
          <a:lstStyle/>
          <a:p>
            <a:r>
              <a:rPr lang="en-US" dirty="0"/>
              <a:t>Our System will be publishing the Logs  using Wi-Fi Connection</a:t>
            </a:r>
          </a:p>
          <a:p>
            <a:r>
              <a:rPr lang="en-IN" dirty="0"/>
              <a:t>That Logs can be extracted by Subscribing to that Topic </a:t>
            </a:r>
          </a:p>
          <a:p>
            <a:r>
              <a:rPr lang="en-IN" dirty="0"/>
              <a:t>We can Monitor Logs from any corner in the World with internet</a:t>
            </a:r>
          </a:p>
        </p:txBody>
      </p:sp>
      <p:pic>
        <p:nvPicPr>
          <p:cNvPr id="12" name="Content Placeholder 11">
            <a:extLst>
              <a:ext uri="{FF2B5EF4-FFF2-40B4-BE49-F238E27FC236}">
                <a16:creationId xmlns:a16="http://schemas.microsoft.com/office/drawing/2014/main" id="{D56A93D6-D0F7-451E-81B5-4553544DA945}"/>
              </a:ext>
            </a:extLst>
          </p:cNvPr>
          <p:cNvPicPr>
            <a:picLocks noGrp="1" noChangeAspect="1"/>
          </p:cNvPicPr>
          <p:nvPr>
            <p:ph sz="half" idx="1"/>
          </p:nvPr>
        </p:nvPicPr>
        <p:blipFill>
          <a:blip r:embed="rId2"/>
          <a:stretch>
            <a:fillRect/>
          </a:stretch>
        </p:blipFill>
        <p:spPr>
          <a:xfrm>
            <a:off x="1271464" y="1916832"/>
            <a:ext cx="9835816" cy="2664296"/>
          </a:xfrm>
          <a:prstGeom prst="rect">
            <a:avLst/>
          </a:prstGeom>
        </p:spPr>
      </p:pic>
    </p:spTree>
    <p:extLst>
      <p:ext uri="{BB962C8B-B14F-4D97-AF65-F5344CB8AC3E}">
        <p14:creationId xmlns:p14="http://schemas.microsoft.com/office/powerpoint/2010/main" val="4145261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dirty="0"/>
          </a:p>
        </p:txBody>
      </p:sp>
      <p:sp>
        <p:nvSpPr>
          <p:cNvPr id="10" name="Content Placeholder 9">
            <a:extLst>
              <a:ext uri="{FF2B5EF4-FFF2-40B4-BE49-F238E27FC236}">
                <a16:creationId xmlns:a16="http://schemas.microsoft.com/office/drawing/2014/main" id="{9B0BA8DF-27FE-472D-B08E-B9AB542C0890}"/>
              </a:ext>
            </a:extLst>
          </p:cNvPr>
          <p:cNvSpPr>
            <a:spLocks noGrp="1"/>
          </p:cNvSpPr>
          <p:nvPr>
            <p:ph sz="half" idx="2"/>
          </p:nvPr>
        </p:nvSpPr>
        <p:spPr>
          <a:xfrm>
            <a:off x="695400" y="2005128"/>
            <a:ext cx="3960440" cy="4304192"/>
          </a:xfrm>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Someone with trying to enter with Invalid Card</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Some one trying to enter with valid Card ( Passed Authentication)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But filled wrong password for only once and</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145AB9A4-0383-4BDB-89C0-1A2ED0E0897D}"/>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7891" t="17432" r="3279" b="10183"/>
          <a:stretch/>
        </p:blipFill>
        <p:spPr bwMode="auto">
          <a:xfrm>
            <a:off x="5207536" y="762000"/>
            <a:ext cx="6558552" cy="45392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325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Refined Problem Statement</a:t>
            </a:r>
            <a:endParaRPr dirty="0"/>
          </a:p>
        </p:txBody>
      </p:sp>
      <p:sp>
        <p:nvSpPr>
          <p:cNvPr id="14" name="Content Placeholder 13"/>
          <p:cNvSpPr>
            <a:spLocks noGrp="1"/>
          </p:cNvSpPr>
          <p:nvPr>
            <p:ph idx="1"/>
          </p:nvPr>
        </p:nvSpPr>
        <p:spPr/>
        <p:txBody>
          <a:bodyPr/>
          <a:lstStyle/>
          <a:p>
            <a:pPr marL="0" indent="0">
              <a:lnSpc>
                <a:spcPct val="150000"/>
              </a:lnSpc>
              <a:buNone/>
            </a:pPr>
            <a:r>
              <a:rPr lang="en-IN" dirty="0"/>
              <a:t>As we know, security is a defence practice to against the threats. In order to keep our valuable items safe, we use security. We also use various levels of security in our devices to protect the confidential data. Similarly, our houses, offices, hospitals also need security. A multi factor security solution is proposed which can authenticate, authorize and validate the user and open the door for the user after three types of verification. The door will be unlocked when the user passes RFID identification, filling correct passcode. The main aim of proposing this solution is using the current available technology and providing a security which can really maintain the confidentiality and integrity.</a:t>
            </a:r>
            <a:endParaRPr dirty="0"/>
          </a:p>
        </p:txBody>
      </p:sp>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dirty="0"/>
          </a:p>
        </p:txBody>
      </p:sp>
      <p:sp>
        <p:nvSpPr>
          <p:cNvPr id="10" name="Content Placeholder 9">
            <a:extLst>
              <a:ext uri="{FF2B5EF4-FFF2-40B4-BE49-F238E27FC236}">
                <a16:creationId xmlns:a16="http://schemas.microsoft.com/office/drawing/2014/main" id="{9B0BA8DF-27FE-472D-B08E-B9AB542C0890}"/>
              </a:ext>
            </a:extLst>
          </p:cNvPr>
          <p:cNvSpPr>
            <a:spLocks noGrp="1"/>
          </p:cNvSpPr>
          <p:nvPr>
            <p:ph sz="half" idx="2"/>
          </p:nvPr>
        </p:nvSpPr>
        <p:spPr>
          <a:xfrm>
            <a:off x="695400" y="2005128"/>
            <a:ext cx="3960440" cy="4304192"/>
          </a:xfrm>
        </p:spPr>
        <p:txBody>
          <a:bodyPr>
            <a:normAutofit/>
          </a:bodyPr>
          <a:lstStyle/>
          <a:p>
            <a:pPr marL="0" lv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Someone with trying to enter with Invalid Card</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Some one trying to enter with valid Card ( Passed Authentication)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But filled wrong password for only once and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rPr>
              <a:t>Filled correct passcode and got entry</a:t>
            </a:r>
            <a:endParaRPr lang="en-IN" sz="2400" dirty="0"/>
          </a:p>
        </p:txBody>
      </p:sp>
      <p:pic>
        <p:nvPicPr>
          <p:cNvPr id="7" name="Picture 6">
            <a:extLst>
              <a:ext uri="{FF2B5EF4-FFF2-40B4-BE49-F238E27FC236}">
                <a16:creationId xmlns:a16="http://schemas.microsoft.com/office/drawing/2014/main" id="{50098C4B-32C2-4B40-9C09-DE59AEE8C21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7392" t="17432" r="2282" b="7819"/>
          <a:stretch/>
        </p:blipFill>
        <p:spPr bwMode="auto">
          <a:xfrm>
            <a:off x="4655840" y="1032893"/>
            <a:ext cx="7025159" cy="48965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0586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dirty="0"/>
          </a:p>
        </p:txBody>
      </p:sp>
      <p:sp>
        <p:nvSpPr>
          <p:cNvPr id="10" name="Content Placeholder 9">
            <a:extLst>
              <a:ext uri="{FF2B5EF4-FFF2-40B4-BE49-F238E27FC236}">
                <a16:creationId xmlns:a16="http://schemas.microsoft.com/office/drawing/2014/main" id="{9B0BA8DF-27FE-472D-B08E-B9AB542C0890}"/>
              </a:ext>
            </a:extLst>
          </p:cNvPr>
          <p:cNvSpPr>
            <a:spLocks noGrp="1"/>
          </p:cNvSpPr>
          <p:nvPr>
            <p:ph sz="half" idx="2"/>
          </p:nvPr>
        </p:nvSpPr>
        <p:spPr>
          <a:xfrm>
            <a:off x="695400" y="2005128"/>
            <a:ext cx="3960440" cy="4304192"/>
          </a:xfrm>
        </p:spPr>
        <p:txBody>
          <a:bodyPr>
            <a:normAutofit/>
          </a:bodyPr>
          <a:lstStyle/>
          <a:p>
            <a:pPr marL="0" lvl="0" indent="0">
              <a:lnSpc>
                <a:spcPct val="150000"/>
              </a:lnSpc>
              <a:spcAft>
                <a:spcPts val="800"/>
              </a:spcAft>
              <a:buNone/>
            </a:pPr>
            <a:r>
              <a:rPr lang="en-IN" dirty="0">
                <a:effectLst/>
                <a:latin typeface="Calibri" panose="020F0502020204030204" pitchFamily="34" charset="0"/>
                <a:ea typeface="Calibri" panose="020F0502020204030204" pitchFamily="34" charset="0"/>
                <a:cs typeface="Calibri" panose="020F0502020204030204" pitchFamily="34" charset="0"/>
              </a:rPr>
              <a:t>Someone trying to enter after filled wrong password 3 times , Emergency message publish</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76BD033-FF5C-4858-BE0B-4502BF88012E}"/>
              </a:ext>
            </a:extLst>
          </p:cNvPr>
          <p:cNvPicPr>
            <a:picLocks noChangeAspect="1"/>
          </p:cNvPicPr>
          <p:nvPr/>
        </p:nvPicPr>
        <p:blipFill rotWithShape="1">
          <a:blip r:embed="rId2">
            <a:extLst>
              <a:ext uri="{28A0092B-C50C-407E-A947-70E740481C1C}">
                <a14:useLocalDpi xmlns:a14="http://schemas.microsoft.com/office/drawing/2010/main" val="0"/>
              </a:ext>
            </a:extLst>
          </a:blip>
          <a:srcRect l="37226" t="18022" r="2947" b="9889"/>
          <a:stretch/>
        </p:blipFill>
        <p:spPr bwMode="auto">
          <a:xfrm>
            <a:off x="4871864" y="692696"/>
            <a:ext cx="6968224" cy="47231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4174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dirty="0"/>
          </a:p>
        </p:txBody>
      </p:sp>
      <p:sp>
        <p:nvSpPr>
          <p:cNvPr id="10" name="Content Placeholder 9">
            <a:extLst>
              <a:ext uri="{FF2B5EF4-FFF2-40B4-BE49-F238E27FC236}">
                <a16:creationId xmlns:a16="http://schemas.microsoft.com/office/drawing/2014/main" id="{9B0BA8DF-27FE-472D-B08E-B9AB542C0890}"/>
              </a:ext>
            </a:extLst>
          </p:cNvPr>
          <p:cNvSpPr>
            <a:spLocks noGrp="1"/>
          </p:cNvSpPr>
          <p:nvPr>
            <p:ph sz="half" idx="2"/>
          </p:nvPr>
        </p:nvSpPr>
        <p:spPr>
          <a:xfrm>
            <a:off x="695400" y="2005128"/>
            <a:ext cx="5472608" cy="4304192"/>
          </a:xfrm>
        </p:spPr>
        <p:txBody>
          <a:bodyPr>
            <a:normAutofit fontScale="92500" lnSpcReduction="20000"/>
          </a:bodyPr>
          <a:lstStyle/>
          <a:p>
            <a:pPr>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IoT core provides a JSON file of the MQTT messages transferred , which can be used as an API for analysing and extracting information like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Frequency of a person getting entry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Frequency of Emergency situations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Time of Emergency situations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Frequency of incorrect passwords by each individual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Usual/Unusual Entry Time of individuals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dirty="0">
                <a:effectLst/>
                <a:latin typeface="Calibri" panose="020F0502020204030204" pitchFamily="34" charset="0"/>
                <a:ea typeface="Calibri" panose="020F0502020204030204" pitchFamily="34" charset="0"/>
                <a:cs typeface="Calibri" panose="020F0502020204030204" pitchFamily="34" charset="0"/>
              </a:rPr>
              <a:t>Or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AWS IoT Analytics can also be used to analyse the data collected using MQTT services.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161E730-AD73-4882-8701-03BCB72E2992}"/>
              </a:ext>
            </a:extLst>
          </p:cNvPr>
          <p:cNvPicPr>
            <a:picLocks noChangeAspect="1"/>
          </p:cNvPicPr>
          <p:nvPr/>
        </p:nvPicPr>
        <p:blipFill>
          <a:blip r:embed="rId2"/>
          <a:stretch>
            <a:fillRect/>
          </a:stretch>
        </p:blipFill>
        <p:spPr>
          <a:xfrm>
            <a:off x="6888088" y="764704"/>
            <a:ext cx="4608512" cy="5187512"/>
          </a:xfrm>
          <a:prstGeom prst="rect">
            <a:avLst/>
          </a:prstGeom>
        </p:spPr>
      </p:pic>
    </p:spTree>
    <p:extLst>
      <p:ext uri="{BB962C8B-B14F-4D97-AF65-F5344CB8AC3E}">
        <p14:creationId xmlns:p14="http://schemas.microsoft.com/office/powerpoint/2010/main" val="366095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IoT Analytics Platform</a:t>
            </a:r>
            <a:endParaRPr dirty="0"/>
          </a:p>
        </p:txBody>
      </p:sp>
      <p:pic>
        <p:nvPicPr>
          <p:cNvPr id="5" name="Content Placeholder 4">
            <a:extLst>
              <a:ext uri="{FF2B5EF4-FFF2-40B4-BE49-F238E27FC236}">
                <a16:creationId xmlns:a16="http://schemas.microsoft.com/office/drawing/2014/main" id="{2300A713-8342-4823-B6B1-828CF236E0F3}"/>
              </a:ext>
            </a:extLst>
          </p:cNvPr>
          <p:cNvPicPr>
            <a:picLocks noGrp="1" noChangeAspect="1"/>
          </p:cNvPicPr>
          <p:nvPr>
            <p:ph sz="half" idx="2"/>
          </p:nvPr>
        </p:nvPicPr>
        <p:blipFill>
          <a:blip r:embed="rId2"/>
          <a:stretch>
            <a:fillRect/>
          </a:stretch>
        </p:blipFill>
        <p:spPr>
          <a:xfrm>
            <a:off x="2171526" y="1759055"/>
            <a:ext cx="7848947" cy="3339889"/>
          </a:xfrm>
          <a:prstGeom prst="rect">
            <a:avLst/>
          </a:prstGeom>
        </p:spPr>
      </p:pic>
      <p:sp>
        <p:nvSpPr>
          <p:cNvPr id="7" name="TextBox 6">
            <a:extLst>
              <a:ext uri="{FF2B5EF4-FFF2-40B4-BE49-F238E27FC236}">
                <a16:creationId xmlns:a16="http://schemas.microsoft.com/office/drawing/2014/main" id="{FB8D2EA6-DE3F-4830-A0B7-4AFB5C68053D}"/>
              </a:ext>
            </a:extLst>
          </p:cNvPr>
          <p:cNvSpPr txBox="1"/>
          <p:nvPr/>
        </p:nvSpPr>
        <p:spPr>
          <a:xfrm>
            <a:off x="1847528" y="5098944"/>
            <a:ext cx="9144000" cy="1200329"/>
          </a:xfrm>
          <a:prstGeom prst="rect">
            <a:avLst/>
          </a:prstGeom>
          <a:noFill/>
        </p:spPr>
        <p:txBody>
          <a:bodyPr wrap="square">
            <a:spAutoFit/>
          </a:bodyPr>
          <a:lstStyle/>
          <a:p>
            <a:r>
              <a:rPr lang="en-IN" dirty="0"/>
              <a:t>AWS IoT Analytics is a fully managed service that operationalizes analyses and scales automatically to support up to petabytes of IoT data. With AWS IoT Analytics, you can analyse data from millions of devices and build fast, responsive IoT applications without managing hardware or infrastructure.</a:t>
            </a:r>
          </a:p>
        </p:txBody>
      </p:sp>
    </p:spTree>
    <p:extLst>
      <p:ext uri="{BB962C8B-B14F-4D97-AF65-F5344CB8AC3E}">
        <p14:creationId xmlns:p14="http://schemas.microsoft.com/office/powerpoint/2010/main" val="1310765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dirty="0"/>
          </a:p>
        </p:txBody>
      </p:sp>
      <p:sp>
        <p:nvSpPr>
          <p:cNvPr id="6" name="Content Placeholder 5">
            <a:extLst>
              <a:ext uri="{FF2B5EF4-FFF2-40B4-BE49-F238E27FC236}">
                <a16:creationId xmlns:a16="http://schemas.microsoft.com/office/drawing/2014/main" id="{99EBAE11-CF2B-49FB-8C44-19B574983D48}"/>
              </a:ext>
            </a:extLst>
          </p:cNvPr>
          <p:cNvSpPr>
            <a:spLocks noGrp="1"/>
          </p:cNvSpPr>
          <p:nvPr>
            <p:ph idx="1"/>
          </p:nvPr>
        </p:nvSpPr>
        <p:spPr/>
        <p:txBody>
          <a:bodyPr/>
          <a:lstStyle/>
          <a:p>
            <a:pPr>
              <a:lnSpc>
                <a:spcPct val="115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problem has been formulated and various studies have been reviewed regarding the different electronic lock systems. RFID technology is one of the successfully incorporated in the door lock system. </a:t>
            </a:r>
            <a:r>
              <a:rPr lang="en-IN" sz="1800" dirty="0">
                <a:latin typeface="Calibri" panose="020F0502020204030204" pitchFamily="34" charset="0"/>
                <a:ea typeface="Calibri" panose="020F0502020204030204" pitchFamily="34" charset="0"/>
                <a:cs typeface="Calibri" panose="020F0502020204030204" pitchFamily="34" charset="0"/>
              </a:rPr>
              <a:t>A</a:t>
            </a:r>
            <a:r>
              <a:rPr lang="en-IN" sz="1800" dirty="0">
                <a:effectLst/>
                <a:latin typeface="Calibri" panose="020F0502020204030204" pitchFamily="34" charset="0"/>
                <a:ea typeface="Calibri" panose="020F0502020204030204" pitchFamily="34" charset="0"/>
                <a:cs typeface="Calibri" panose="020F0502020204030204" pitchFamily="34" charset="0"/>
              </a:rPr>
              <a:t> security mechanism with RFID, Passcode provides two-factor authentication . </a:t>
            </a:r>
          </a:p>
          <a:p>
            <a:pPr>
              <a:lnSpc>
                <a:spcPct val="115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Logs can be monitored from anywhere in world with internet.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Finally, a multi-level authentication digital door access control system can be used in critical zones like Military Institute, Defence, Scientific Laboratory, etc too. which is cost effective and increase the scale of security successfully.</a:t>
            </a:r>
          </a:p>
          <a:p>
            <a:pPr>
              <a:lnSpc>
                <a:spcPct val="115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0321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endParaRPr dirty="0"/>
          </a:p>
        </p:txBody>
      </p:sp>
      <p:sp>
        <p:nvSpPr>
          <p:cNvPr id="10" name="Content Placeholder 9">
            <a:extLst>
              <a:ext uri="{FF2B5EF4-FFF2-40B4-BE49-F238E27FC236}">
                <a16:creationId xmlns:a16="http://schemas.microsoft.com/office/drawing/2014/main" id="{9B0BA8DF-27FE-472D-B08E-B9AB542C0890}"/>
              </a:ext>
            </a:extLst>
          </p:cNvPr>
          <p:cNvSpPr>
            <a:spLocks noGrp="1"/>
          </p:cNvSpPr>
          <p:nvPr>
            <p:ph sz="half" idx="2"/>
          </p:nvPr>
        </p:nvSpPr>
        <p:spPr>
          <a:xfrm>
            <a:off x="695400" y="2005128"/>
            <a:ext cx="10657184" cy="4304192"/>
          </a:xfrm>
        </p:spPr>
        <p:txBody>
          <a:bodyPr>
            <a:normAutofit/>
          </a:bodyPr>
          <a:lstStyle/>
          <a:p>
            <a:pPr>
              <a:lnSpc>
                <a:spcPct val="150000"/>
              </a:lnSpc>
            </a:pPr>
            <a:r>
              <a:rPr lang="en-IN" sz="1800" dirty="0">
                <a:effectLst/>
                <a:latin typeface="Calibri" panose="020F0502020204030204" pitchFamily="34" charset="0"/>
                <a:ea typeface="Calibri" panose="020F0502020204030204" pitchFamily="34" charset="0"/>
                <a:cs typeface="Calibri" panose="020F0502020204030204" pitchFamily="34" charset="0"/>
              </a:rPr>
              <a:t>A camera/fingerprint module can be used to increase security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1800" dirty="0">
                <a:effectLst/>
                <a:latin typeface="Calibri" panose="020F0502020204030204" pitchFamily="34" charset="0"/>
                <a:ea typeface="Calibri" panose="020F0502020204030204" pitchFamily="34" charset="0"/>
                <a:cs typeface="Calibri" panose="020F0502020204030204" pitchFamily="34" charset="0"/>
              </a:rPr>
              <a:t>Data Generated by AWS IoT Core can be used as an API or can be used to create some specific Web Application or Mobile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Other Modules like GPS, GPRS can be included which will extract the Location by out Mobile and unlock the door for us when we are at some specific distance.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0341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endParaRPr dirty="0"/>
          </a:p>
        </p:txBody>
      </p:sp>
      <p:sp>
        <p:nvSpPr>
          <p:cNvPr id="4" name="Text Placeholder 2">
            <a:extLst>
              <a:ext uri="{FF2B5EF4-FFF2-40B4-BE49-F238E27FC236}">
                <a16:creationId xmlns:a16="http://schemas.microsoft.com/office/drawing/2014/main" id="{6C9BF9F7-C135-47D3-8714-CBE0B14FE552}"/>
              </a:ext>
            </a:extLst>
          </p:cNvPr>
          <p:cNvSpPr>
            <a:spLocks noGrp="1"/>
          </p:cNvSpPr>
          <p:nvPr>
            <p:ph type="body" idx="1"/>
          </p:nvPr>
        </p:nvSpPr>
        <p:spPr>
          <a:xfrm>
            <a:off x="1524000" y="4589463"/>
            <a:ext cx="9144000" cy="1506537"/>
          </a:xfrm>
        </p:spPr>
        <p:txBody>
          <a:bodyPr/>
          <a:lstStyle/>
          <a:p>
            <a:r>
              <a:rPr lang="en-US" dirty="0"/>
              <a:t>To the defined problem</a:t>
            </a:r>
            <a:endParaRPr dirty="0"/>
          </a:p>
        </p:txBody>
      </p:sp>
    </p:spTree>
    <p:extLst>
      <p:ext uri="{BB962C8B-B14F-4D97-AF65-F5344CB8AC3E}">
        <p14:creationId xmlns:p14="http://schemas.microsoft.com/office/powerpoint/2010/main" val="135240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Proposed Solution</a:t>
            </a:r>
            <a:endParaRPr dirty="0"/>
          </a:p>
        </p:txBody>
      </p:sp>
      <p:sp>
        <p:nvSpPr>
          <p:cNvPr id="14" name="Content Placeholder 13"/>
          <p:cNvSpPr>
            <a:spLocks noGrp="1"/>
          </p:cNvSpPr>
          <p:nvPr>
            <p:ph idx="1"/>
          </p:nvPr>
        </p:nvSpPr>
        <p:spPr/>
        <p:txBody>
          <a:bodyPr>
            <a:normAutofit/>
          </a:bodyPr>
          <a:lstStyle/>
          <a:p>
            <a:pPr>
              <a:lnSpc>
                <a:spcPct val="150000"/>
              </a:lnSpc>
            </a:pPr>
            <a:r>
              <a:rPr lang="en-IN" dirty="0">
                <a:effectLst/>
                <a:latin typeface="Calibri" panose="020F0502020204030204" pitchFamily="34" charset="0"/>
                <a:ea typeface="Calibri" panose="020F0502020204030204" pitchFamily="34" charset="0"/>
                <a:cs typeface="Calibri" panose="020F0502020204030204" pitchFamily="34" charset="0"/>
              </a:rPr>
              <a:t>A security system contains door locking system using passive type of RFID. </a:t>
            </a:r>
          </a:p>
          <a:p>
            <a:pPr>
              <a:lnSpc>
                <a:spcPct val="150000"/>
              </a:lnSpc>
            </a:pPr>
            <a:r>
              <a:rPr lang="en-IN" dirty="0">
                <a:effectLst/>
                <a:latin typeface="Calibri" panose="020F0502020204030204" pitchFamily="34" charset="0"/>
                <a:ea typeface="Calibri" panose="020F0502020204030204" pitchFamily="34" charset="0"/>
                <a:cs typeface="Calibri" panose="020F0502020204030204" pitchFamily="34" charset="0"/>
              </a:rPr>
              <a:t>The system used hardware as well as software. </a:t>
            </a:r>
          </a:p>
          <a:p>
            <a:pPr>
              <a:lnSpc>
                <a:spcPct val="150000"/>
              </a:lnSpc>
            </a:pPr>
            <a:r>
              <a:rPr lang="en-IN" dirty="0">
                <a:effectLst/>
                <a:latin typeface="Calibri" panose="020F0502020204030204" pitchFamily="34" charset="0"/>
                <a:ea typeface="Calibri" panose="020F0502020204030204" pitchFamily="34" charset="0"/>
                <a:cs typeface="Calibri" panose="020F0502020204030204" pitchFamily="34" charset="0"/>
              </a:rPr>
              <a:t>In order to increase the security passcode is used for two-factor Authentication.</a:t>
            </a:r>
          </a:p>
          <a:p>
            <a:pPr>
              <a:lnSpc>
                <a:spcPct val="150000"/>
              </a:lnSpc>
            </a:pPr>
            <a:r>
              <a:rPr lang="en-IN" dirty="0">
                <a:effectLst/>
                <a:latin typeface="Calibri" panose="020F0502020204030204" pitchFamily="34" charset="0"/>
                <a:ea typeface="Calibri" panose="020F0502020204030204" pitchFamily="34" charset="0"/>
                <a:cs typeface="Calibri" panose="020F0502020204030204" pitchFamily="34" charset="0"/>
              </a:rPr>
              <a:t>The hardware components are Processing Board, RFID reader &amp; tags, keypad, electric door lock, USB connections and connecting cables etc.</a:t>
            </a: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Few Actuators like LED, Servo Motor , Buzzer can also be used to enhance User-Interface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dirty="0"/>
          </a:p>
        </p:txBody>
      </p:sp>
    </p:spTree>
    <p:extLst>
      <p:ext uri="{BB962C8B-B14F-4D97-AF65-F5344CB8AC3E}">
        <p14:creationId xmlns:p14="http://schemas.microsoft.com/office/powerpoint/2010/main" val="305548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Solution</a:t>
            </a:r>
            <a:endParaRPr dirty="0"/>
          </a:p>
        </p:txBody>
      </p:sp>
      <p:sp>
        <p:nvSpPr>
          <p:cNvPr id="4" name="Text Placeholder 2">
            <a:extLst>
              <a:ext uri="{FF2B5EF4-FFF2-40B4-BE49-F238E27FC236}">
                <a16:creationId xmlns:a16="http://schemas.microsoft.com/office/drawing/2014/main" id="{6C9BF9F7-C135-47D3-8714-CBE0B14FE552}"/>
              </a:ext>
            </a:extLst>
          </p:cNvPr>
          <p:cNvSpPr>
            <a:spLocks noGrp="1"/>
          </p:cNvSpPr>
          <p:nvPr>
            <p:ph type="body" idx="1"/>
          </p:nvPr>
        </p:nvSpPr>
        <p:spPr>
          <a:xfrm>
            <a:off x="1524000" y="4589463"/>
            <a:ext cx="9144000" cy="1506537"/>
          </a:xfrm>
        </p:spPr>
        <p:txBody>
          <a:bodyPr/>
          <a:lstStyle/>
          <a:p>
            <a:r>
              <a:rPr lang="en-US" dirty="0"/>
              <a:t>To the defined problem</a:t>
            </a:r>
            <a:endParaRPr dirty="0"/>
          </a:p>
        </p:txBody>
      </p:sp>
    </p:spTree>
    <p:extLst>
      <p:ext uri="{BB962C8B-B14F-4D97-AF65-F5344CB8AC3E}">
        <p14:creationId xmlns:p14="http://schemas.microsoft.com/office/powerpoint/2010/main" val="285736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320" y="30826"/>
            <a:ext cx="3122613" cy="1828800"/>
          </a:xfrm>
        </p:spPr>
        <p:txBody>
          <a:bodyPr/>
          <a:lstStyle/>
          <a:p>
            <a:r>
              <a:rPr lang="en-US" dirty="0"/>
              <a:t>Algorithm</a:t>
            </a:r>
            <a:endParaRPr dirty="0"/>
          </a:p>
        </p:txBody>
      </p:sp>
      <p:sp>
        <p:nvSpPr>
          <p:cNvPr id="3" name="Content Placeholder 2"/>
          <p:cNvSpPr>
            <a:spLocks noGrp="1"/>
          </p:cNvSpPr>
          <p:nvPr>
            <p:ph idx="1"/>
          </p:nvPr>
        </p:nvSpPr>
        <p:spPr>
          <a:xfrm>
            <a:off x="4151784" y="762000"/>
            <a:ext cx="7264896" cy="5334000"/>
          </a:xfrm>
        </p:spPr>
        <p:txBody>
          <a:bodyPr/>
          <a:lstStyle/>
          <a:p>
            <a:pPr marL="342900" lvl="0" indent="-342900">
              <a:lnSpc>
                <a:spcPct val="115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The System Validates the UID of the person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Only if the UID is valid, the person will be able to enter the Passcode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The person will can have maximum 3 attempts to fill the passcode and after that UID Tag needs to be verified again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If the person enters the Correct passcode within or less than 3 attempts the Door will be opened.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There will be no action If there is an invalid UID, but the Log will be created.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IN" dirty="0">
                <a:effectLst/>
                <a:latin typeface="Calibri" panose="020F0502020204030204" pitchFamily="34" charset="0"/>
                <a:ea typeface="Calibri" panose="020F0502020204030204" pitchFamily="34" charset="0"/>
                <a:cs typeface="Calibri" panose="020F0502020204030204" pitchFamily="34" charset="0"/>
              </a:rPr>
              <a:t>Each Data will be logged into the cloud at Amazon Web Services (AWS)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dirty="0"/>
          </a:p>
        </p:txBody>
      </p:sp>
    </p:spTree>
    <p:extLst>
      <p:ext uri="{BB962C8B-B14F-4D97-AF65-F5344CB8AC3E}">
        <p14:creationId xmlns:p14="http://schemas.microsoft.com/office/powerpoint/2010/main" val="1254716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Environment </a:t>
            </a:r>
            <a:endParaRPr dirty="0"/>
          </a:p>
        </p:txBody>
      </p:sp>
      <p:sp>
        <p:nvSpPr>
          <p:cNvPr id="3" name="Text Placeholder 2"/>
          <p:cNvSpPr>
            <a:spLocks noGrp="1"/>
          </p:cNvSpPr>
          <p:nvPr>
            <p:ph type="body" idx="1"/>
          </p:nvPr>
        </p:nvSpPr>
        <p:spPr>
          <a:xfrm>
            <a:off x="1527048" y="1828800"/>
            <a:ext cx="10257584" cy="1143000"/>
          </a:xfrm>
        </p:spPr>
        <p:txBody>
          <a:bodyPr>
            <a:normAutofit/>
          </a:bodyPr>
          <a:lstStyle/>
          <a:p>
            <a:r>
              <a:rPr lang="en-US" dirty="0"/>
              <a:t>Configuring Boards : </a:t>
            </a:r>
            <a:r>
              <a:rPr lang="en-IN" dirty="0">
                <a:effectLst/>
                <a:latin typeface="Calibri" panose="020F0502020204030204" pitchFamily="34" charset="0"/>
                <a:ea typeface="Calibri" panose="020F0502020204030204" pitchFamily="34" charset="0"/>
                <a:cs typeface="Calibri" panose="020F0502020204030204" pitchFamily="34" charset="0"/>
              </a:rPr>
              <a:t>Both Boards are Programmed with Arduino IDE from Windows 				Machine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dirty="0"/>
          </a:p>
        </p:txBody>
      </p:sp>
      <p:sp>
        <p:nvSpPr>
          <p:cNvPr id="4" name="Content Placeholder 3"/>
          <p:cNvSpPr>
            <a:spLocks noGrp="1"/>
          </p:cNvSpPr>
          <p:nvPr>
            <p:ph sz="half" idx="2"/>
          </p:nvPr>
        </p:nvSpPr>
        <p:spPr>
          <a:xfrm>
            <a:off x="1527048" y="2996952"/>
            <a:ext cx="4343400" cy="3099049"/>
          </a:xfrm>
        </p:spPr>
        <p:txBody>
          <a:bodyPr>
            <a:normAutofit fontScale="92500" lnSpcReduction="10000"/>
          </a:bodyPr>
          <a:lstStyle/>
          <a:p>
            <a:pPr>
              <a:lnSpc>
                <a:spcPct val="115000"/>
              </a:lnSpc>
              <a:spcAft>
                <a:spcPts val="800"/>
              </a:spcAft>
            </a:pPr>
            <a:r>
              <a:rPr lang="en-IN" sz="1900" b="1" dirty="0">
                <a:effectLst/>
                <a:latin typeface="Calibri" panose="020F0502020204030204" pitchFamily="34" charset="0"/>
                <a:ea typeface="Calibri" panose="020F0502020204030204" pitchFamily="34" charset="0"/>
                <a:cs typeface="Calibri" panose="020F0502020204030204" pitchFamily="34" charset="0"/>
              </a:rPr>
              <a:t>Programming Language - Embedded C</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Embedded C language is used to develop microcontroller-based applications. Embedded C is an extension to the C programming language including different features such as addressing I/O, fixed-point arithmetic, multiple-memory addressing, etc. In embedded C language, specific compilers 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dirty="0"/>
          </a:p>
        </p:txBody>
      </p:sp>
      <p:sp>
        <p:nvSpPr>
          <p:cNvPr id="6" name="Content Placeholder 5"/>
          <p:cNvSpPr>
            <a:spLocks noGrp="1"/>
          </p:cNvSpPr>
          <p:nvPr>
            <p:ph sz="quarter" idx="4"/>
          </p:nvPr>
        </p:nvSpPr>
        <p:spPr>
          <a:xfrm>
            <a:off x="6321552" y="3645024"/>
            <a:ext cx="5031032" cy="2755776"/>
          </a:xfrm>
        </p:spPr>
        <p:txBody>
          <a:bodyPr>
            <a:normAutofit fontScale="92500" lnSpcReduction="10000"/>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C provides optimized machine instructions for the given input, which increases the performance of the embedded system. Most of the high-level languages rely on libraries, hence they require more memory which is a major challenge in embedded systems.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294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320" y="30826"/>
            <a:ext cx="3122613" cy="1828800"/>
          </a:xfrm>
        </p:spPr>
        <p:txBody>
          <a:bodyPr/>
          <a:lstStyle/>
          <a:p>
            <a:r>
              <a:rPr lang="en-US" dirty="0"/>
              <a:t>Cloud Platform</a:t>
            </a:r>
            <a:endParaRPr dirty="0"/>
          </a:p>
        </p:txBody>
      </p:sp>
      <p:pic>
        <p:nvPicPr>
          <p:cNvPr id="5" name="Content Placeholder 4">
            <a:extLst>
              <a:ext uri="{FF2B5EF4-FFF2-40B4-BE49-F238E27FC236}">
                <a16:creationId xmlns:a16="http://schemas.microsoft.com/office/drawing/2014/main" id="{3D093F57-AD3F-482E-9BEF-87702DCEB03E}"/>
              </a:ext>
            </a:extLst>
          </p:cNvPr>
          <p:cNvPicPr>
            <a:picLocks noGrp="1" noChangeAspect="1"/>
          </p:cNvPicPr>
          <p:nvPr>
            <p:ph idx="1"/>
          </p:nvPr>
        </p:nvPicPr>
        <p:blipFill>
          <a:blip r:embed="rId2"/>
          <a:stretch>
            <a:fillRect/>
          </a:stretch>
        </p:blipFill>
        <p:spPr>
          <a:xfrm>
            <a:off x="4221689" y="974078"/>
            <a:ext cx="7321969" cy="3823074"/>
          </a:xfrm>
          <a:prstGeom prst="rect">
            <a:avLst/>
          </a:prstGeom>
        </p:spPr>
      </p:pic>
      <p:sp>
        <p:nvSpPr>
          <p:cNvPr id="6" name="Content Placeholder 2">
            <a:extLst>
              <a:ext uri="{FF2B5EF4-FFF2-40B4-BE49-F238E27FC236}">
                <a16:creationId xmlns:a16="http://schemas.microsoft.com/office/drawing/2014/main" id="{84026014-A938-4EF4-8E0A-CC62A06063AB}"/>
              </a:ext>
            </a:extLst>
          </p:cNvPr>
          <p:cNvSpPr txBox="1">
            <a:spLocks/>
          </p:cNvSpPr>
          <p:nvPr/>
        </p:nvSpPr>
        <p:spPr>
          <a:xfrm>
            <a:off x="839416" y="1916832"/>
            <a:ext cx="3122613" cy="4179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endParaRPr lang="en-IN" dirty="0"/>
          </a:p>
        </p:txBody>
      </p:sp>
      <p:sp>
        <p:nvSpPr>
          <p:cNvPr id="8" name="TextBox 7">
            <a:extLst>
              <a:ext uri="{FF2B5EF4-FFF2-40B4-BE49-F238E27FC236}">
                <a16:creationId xmlns:a16="http://schemas.microsoft.com/office/drawing/2014/main" id="{D770D738-7520-482F-A019-A327A9A19F07}"/>
              </a:ext>
            </a:extLst>
          </p:cNvPr>
          <p:cNvSpPr txBox="1"/>
          <p:nvPr/>
        </p:nvSpPr>
        <p:spPr>
          <a:xfrm>
            <a:off x="775320" y="2060848"/>
            <a:ext cx="3186709" cy="923330"/>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rPr>
              <a:t>AWS IoT Core supports device connections that use the MQTT protocol</a:t>
            </a:r>
            <a:endParaRPr lang="en-IN" dirty="0"/>
          </a:p>
        </p:txBody>
      </p:sp>
    </p:spTree>
    <p:extLst>
      <p:ext uri="{BB962C8B-B14F-4D97-AF65-F5344CB8AC3E}">
        <p14:creationId xmlns:p14="http://schemas.microsoft.com/office/powerpoint/2010/main" val="137441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320" y="30826"/>
            <a:ext cx="3122613" cy="1828800"/>
          </a:xfrm>
        </p:spPr>
        <p:txBody>
          <a:bodyPr/>
          <a:lstStyle/>
          <a:p>
            <a:r>
              <a:rPr lang="en-US" dirty="0"/>
              <a:t>Analysis</a:t>
            </a:r>
            <a:endParaRPr dirty="0"/>
          </a:p>
        </p:txBody>
      </p:sp>
      <p:sp>
        <p:nvSpPr>
          <p:cNvPr id="3" name="Content Placeholder 2"/>
          <p:cNvSpPr>
            <a:spLocks noGrp="1"/>
          </p:cNvSpPr>
          <p:nvPr>
            <p:ph idx="1"/>
          </p:nvPr>
        </p:nvSpPr>
        <p:spPr>
          <a:xfrm>
            <a:off x="4151784" y="762000"/>
            <a:ext cx="7264896" cy="5334000"/>
          </a:xfrm>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IoT core provides a JSON file of the MQTT messages transferred , which can be used as an API for analysing and extracting information like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0866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Frequency of a person getting entry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0866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Frequency of Emergency situations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0866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Time of Emergency situations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0866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Frequency of incorrect passwords by each individual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08660" lvl="1" indent="-342900">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Usual/Unusual Entry Time of individuals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Or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AWS IoT Analytics can also be used to analyse the data collected using MQTT services by creating a rule in AWS IoT 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2304214"/>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69</TotalTime>
  <Words>1345</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Candara</vt:lpstr>
      <vt:lpstr>Consolas</vt:lpstr>
      <vt:lpstr>Symbol</vt:lpstr>
      <vt:lpstr>Tech Computer 16x9</vt:lpstr>
      <vt:lpstr>Smart Door Lock</vt:lpstr>
      <vt:lpstr>Refined Problem Statement</vt:lpstr>
      <vt:lpstr>Proposed Solution</vt:lpstr>
      <vt:lpstr>Proposed Solution</vt:lpstr>
      <vt:lpstr>Software Solution</vt:lpstr>
      <vt:lpstr>Algorithm</vt:lpstr>
      <vt:lpstr>Programming Environment </vt:lpstr>
      <vt:lpstr>Cloud Platform</vt:lpstr>
      <vt:lpstr>Analysis</vt:lpstr>
      <vt:lpstr>Results</vt:lpstr>
      <vt:lpstr>Hardware Solution</vt:lpstr>
      <vt:lpstr>Algorithm</vt:lpstr>
      <vt:lpstr>Required Hardware</vt:lpstr>
      <vt:lpstr>Circuit Connection</vt:lpstr>
      <vt:lpstr>Algorithm</vt:lpstr>
      <vt:lpstr>Results</vt:lpstr>
      <vt:lpstr>Cloud Environment</vt:lpstr>
      <vt:lpstr>AWS IoT Core</vt:lpstr>
      <vt:lpstr>Results</vt:lpstr>
      <vt:lpstr>Results</vt:lpstr>
      <vt:lpstr>Results</vt:lpstr>
      <vt:lpstr>Analysis</vt:lpstr>
      <vt:lpstr>AWS IoT Analytics Platform</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Jasshu Garg</dc:creator>
  <cp:lastModifiedBy>Jasshu Garg</cp:lastModifiedBy>
  <cp:revision>24</cp:revision>
  <dcterms:created xsi:type="dcterms:W3CDTF">2021-12-04T05:30:18Z</dcterms:created>
  <dcterms:modified xsi:type="dcterms:W3CDTF">2021-12-04T06:40:02Z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