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63" r:id="rId4"/>
    <p:sldId id="264" r:id="rId5"/>
    <p:sldId id="257" r:id="rId6"/>
    <p:sldId id="258" r:id="rId7"/>
    <p:sldId id="259" r:id="rId8"/>
    <p:sldId id="260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297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1936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3587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6827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926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40011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442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886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5327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325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3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9B0B84-FB50-49DE-B4BE-535BF661B3D6}" type="datetimeFigureOut">
              <a:rPr lang="en-IN" smtClean="0"/>
              <a:t>09-08-2025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3F68F-947E-424B-9ED3-34BA2472D3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4949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smtClean="0"/>
              <a:t>Interactive Coffee Chain Sales Dashboard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i="1" dirty="0">
                <a:solidFill>
                  <a:schemeClr val="tx2">
                    <a:lumMod val="75000"/>
                  </a:schemeClr>
                </a:solidFill>
              </a:rPr>
              <a:t>Internship Project </a:t>
            </a:r>
            <a:r>
              <a:rPr lang="en-IN" sz="2800" i="1" dirty="0" smtClean="0">
                <a:solidFill>
                  <a:schemeClr val="tx2">
                    <a:lumMod val="75000"/>
                  </a:schemeClr>
                </a:solidFill>
              </a:rPr>
              <a:t>Summary</a:t>
            </a:r>
          </a:p>
          <a:p>
            <a:r>
              <a:rPr lang="en-GB" sz="2400" i="1" dirty="0" smtClean="0">
                <a:solidFill>
                  <a:schemeClr val="tx2">
                    <a:lumMod val="75000"/>
                  </a:schemeClr>
                </a:solidFill>
              </a:rPr>
              <a:t>-By </a:t>
            </a:r>
            <a:r>
              <a:rPr lang="en-GB" sz="2400" i="1" dirty="0" err="1" smtClean="0">
                <a:solidFill>
                  <a:schemeClr val="tx2">
                    <a:lumMod val="75000"/>
                  </a:schemeClr>
                </a:solidFill>
              </a:rPr>
              <a:t>Jasdeep</a:t>
            </a:r>
            <a:r>
              <a:rPr lang="en-GB" sz="2400" i="1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GB" sz="2400" i="1" dirty="0" err="1" smtClean="0">
                <a:solidFill>
                  <a:schemeClr val="tx2">
                    <a:lumMod val="75000"/>
                  </a:schemeClr>
                </a:solidFill>
              </a:rPr>
              <a:t>Kaur</a:t>
            </a:r>
            <a:endParaRPr lang="en-IN" sz="20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917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36912"/>
            <a:ext cx="8229600" cy="1143000"/>
          </a:xfrm>
        </p:spPr>
        <p:txBody>
          <a:bodyPr/>
          <a:lstStyle/>
          <a:p>
            <a:r>
              <a:rPr lang="en-IN" b="1" dirty="0" smtClean="0"/>
              <a:t>Thank you !!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84464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840" y="2636912"/>
            <a:ext cx="8229600" cy="2736304"/>
          </a:xfrm>
        </p:spPr>
        <p:txBody>
          <a:bodyPr>
            <a:normAutofit/>
          </a:bodyPr>
          <a:lstStyle/>
          <a:p>
            <a:r>
              <a:rPr lang="en-GB" sz="2800" dirty="0" smtClean="0">
                <a:solidFill>
                  <a:schemeClr val="tx2">
                    <a:lumMod val="75000"/>
                  </a:schemeClr>
                </a:solidFill>
              </a:rPr>
              <a:t>So, I decided to create 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an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interactive business intelligence dashboard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for a coffee chain dataset.</a:t>
            </a:r>
            <a:br>
              <a:rPr lang="en-GB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The purpose was to transform raw sales data into </a:t>
            </a:r>
            <a:r>
              <a:rPr lang="en-GB" sz="2800" b="1" dirty="0">
                <a:solidFill>
                  <a:schemeClr val="tx2">
                    <a:lumMod val="75000"/>
                  </a:schemeClr>
                </a:solidFill>
              </a:rPr>
              <a:t>visual, actionable insights</a:t>
            </a:r>
            <a:r>
              <a:rPr lang="en-GB" sz="2800" dirty="0">
                <a:solidFill>
                  <a:schemeClr val="tx2">
                    <a:lumMod val="75000"/>
                  </a:schemeClr>
                </a:solidFill>
              </a:rPr>
              <a:t> for easier decision-making.</a:t>
            </a:r>
            <a:endParaRPr lang="en-IN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611560" y="116632"/>
            <a:ext cx="8229600" cy="1728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sz="3600" dirty="0"/>
          </a:p>
        </p:txBody>
      </p:sp>
      <p:sp>
        <p:nvSpPr>
          <p:cNvPr id="4" name="Rectangle 3"/>
          <p:cNvSpPr/>
          <p:nvPr/>
        </p:nvSpPr>
        <p:spPr>
          <a:xfrm>
            <a:off x="611560" y="476672"/>
            <a:ext cx="792088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4000" b="1" dirty="0" smtClean="0">
                <a:solidFill>
                  <a:prstClr val="black"/>
                </a:solidFill>
                <a:ea typeface="+mj-ea"/>
                <a:cs typeface="+mj-cs"/>
              </a:rPr>
              <a:t>Objective: </a:t>
            </a:r>
            <a:r>
              <a:rPr lang="en-GB" sz="4000" dirty="0" smtClean="0">
                <a:solidFill>
                  <a:prstClr val="black"/>
                </a:solidFill>
                <a:ea typeface="+mj-ea"/>
                <a:cs typeface="+mj-cs"/>
              </a:rPr>
              <a:t>Design </a:t>
            </a:r>
            <a:r>
              <a:rPr lang="en-GB" sz="4000" dirty="0">
                <a:solidFill>
                  <a:prstClr val="black"/>
                </a:solidFill>
                <a:ea typeface="+mj-ea"/>
                <a:cs typeface="+mj-cs"/>
              </a:rPr>
              <a:t>an interactive dashboard for business stakeholders.</a:t>
            </a:r>
            <a:r>
              <a:rPr lang="en-GB" sz="4400" dirty="0">
                <a:solidFill>
                  <a:prstClr val="black"/>
                </a:solidFill>
                <a:ea typeface="+mj-ea"/>
                <a:cs typeface="+mj-cs"/>
              </a:rPr>
              <a:t/>
            </a:r>
            <a:br>
              <a:rPr lang="en-GB" sz="4400" dirty="0">
                <a:solidFill>
                  <a:prstClr val="black"/>
                </a:solidFill>
                <a:ea typeface="+mj-ea"/>
                <a:cs typeface="+mj-cs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2509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76672"/>
            <a:ext cx="7772400" cy="1470025"/>
          </a:xfrm>
        </p:spPr>
        <p:txBody>
          <a:bodyPr/>
          <a:lstStyle/>
          <a:p>
            <a:r>
              <a:rPr lang="en-GB" b="1" dirty="0" smtClean="0"/>
              <a:t>Tool and Techniques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2564904"/>
            <a:ext cx="7200800" cy="2592288"/>
          </a:xfrm>
        </p:spPr>
        <p:txBody>
          <a:bodyPr>
            <a:noAutofit/>
          </a:bodyPr>
          <a:lstStyle/>
          <a:p>
            <a:pPr marL="285750" indent="-285750" algn="l">
              <a:buFont typeface="Wingdings" pitchFamily="2" charset="2"/>
              <a:buChar char="§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Power BI Desktop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for dashboard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creation.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DAX Measures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for custom calculations and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KPIs.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Custom Slicers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for date, product, and region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filters.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Interactive Maps</a:t>
            </a: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 for geographical </a:t>
            </a:r>
            <a:r>
              <a:rPr lang="en-IN" sz="2400" dirty="0" smtClean="0">
                <a:solidFill>
                  <a:schemeClr val="tx2">
                    <a:lumMod val="75000"/>
                  </a:schemeClr>
                </a:solidFill>
              </a:rPr>
              <a:t>insights.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l">
              <a:buFont typeface="Wingdings" pitchFamily="2" charset="2"/>
              <a:buChar char="§"/>
            </a:pPr>
            <a:r>
              <a:rPr lang="en-IN" sz="2400" dirty="0">
                <a:solidFill>
                  <a:schemeClr val="tx2">
                    <a:lumMod val="75000"/>
                  </a:schemeClr>
                </a:solidFill>
              </a:rPr>
              <a:t>Data cleaning &amp; transformation using </a:t>
            </a:r>
            <a:r>
              <a:rPr lang="en-IN" sz="2400" b="1" dirty="0">
                <a:solidFill>
                  <a:schemeClr val="tx2">
                    <a:lumMod val="75000"/>
                  </a:schemeClr>
                </a:solidFill>
              </a:rPr>
              <a:t>Power </a:t>
            </a:r>
            <a:r>
              <a:rPr lang="en-IN" sz="2400" b="1" dirty="0" smtClean="0">
                <a:solidFill>
                  <a:schemeClr val="tx2">
                    <a:lumMod val="75000"/>
                  </a:schemeClr>
                </a:solidFill>
              </a:rPr>
              <a:t>Query Editor.</a:t>
            </a:r>
            <a:endParaRPr lang="en-IN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>
              <a:spcBef>
                <a:spcPts val="0"/>
              </a:spcBef>
            </a:pPr>
            <a:endParaRPr lang="en-GB" sz="2400" dirty="0" smtClean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0043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5576" y="620688"/>
            <a:ext cx="7772400" cy="1470025"/>
          </a:xfrm>
        </p:spPr>
        <p:txBody>
          <a:bodyPr/>
          <a:lstStyle/>
          <a:p>
            <a:r>
              <a:rPr lang="en-IN" b="1" dirty="0" smtClean="0"/>
              <a:t>Dashboard </a:t>
            </a:r>
            <a:r>
              <a:rPr lang="en-IN" b="1" dirty="0"/>
              <a:t>Features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2348880"/>
            <a:ext cx="8496944" cy="3528392"/>
          </a:xfrm>
        </p:spPr>
        <p:txBody>
          <a:bodyPr>
            <a:normAutofit fontScale="85000" lnSpcReduction="10000"/>
          </a:bodyPr>
          <a:lstStyle/>
          <a:p>
            <a:pPr algn="l">
              <a:spcBef>
                <a:spcPts val="0"/>
              </a:spcBef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a. I used a KPI visual for 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target_profit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and 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actual_profit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l">
              <a:spcBef>
                <a:spcPts val="0"/>
              </a:spcBef>
            </a:pP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b. I used slicers for State, Product, Date(Year, Month, Day) for interactivity. </a:t>
            </a:r>
          </a:p>
          <a:p>
            <a:pPr algn="l">
              <a:spcBef>
                <a:spcPts val="0"/>
              </a:spcBef>
            </a:pP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c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. I did a time-series analysis with a “line and clustered column chart.” </a:t>
            </a:r>
          </a:p>
          <a:p>
            <a:pPr algn="l">
              <a:spcBef>
                <a:spcPts val="0"/>
              </a:spcBef>
            </a:pP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d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. I added cards for “Total Profit”, “States”, “Units Sold” and “Total Sales.”</a:t>
            </a:r>
          </a:p>
          <a:p>
            <a:pPr algn="l">
              <a:spcBef>
                <a:spcPts val="0"/>
              </a:spcBef>
            </a:pP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e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. The 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Colors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were specifically chosen by me and took a bit of my time.</a:t>
            </a:r>
          </a:p>
          <a:p>
            <a:pPr algn="l">
              <a:spcBef>
                <a:spcPts val="0"/>
              </a:spcBef>
            </a:pP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f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. I created a navigation menu by creating Buttons for “Page Navigation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.”</a:t>
            </a:r>
            <a:endParaRPr lang="en-GB" sz="24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g. It includes 4 pages as follows:</a:t>
            </a:r>
          </a:p>
          <a:p>
            <a:pPr algn="l"/>
            <a:r>
              <a:rPr lang="en-GB" sz="2400" b="1" dirty="0" smtClean="0">
                <a:solidFill>
                  <a:schemeClr val="tx2">
                    <a:lumMod val="75000"/>
                  </a:schemeClr>
                </a:solidFill>
              </a:rPr>
              <a:t>Summary </a:t>
            </a: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Page: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Overview of profit, sales, units sold, and state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performance.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GB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Performance Analysis: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Actual </a:t>
            </a:r>
            <a:r>
              <a:rPr lang="en-GB" sz="2400" dirty="0" err="1">
                <a:solidFill>
                  <a:schemeClr val="tx2">
                    <a:lumMod val="75000"/>
                  </a:schemeClr>
                </a:solidFill>
              </a:rPr>
              <a:t>vs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Target comparisons for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KPIs.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GB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Sales &amp; Profit Breakdown: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Analysis by product type, category, and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month.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/>
            </a:r>
            <a:br>
              <a:rPr lang="en-GB" sz="24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GB" sz="2400" b="1" dirty="0">
                <a:solidFill>
                  <a:schemeClr val="tx2">
                    <a:lumMod val="75000"/>
                  </a:schemeClr>
                </a:solidFill>
              </a:rPr>
              <a:t>Geographical View: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 Regional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sales </a:t>
            </a:r>
            <a:r>
              <a:rPr lang="en-GB" sz="2400" dirty="0">
                <a:solidFill>
                  <a:schemeClr val="tx2">
                    <a:lumMod val="75000"/>
                  </a:schemeClr>
                </a:solidFill>
              </a:rPr>
              <a:t>and market </a:t>
            </a:r>
            <a:r>
              <a:rPr lang="en-GB" sz="2400" dirty="0" smtClean="0">
                <a:solidFill>
                  <a:schemeClr val="tx2">
                    <a:lumMod val="75000"/>
                  </a:schemeClr>
                </a:solidFill>
              </a:rPr>
              <a:t>trends.</a:t>
            </a:r>
          </a:p>
          <a:p>
            <a:pPr algn="l"/>
            <a:r>
              <a:rPr lang="en-GB" sz="2000" i="1" dirty="0" smtClean="0">
                <a:solidFill>
                  <a:schemeClr val="tx2">
                    <a:lumMod val="75000"/>
                  </a:schemeClr>
                </a:solidFill>
              </a:rPr>
              <a:t>(Images on next 4 slides.)</a:t>
            </a:r>
            <a:endParaRPr lang="en-IN" sz="2000" i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351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"/>
          <a:stretch/>
        </p:blipFill>
        <p:spPr>
          <a:xfrm>
            <a:off x="179512" y="1196752"/>
            <a:ext cx="8748464" cy="447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36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268760"/>
            <a:ext cx="8748464" cy="4433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1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89" y="1268760"/>
            <a:ext cx="8712968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1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1268760"/>
            <a:ext cx="8712968" cy="4452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1551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404664"/>
            <a:ext cx="7772400" cy="1470025"/>
          </a:xfrm>
        </p:spPr>
        <p:txBody>
          <a:bodyPr/>
          <a:lstStyle/>
          <a:p>
            <a:r>
              <a:rPr lang="en-GB" b="1" dirty="0" smtClean="0"/>
              <a:t>Key Insights and Challenges</a:t>
            </a:r>
            <a:endParaRPr lang="en-IN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1560" y="2204864"/>
            <a:ext cx="8064896" cy="3816424"/>
          </a:xfrm>
        </p:spPr>
        <p:txBody>
          <a:bodyPr>
            <a:normAutofit lnSpcReduction="10000"/>
          </a:bodyPr>
          <a:lstStyle/>
          <a:p>
            <a:pPr algn="l"/>
            <a:r>
              <a:rPr lang="en-GB" sz="1800" u="sng" dirty="0" smtClean="0">
                <a:solidFill>
                  <a:schemeClr val="tx2">
                    <a:lumMod val="75000"/>
                  </a:schemeClr>
                </a:solidFill>
              </a:rPr>
              <a:t>Insights</a:t>
            </a: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The </a:t>
            </a:r>
            <a:r>
              <a:rPr lang="en-GB" sz="1800" b="1" dirty="0">
                <a:solidFill>
                  <a:schemeClr val="tx2">
                    <a:lumMod val="75000"/>
                  </a:schemeClr>
                </a:solidFill>
              </a:rPr>
              <a:t>highest sales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 were recorded </a:t>
            </a: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in East Region in 2014.</a:t>
            </a:r>
            <a:endParaRPr lang="en-GB" sz="1800" dirty="0">
              <a:solidFill>
                <a:schemeClr val="tx2">
                  <a:lumMod val="75000"/>
                </a:schemeClr>
              </a:solidFill>
            </a:endParaRP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1800" b="1" dirty="0" smtClean="0">
                <a:solidFill>
                  <a:schemeClr val="tx2">
                    <a:lumMod val="75000"/>
                  </a:schemeClr>
                </a:solidFill>
              </a:rPr>
              <a:t>Columbian Coffee </a:t>
            </a: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contributed 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the largest share of profit.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Seasonal trends indicate </a:t>
            </a:r>
            <a:r>
              <a:rPr lang="en-GB" sz="1800" b="1" dirty="0" smtClean="0">
                <a:solidFill>
                  <a:schemeClr val="tx2">
                    <a:lumMod val="75000"/>
                  </a:schemeClr>
                </a:solidFill>
              </a:rPr>
              <a:t>peak sales during  July,  August,  September, October i.e. around Fall Season</a:t>
            </a: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457200" indent="-457200" algn="l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Profit </a:t>
            </a: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margins vary significantly by region and product type</a:t>
            </a: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algn="l"/>
            <a:endParaRPr lang="en-GB" sz="1800" dirty="0">
              <a:solidFill>
                <a:schemeClr val="tx2">
                  <a:lumMod val="75000"/>
                </a:schemeClr>
              </a:solidFill>
            </a:endParaRPr>
          </a:p>
          <a:p>
            <a:pPr algn="l"/>
            <a:r>
              <a:rPr lang="en-GB" sz="1800" u="sng" dirty="0" smtClean="0">
                <a:solidFill>
                  <a:schemeClr val="tx2">
                    <a:lumMod val="75000"/>
                  </a:schemeClr>
                </a:solidFill>
              </a:rPr>
              <a:t>Challenges</a:t>
            </a: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: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Handling inconsistent data formats</a:t>
            </a: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Choosing which data columns to show against which data columns.</a:t>
            </a:r>
            <a:endParaRPr lang="en-GB" sz="1800" dirty="0">
              <a:solidFill>
                <a:schemeClr val="tx2">
                  <a:lumMod val="75000"/>
                </a:schemeClr>
              </a:solidFill>
            </a:endParaRP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Creating accurate measures for KPI tracking.</a:t>
            </a:r>
          </a:p>
          <a:p>
            <a:pPr marL="285750" indent="-285750" algn="l">
              <a:buFont typeface="Arial" pitchFamily="34" charset="0"/>
              <a:buChar char="•"/>
            </a:pPr>
            <a:r>
              <a:rPr lang="en-GB" sz="1800" dirty="0">
                <a:solidFill>
                  <a:schemeClr val="tx2">
                    <a:lumMod val="75000"/>
                  </a:schemeClr>
                </a:solidFill>
              </a:rPr>
              <a:t>Designing a layout that balances detail with clarity</a:t>
            </a:r>
            <a:r>
              <a:rPr lang="en-GB" sz="1800" dirty="0" smtClean="0">
                <a:solidFill>
                  <a:schemeClr val="tx2">
                    <a:lumMod val="75000"/>
                  </a:schemeClr>
                </a:solidFill>
              </a:rPr>
              <a:t>.</a:t>
            </a:r>
            <a:endParaRPr lang="en-GB" sz="1800" dirty="0">
              <a:solidFill>
                <a:schemeClr val="tx2">
                  <a:lumMod val="75000"/>
                </a:schemeClr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4254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303</Words>
  <Application>Microsoft Office PowerPoint</Application>
  <PresentationFormat>On-screen Show (4:3)</PresentationFormat>
  <Paragraphs>34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Interactive Coffee Chain Sales Dashboard</vt:lpstr>
      <vt:lpstr>So, I decided to create an interactive business intelligence dashboard for a coffee chain dataset. The purpose was to transform raw sales data into visual, actionable insights for easier decision-making.</vt:lpstr>
      <vt:lpstr>Tool and Techniques</vt:lpstr>
      <vt:lpstr>Dashboard Features</vt:lpstr>
      <vt:lpstr>PowerPoint Presentation</vt:lpstr>
      <vt:lpstr>PowerPoint Presentation</vt:lpstr>
      <vt:lpstr>PowerPoint Presentation</vt:lpstr>
      <vt:lpstr>PowerPoint Presentation</vt:lpstr>
      <vt:lpstr>Key Insights and Challenges</vt:lpstr>
      <vt:lpstr>Thank you !!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Interactive Coffee Chain Sales Dashboard</dc:title>
  <dc:creator>DELL</dc:creator>
  <cp:lastModifiedBy>DELL</cp:lastModifiedBy>
  <cp:revision>11</cp:revision>
  <dcterms:created xsi:type="dcterms:W3CDTF">2025-08-09T11:10:56Z</dcterms:created>
  <dcterms:modified xsi:type="dcterms:W3CDTF">2025-08-09T18:11:43Z</dcterms:modified>
</cp:coreProperties>
</file>