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siel Ovando" userId="cdefabe8ae77382c" providerId="LiveId" clId="{C12C8A9C-506C-47C7-A09A-C3376B8A56BC}"/>
    <pc:docChg chg="undo custSel modSld">
      <pc:chgData name="Jassiel Ovando" userId="cdefabe8ae77382c" providerId="LiveId" clId="{C12C8A9C-506C-47C7-A09A-C3376B8A56BC}" dt="2024-10-23T14:41:19.816" v="11" actId="20577"/>
      <pc:docMkLst>
        <pc:docMk/>
      </pc:docMkLst>
      <pc:sldChg chg="modSp mod">
        <pc:chgData name="Jassiel Ovando" userId="cdefabe8ae77382c" providerId="LiveId" clId="{C12C8A9C-506C-47C7-A09A-C3376B8A56BC}" dt="2024-10-23T14:41:19.816" v="11" actId="20577"/>
        <pc:sldMkLst>
          <pc:docMk/>
          <pc:sldMk cId="3163253422" sldId="257"/>
        </pc:sldMkLst>
        <pc:spChg chg="mod">
          <ac:chgData name="Jassiel Ovando" userId="cdefabe8ae77382c" providerId="LiveId" clId="{C12C8A9C-506C-47C7-A09A-C3376B8A56BC}" dt="2024-10-23T14:41:19.816" v="11" actId="20577"/>
          <ac:spMkLst>
            <pc:docMk/>
            <pc:sldMk cId="3163253422" sldId="257"/>
            <ac:spMk id="3" creationId="{1AE3C3DE-D818-3F34-4016-9C23F7F327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5E693-D0AE-48BD-A102-FD8E35E3341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E955E-D6D1-424F-890E-16126FD1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E955E-D6D1-424F-890E-16126FD1FE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7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42AA-4D46-97B1-910C-0A4E64AC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762C3-E62A-0D45-53BD-688D77273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9CEA-7FEB-0638-57A1-C74DE299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2EBC1-D669-56F3-6388-C2297CCC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9312-F4A3-F31E-BF1C-8B240675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3E7F-CBAF-2ED9-6C2F-A9D152EB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05B91-8BAD-DF14-1CE5-050E4C492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2A62-EFB3-E981-C372-F047043F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C726E-760E-EE8B-473A-FEB4107D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3DFB-2401-3656-0A73-5F9A86C2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6BCEC-298E-E193-ACFD-CDD2F7EF0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02332-E0CD-60E5-A17A-102FFB96D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E128-6C47-984C-6A9C-A9155A89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030F-36EF-6C8F-8F1C-8BC46A8C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C8CE-FCD4-E853-45F3-BC515B69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F29F-5BDB-8C96-462C-D1F49F82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D080-35F7-9098-6D0B-D7E840D9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7DFE-421A-8751-0A53-C3972ABC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03CFE-B32A-5A63-F6C6-A9E0C140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0376-AB1A-1BB3-F750-F038B65C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AAEB-6C5C-1CCF-385A-9F99404D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9538F-BFFC-F37D-A38F-CBFF36AD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BE3F-8D50-9349-C1E8-69EBB6C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FE94-2C16-5242-FFBA-3C8F038B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4971-A810-0BE2-F8DA-EF59E38E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C372-EF1E-A0B7-48B1-4A8BC88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261F-1422-96AF-F205-698BD4014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327A1-7E8C-7A8B-6A4D-CF0BC059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0BD3-9B31-8B8D-05BA-E449F915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F602-DA75-4659-793B-0EF4164E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F9C3E-1334-6EB2-8445-989BBD70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E2D2-4ABA-54E0-0AE8-71D13B9F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5DDED-D49E-D0AD-1D21-35822664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6E422-B2F0-2B50-3058-2786B3C36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B2133-2328-8D65-57BE-D470F3B4F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2658B-7B5F-9231-B15C-42C87B4A9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EFA49-F3D5-2794-2132-86F95DD3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166EA-9A56-4178-EF43-19CF3B71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BC6C4-6ACD-4B96-36C4-9B8C69D1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DB49-DDF6-FA94-00D1-9D6238C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06E17-53BE-ED6C-8250-4282112C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E81B1-7579-F182-D88D-166399D0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4EA4-5635-C29A-C647-D7CD1FE2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8DC2F-0CB1-3247-BB9B-897179E2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6C901-6D70-AF9A-5FAF-3846C6F1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1F03D-FA33-3344-45BC-62F042ED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C7C3-258B-3F24-C037-BA5F3E51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D644-A1A4-4F67-797A-374C678E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7C5D7-6EB8-87D0-477E-E9E44468B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68B5D-8914-156B-690E-7C804838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D4C7-E6EA-4341-6A05-610EE14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193FE-FB3A-2693-3C17-633E9559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9AC6-62F4-E70E-DA12-683AFA6B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20573-64C1-5022-D842-42678357F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EAF3-A2BD-24D8-38AA-4F0F067B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F754-474F-B816-2633-94CEDE7D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FE115-E135-D47B-CEEB-95BF006D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D1B5-B5B0-10B0-F86C-DBC30F36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92ABB-6D14-BB44-F85E-66B30BD6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6291C-514F-1A5C-EA09-3D0C326D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7E26-F81B-8040-9A33-D639D7357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41A5F-EF0E-47FC-87A0-7DC427D95A6A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B56F-56EB-734B-F5B9-BEF7CD5A7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E26D-FE7C-2189-C978-0C1FBA761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6D9A3-59F6-405E-957B-F5AB119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F45D9-ABB3-8AE3-39B5-F8D1138A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s-419" sz="3600">
                <a:solidFill>
                  <a:schemeClr val="tx2"/>
                </a:solidFill>
              </a:rPr>
              <a:t>Importancia de la Micromovilidad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9147411C-445A-1C37-732F-09FE665A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s-ES" sz="1500" b="1" dirty="0">
                <a:solidFill>
                  <a:schemeClr val="tx2"/>
                </a:solidFill>
              </a:rPr>
              <a:t>Impacto Económico y Crecimiento del Mercado</a:t>
            </a:r>
            <a:r>
              <a:rPr lang="es-ES" sz="1500" dirty="0">
                <a:solidFill>
                  <a:schemeClr val="tx2"/>
                </a:solidFill>
              </a:rPr>
              <a:t>: La micromovilidad no solo tiene beneficios ambientales, sino que también se proyecta que el mercado alcanzará los </a:t>
            </a:r>
            <a:r>
              <a:rPr lang="es-ES" sz="1500" b="1" dirty="0">
                <a:solidFill>
                  <a:schemeClr val="tx2"/>
                </a:solidFill>
              </a:rPr>
              <a:t>440 mil millones de dólares para 2030 </a:t>
            </a:r>
            <a:r>
              <a:rPr lang="pt-BR" sz="1500" dirty="0">
                <a:solidFill>
                  <a:schemeClr val="tx2"/>
                </a:solidFill>
              </a:rPr>
              <a:t>(Enrique Dans &amp; Gildo Seisdedos, 2021)</a:t>
            </a:r>
            <a:r>
              <a:rPr lang="es-ES" sz="1500" dirty="0">
                <a:solidFill>
                  <a:schemeClr val="tx2"/>
                </a:solidFill>
              </a:rPr>
              <a:t>. </a:t>
            </a:r>
            <a:r>
              <a:rPr lang="es-ES" sz="1500" i="1" dirty="0">
                <a:solidFill>
                  <a:schemeClr val="tx2"/>
                </a:solidFill>
              </a:rPr>
              <a:t>Esto resalta su potencial económico y su papel crucial en la movilidad urbana del futuro</a:t>
            </a:r>
            <a:r>
              <a:rPr lang="es-ES" sz="1500" dirty="0">
                <a:solidFill>
                  <a:schemeClr val="tx2"/>
                </a:solidFill>
              </a:rPr>
              <a:t>.</a:t>
            </a:r>
          </a:p>
          <a:p>
            <a:r>
              <a:rPr lang="es-ES" sz="1500" b="1" dirty="0">
                <a:solidFill>
                  <a:schemeClr val="tx2"/>
                </a:solidFill>
              </a:rPr>
              <a:t>Intermodalidad y Eficiencia</a:t>
            </a:r>
            <a:r>
              <a:rPr lang="es-ES" sz="1500" dirty="0">
                <a:solidFill>
                  <a:schemeClr val="tx2"/>
                </a:solidFill>
              </a:rPr>
              <a:t>: La micromovilidad facilita la combinación de </a:t>
            </a:r>
            <a:r>
              <a:rPr lang="es-ES" sz="1500" b="1" dirty="0">
                <a:solidFill>
                  <a:schemeClr val="tx2"/>
                </a:solidFill>
              </a:rPr>
              <a:t>diferentes modos de transporte</a:t>
            </a:r>
            <a:r>
              <a:rPr lang="es-ES" sz="1500" dirty="0">
                <a:solidFill>
                  <a:schemeClr val="tx2"/>
                </a:solidFill>
              </a:rPr>
              <a:t>, permitiendo a los usuarios moverse de manera más eficiente. </a:t>
            </a:r>
            <a:r>
              <a:rPr lang="es-ES" sz="1500" i="1" dirty="0">
                <a:solidFill>
                  <a:schemeClr val="tx2"/>
                </a:solidFill>
              </a:rPr>
              <a:t>Esto es esencial para mejorar la experiencia del usuario y fomentar un sistema de transporte más integrado </a:t>
            </a:r>
            <a:r>
              <a:rPr lang="es-ES" sz="1500" dirty="0">
                <a:solidFill>
                  <a:schemeClr val="tx2"/>
                </a:solidFill>
              </a:rPr>
              <a:t>(</a:t>
            </a:r>
            <a:r>
              <a:rPr lang="es-ES" sz="1500" dirty="0" err="1">
                <a:solidFill>
                  <a:schemeClr val="tx2"/>
                </a:solidFill>
              </a:rPr>
              <a:t>Abdallah</a:t>
            </a:r>
            <a:r>
              <a:rPr lang="es-ES" sz="1500" dirty="0">
                <a:solidFill>
                  <a:schemeClr val="tx2"/>
                </a:solidFill>
              </a:rPr>
              <a:t> </a:t>
            </a:r>
            <a:r>
              <a:rPr lang="es-ES" sz="1500" dirty="0" err="1">
                <a:solidFill>
                  <a:schemeClr val="tx2"/>
                </a:solidFill>
              </a:rPr>
              <a:t>Izzat</a:t>
            </a:r>
            <a:r>
              <a:rPr lang="es-ES" sz="1500" dirty="0">
                <a:solidFill>
                  <a:schemeClr val="tx2"/>
                </a:solidFill>
              </a:rPr>
              <a:t> </a:t>
            </a:r>
            <a:r>
              <a:rPr lang="es-ES" sz="1500" dirty="0" err="1">
                <a:solidFill>
                  <a:schemeClr val="tx2"/>
                </a:solidFill>
              </a:rPr>
              <a:t>Mahmoud</a:t>
            </a:r>
            <a:r>
              <a:rPr lang="es-ES" sz="1500" dirty="0">
                <a:solidFill>
                  <a:schemeClr val="tx2"/>
                </a:solidFill>
              </a:rPr>
              <a:t> </a:t>
            </a:r>
            <a:r>
              <a:rPr lang="es-ES" sz="1500" dirty="0" err="1">
                <a:solidFill>
                  <a:schemeClr val="tx2"/>
                </a:solidFill>
              </a:rPr>
              <a:t>Barakat</a:t>
            </a:r>
            <a:r>
              <a:rPr lang="es-ES" sz="1500" dirty="0">
                <a:solidFill>
                  <a:schemeClr val="tx2"/>
                </a:solidFill>
              </a:rPr>
              <a:t>, 2024).</a:t>
            </a:r>
          </a:p>
          <a:p>
            <a:r>
              <a:rPr lang="es-ES" sz="1500" b="1" dirty="0">
                <a:solidFill>
                  <a:schemeClr val="tx2"/>
                </a:solidFill>
              </a:rPr>
              <a:t>Salud Pública</a:t>
            </a:r>
            <a:r>
              <a:rPr lang="es-ES" sz="1500" dirty="0">
                <a:solidFill>
                  <a:schemeClr val="tx2"/>
                </a:solidFill>
              </a:rPr>
              <a:t>: Promover el uso de </a:t>
            </a:r>
            <a:r>
              <a:rPr lang="es-ES" sz="1500" b="1" dirty="0">
                <a:solidFill>
                  <a:schemeClr val="tx2"/>
                </a:solidFill>
              </a:rPr>
              <a:t>bicicletas y Scooter eléctricos </a:t>
            </a:r>
            <a:r>
              <a:rPr lang="es-ES" sz="1500" dirty="0">
                <a:solidFill>
                  <a:schemeClr val="tx2"/>
                </a:solidFill>
              </a:rPr>
              <a:t>contribuye a una vida más saludable, reduciendo la dependencia de vehículos motorizados. </a:t>
            </a:r>
            <a:r>
              <a:rPr lang="es-ES" sz="1500" i="1" dirty="0">
                <a:solidFill>
                  <a:schemeClr val="tx2"/>
                </a:solidFill>
              </a:rPr>
              <a:t>Esto no solo mejora la calidad de vida de los ciudadanos, sino que también tiene un impacto positivo en la </a:t>
            </a:r>
            <a:r>
              <a:rPr lang="es-ES" sz="1500" b="1" i="1" dirty="0">
                <a:solidFill>
                  <a:schemeClr val="tx2"/>
                </a:solidFill>
              </a:rPr>
              <a:t>salud pública</a:t>
            </a:r>
            <a:r>
              <a:rPr lang="es-ES" sz="1500" dirty="0">
                <a:solidFill>
                  <a:schemeClr val="tx2"/>
                </a:solidFill>
              </a:rPr>
              <a:t>. (La importancia de una micromovilidad en diálogo con el transporte público, s. f.)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42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607B2-4186-AC8A-5CFF-4DC2A9D4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419" sz="3600">
                <a:solidFill>
                  <a:schemeClr val="tx2"/>
                </a:solidFill>
              </a:rPr>
              <a:t>Beneficios de la Implementación de LSS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65D2-3621-0D52-970E-AEB9E7D3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s-ES" sz="1400" b="1">
                <a:solidFill>
                  <a:schemeClr val="tx2"/>
                </a:solidFill>
              </a:rPr>
              <a:t>Reducción de Defectos y Mejora de Calidad</a:t>
            </a:r>
            <a:r>
              <a:rPr lang="es-ES" sz="1400">
                <a:solidFill>
                  <a:schemeClr val="tx2"/>
                </a:solidFill>
              </a:rPr>
              <a:t>: La metodología LSS (Lean Six Sigma) utiliza herramientas estadísticas para </a:t>
            </a:r>
            <a:r>
              <a:rPr lang="es-ES" sz="1400" b="1">
                <a:solidFill>
                  <a:schemeClr val="tx2"/>
                </a:solidFill>
              </a:rPr>
              <a:t>identificar y eliminar defectos en productos y servicios</a:t>
            </a:r>
            <a:r>
              <a:rPr lang="es-ES" sz="1400">
                <a:solidFill>
                  <a:schemeClr val="tx2"/>
                </a:solidFill>
              </a:rPr>
              <a:t>, </a:t>
            </a:r>
            <a:r>
              <a:rPr lang="es-ES" sz="1400" i="1">
                <a:solidFill>
                  <a:schemeClr val="tx2"/>
                </a:solidFill>
              </a:rPr>
              <a:t>asegurando altos estándares de calidad. Esto es fundamental para mantener la competitividad en un mercado en constante evolución </a:t>
            </a:r>
            <a:r>
              <a:rPr lang="es-ES" sz="1400">
                <a:solidFill>
                  <a:schemeClr val="tx2"/>
                </a:solidFill>
              </a:rPr>
              <a:t>(Ahmed Mousa, 2012).</a:t>
            </a:r>
          </a:p>
          <a:p>
            <a:r>
              <a:rPr lang="es-ES" sz="1400" b="1">
                <a:solidFill>
                  <a:schemeClr val="tx2"/>
                </a:solidFill>
              </a:rPr>
              <a:t>Reducción de Gastos y Sostenibilidad</a:t>
            </a:r>
            <a:r>
              <a:rPr lang="es-ES" sz="1400">
                <a:solidFill>
                  <a:schemeClr val="tx2"/>
                </a:solidFill>
              </a:rPr>
              <a:t>: LSS promueve </a:t>
            </a:r>
            <a:r>
              <a:rPr lang="es-ES" sz="1400" b="1">
                <a:solidFill>
                  <a:schemeClr val="tx2"/>
                </a:solidFill>
              </a:rPr>
              <a:t>prácticas que minimizan desperdicios y emisiones</a:t>
            </a:r>
            <a:r>
              <a:rPr lang="es-ES" sz="1400">
                <a:solidFill>
                  <a:schemeClr val="tx2"/>
                </a:solidFill>
              </a:rPr>
              <a:t>, alineándose con las </a:t>
            </a:r>
            <a:r>
              <a:rPr lang="es-ES" sz="1400" u="sng">
                <a:solidFill>
                  <a:schemeClr val="tx2"/>
                </a:solidFill>
              </a:rPr>
              <a:t>metas de sostenibilidad ambiental</a:t>
            </a:r>
            <a:r>
              <a:rPr lang="es-ES" sz="1400">
                <a:solidFill>
                  <a:schemeClr val="tx2"/>
                </a:solidFill>
              </a:rPr>
              <a:t>. </a:t>
            </a:r>
            <a:r>
              <a:rPr lang="es-ES" sz="1400" i="1">
                <a:solidFill>
                  <a:schemeClr val="tx2"/>
                </a:solidFill>
              </a:rPr>
              <a:t>Esto no solo ayuda a las empresas a reducir costos, sino que también contribuye a un futuro más sostenible </a:t>
            </a:r>
            <a:r>
              <a:rPr lang="es-ES" sz="1400">
                <a:solidFill>
                  <a:schemeClr val="tx2"/>
                </a:solidFill>
              </a:rPr>
              <a:t>(Rajeev Rathi, 2024).</a:t>
            </a:r>
          </a:p>
          <a:p>
            <a:r>
              <a:rPr lang="es-ES" sz="1400" b="1">
                <a:solidFill>
                  <a:schemeClr val="tx2"/>
                </a:solidFill>
              </a:rPr>
              <a:t>Facilidad de Innovación</a:t>
            </a:r>
            <a:r>
              <a:rPr lang="es-ES" sz="1400">
                <a:solidFill>
                  <a:schemeClr val="tx2"/>
                </a:solidFill>
              </a:rPr>
              <a:t>: La integración de tecnologías recientes con LSS puede llevar a innovaciones que </a:t>
            </a:r>
            <a:r>
              <a:rPr lang="es-ES" sz="1400" b="1">
                <a:solidFill>
                  <a:schemeClr val="tx2"/>
                </a:solidFill>
              </a:rPr>
              <a:t>mejoren la posición de mercado de la empresa</a:t>
            </a:r>
            <a:r>
              <a:rPr lang="es-ES" sz="1400">
                <a:solidFill>
                  <a:schemeClr val="tx2"/>
                </a:solidFill>
              </a:rPr>
              <a:t>. </a:t>
            </a:r>
            <a:r>
              <a:rPr lang="es-ES" sz="1400" u="sng">
                <a:solidFill>
                  <a:schemeClr val="tx2"/>
                </a:solidFill>
              </a:rPr>
              <a:t>Sin embargo</a:t>
            </a:r>
            <a:r>
              <a:rPr lang="es-ES" sz="1400">
                <a:solidFill>
                  <a:schemeClr val="tx2"/>
                </a:solidFill>
              </a:rPr>
              <a:t>, es importante abordar los retos de implementación, </a:t>
            </a:r>
            <a:r>
              <a:rPr lang="es-ES" sz="1400" i="1">
                <a:solidFill>
                  <a:schemeClr val="tx2"/>
                </a:solidFill>
              </a:rPr>
              <a:t>como la resistencia al cambio, para asegurar una adopción exitosa en la industria de micromovilidad </a:t>
            </a:r>
            <a:r>
              <a:rPr lang="es-ES" sz="1400">
                <a:solidFill>
                  <a:schemeClr val="tx2"/>
                </a:solidFill>
              </a:rPr>
              <a:t>(</a:t>
            </a:r>
            <a:r>
              <a:rPr lang="en-US" sz="1400">
                <a:solidFill>
                  <a:schemeClr val="tx2"/>
                </a:solidFill>
              </a:rPr>
              <a:t>Abdallah Izzat Mahmoud Barakat, 2024)</a:t>
            </a:r>
            <a:r>
              <a:rPr lang="es-ES" sz="140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3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BD938-9F1A-DA56-7596-5E150F7C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s-419" sz="3600">
                <a:solidFill>
                  <a:schemeClr val="tx2"/>
                </a:solidFill>
              </a:rPr>
              <a:t>Aplicación de Lean Six Sigma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C3DE-D818-3F34-4016-9C23F7F3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s-419" sz="1500" b="1" dirty="0">
                <a:solidFill>
                  <a:schemeClr val="tx2"/>
                </a:solidFill>
              </a:rPr>
              <a:t>Mejora de la eficiencia</a:t>
            </a:r>
            <a:r>
              <a:rPr lang="es-419" sz="1500" dirty="0">
                <a:solidFill>
                  <a:schemeClr val="tx2"/>
                </a:solidFill>
              </a:rPr>
              <a:t>: LSS puede optimizar procesos en la industria manufacturera y gestión financiera para lograr una producción más sostenible y eficiente (</a:t>
            </a:r>
            <a:r>
              <a:rPr lang="es-419" sz="1500" dirty="0" err="1">
                <a:solidFill>
                  <a:schemeClr val="tx2"/>
                </a:solidFill>
              </a:rPr>
              <a:t>Abdallah</a:t>
            </a:r>
            <a:r>
              <a:rPr lang="es-419" sz="1500" dirty="0">
                <a:solidFill>
                  <a:schemeClr val="tx2"/>
                </a:solidFill>
              </a:rPr>
              <a:t> </a:t>
            </a:r>
            <a:r>
              <a:rPr lang="es-419" sz="1500" dirty="0" err="1">
                <a:solidFill>
                  <a:schemeClr val="tx2"/>
                </a:solidFill>
              </a:rPr>
              <a:t>Izzat</a:t>
            </a:r>
            <a:r>
              <a:rPr lang="es-419" sz="1500" dirty="0">
                <a:solidFill>
                  <a:schemeClr val="tx2"/>
                </a:solidFill>
              </a:rPr>
              <a:t> </a:t>
            </a:r>
            <a:r>
              <a:rPr lang="es-419" sz="1500" dirty="0" err="1">
                <a:solidFill>
                  <a:schemeClr val="tx2"/>
                </a:solidFill>
              </a:rPr>
              <a:t>Mahmoud</a:t>
            </a:r>
            <a:r>
              <a:rPr lang="es-419" sz="1500" dirty="0">
                <a:solidFill>
                  <a:schemeClr val="tx2"/>
                </a:solidFill>
              </a:rPr>
              <a:t> </a:t>
            </a:r>
            <a:r>
              <a:rPr lang="es-419" sz="1500" dirty="0" err="1">
                <a:solidFill>
                  <a:schemeClr val="tx2"/>
                </a:solidFill>
              </a:rPr>
              <a:t>Barakat</a:t>
            </a:r>
            <a:r>
              <a:rPr lang="es-419" sz="1500" dirty="0">
                <a:solidFill>
                  <a:schemeClr val="tx2"/>
                </a:solidFill>
              </a:rPr>
              <a:t>, 2024).</a:t>
            </a:r>
            <a:endParaRPr lang="es-419" sz="1500" b="1" dirty="0">
              <a:solidFill>
                <a:schemeClr val="tx2"/>
              </a:solidFill>
            </a:endParaRPr>
          </a:p>
          <a:p>
            <a:r>
              <a:rPr lang="es-419" sz="1500" b="1" dirty="0">
                <a:solidFill>
                  <a:schemeClr val="tx2"/>
                </a:solidFill>
              </a:rPr>
              <a:t>Análisis de calidad de vida y movilidad</a:t>
            </a:r>
            <a:r>
              <a:rPr lang="es-419" sz="1500" dirty="0">
                <a:solidFill>
                  <a:schemeClr val="tx2"/>
                </a:solidFill>
              </a:rPr>
              <a:t>: Aplicar LSS en estudios de movilidad urbana puede ayudar a mejorar la calidad de vida en áreas urbanas y suburbanas </a:t>
            </a:r>
            <a:r>
              <a:rPr lang="pl-PL" sz="1500" dirty="0">
                <a:solidFill>
                  <a:schemeClr val="tx2"/>
                </a:solidFill>
              </a:rPr>
              <a:t>(Agnieszka Szmelter-Jarosz &amp; Michał Suchanek, 2023).</a:t>
            </a:r>
            <a:endParaRPr lang="es-419" sz="1500" b="1" dirty="0">
              <a:solidFill>
                <a:schemeClr val="tx2"/>
              </a:solidFill>
            </a:endParaRPr>
          </a:p>
          <a:p>
            <a:r>
              <a:rPr lang="es-419" sz="1500" b="1" dirty="0">
                <a:solidFill>
                  <a:schemeClr val="tx2"/>
                </a:solidFill>
              </a:rPr>
              <a:t>Adaptación de nuevas tecnologías</a:t>
            </a:r>
            <a:r>
              <a:rPr lang="es-419" sz="1500" dirty="0">
                <a:solidFill>
                  <a:schemeClr val="tx2"/>
                </a:solidFill>
              </a:rPr>
              <a:t>: LSS puede integrarse con tecnologías recientes para mejor la sostenibilidad ambiental en la fabricación (</a:t>
            </a:r>
            <a:r>
              <a:rPr lang="es-419" sz="1500" dirty="0" err="1">
                <a:solidFill>
                  <a:schemeClr val="tx2"/>
                </a:solidFill>
              </a:rPr>
              <a:t>Ertugrul</a:t>
            </a:r>
            <a:r>
              <a:rPr lang="es-419" sz="1500" dirty="0">
                <a:solidFill>
                  <a:schemeClr val="tx2"/>
                </a:solidFill>
              </a:rPr>
              <a:t> </a:t>
            </a:r>
            <a:r>
              <a:rPr lang="es-419" sz="1500" dirty="0" err="1">
                <a:solidFill>
                  <a:schemeClr val="tx2"/>
                </a:solidFill>
              </a:rPr>
              <a:t>Ayyildiz</a:t>
            </a:r>
            <a:r>
              <a:rPr lang="es-419" sz="1500" dirty="0">
                <a:solidFill>
                  <a:schemeClr val="tx2"/>
                </a:solidFill>
              </a:rPr>
              <a:t> &amp; </a:t>
            </a:r>
            <a:r>
              <a:rPr lang="es-419" sz="1500" dirty="0" err="1">
                <a:solidFill>
                  <a:schemeClr val="tx2"/>
                </a:solidFill>
              </a:rPr>
              <a:t>Melike</a:t>
            </a:r>
            <a:r>
              <a:rPr lang="es-419" sz="1500" dirty="0">
                <a:solidFill>
                  <a:schemeClr val="tx2"/>
                </a:solidFill>
              </a:rPr>
              <a:t> </a:t>
            </a:r>
            <a:r>
              <a:rPr lang="es-419" sz="1500" dirty="0" err="1">
                <a:solidFill>
                  <a:schemeClr val="tx2"/>
                </a:solidFill>
              </a:rPr>
              <a:t>Erdogan</a:t>
            </a:r>
            <a:r>
              <a:rPr lang="es-419" sz="1500" dirty="0">
                <a:solidFill>
                  <a:schemeClr val="tx2"/>
                </a:solidFill>
              </a:rPr>
              <a:t>, 2023).</a:t>
            </a:r>
            <a:endParaRPr lang="es-419" sz="1500" b="1" dirty="0">
              <a:solidFill>
                <a:schemeClr val="tx2"/>
              </a:solidFill>
            </a:endParaRPr>
          </a:p>
          <a:p>
            <a:r>
              <a:rPr lang="es-419" sz="1500" b="1" dirty="0">
                <a:solidFill>
                  <a:schemeClr val="tx2"/>
                </a:solidFill>
              </a:rPr>
              <a:t>Mejora del rendimiento</a:t>
            </a:r>
            <a:r>
              <a:rPr lang="es-419" sz="1500" dirty="0">
                <a:solidFill>
                  <a:schemeClr val="tx2"/>
                </a:solidFill>
              </a:rPr>
              <a:t>: Herramientas de LSS que pueden ser usadas para mejorar el rendimiento en sectores automotrices (</a:t>
            </a:r>
            <a:r>
              <a:rPr lang="es-419" sz="1500" dirty="0" err="1">
                <a:solidFill>
                  <a:schemeClr val="tx2"/>
                </a:solidFill>
              </a:rPr>
              <a:t>Nirav</a:t>
            </a:r>
            <a:r>
              <a:rPr lang="es-419" sz="1500" dirty="0">
                <a:solidFill>
                  <a:schemeClr val="tx2"/>
                </a:solidFill>
              </a:rPr>
              <a:t> D. </a:t>
            </a:r>
            <a:r>
              <a:rPr lang="es-419" sz="1500" dirty="0" err="1">
                <a:solidFill>
                  <a:schemeClr val="tx2"/>
                </a:solidFill>
              </a:rPr>
              <a:t>Mehta</a:t>
            </a:r>
            <a:r>
              <a:rPr lang="es-419" sz="1500" dirty="0">
                <a:solidFill>
                  <a:schemeClr val="tx2"/>
                </a:solidFill>
              </a:rPr>
              <a:t>, 2024).</a:t>
            </a:r>
            <a:endParaRPr lang="es-419" sz="1500" b="1" dirty="0">
              <a:solidFill>
                <a:schemeClr val="tx2"/>
              </a:solidFill>
            </a:endParaRPr>
          </a:p>
          <a:p>
            <a:r>
              <a:rPr lang="es-419" sz="1500" b="1" dirty="0">
                <a:solidFill>
                  <a:schemeClr val="tx2"/>
                </a:solidFill>
              </a:rPr>
              <a:t>Despliegue en </a:t>
            </a:r>
            <a:r>
              <a:rPr lang="es-419" sz="1500" b="1" dirty="0" err="1">
                <a:solidFill>
                  <a:schemeClr val="tx2"/>
                </a:solidFill>
              </a:rPr>
              <a:t>PyME</a:t>
            </a:r>
            <a:r>
              <a:rPr lang="es-419" sz="1500" dirty="0">
                <a:solidFill>
                  <a:schemeClr val="tx2"/>
                </a:solidFill>
              </a:rPr>
              <a:t>: </a:t>
            </a:r>
            <a:r>
              <a:rPr lang="es-ES" sz="1500" dirty="0">
                <a:solidFill>
                  <a:schemeClr val="tx2"/>
                </a:solidFill>
              </a:rPr>
              <a:t>Un análisis sistemático de la implementación de LSS en micro, pequeñas y medianas empresas (</a:t>
            </a:r>
            <a:r>
              <a:rPr lang="es-ES" sz="1500" dirty="0" err="1">
                <a:solidFill>
                  <a:schemeClr val="tx2"/>
                </a:solidFill>
              </a:rPr>
              <a:t>MSMEs</a:t>
            </a:r>
            <a:r>
              <a:rPr lang="es-ES" sz="1500" dirty="0">
                <a:solidFill>
                  <a:schemeClr val="tx2"/>
                </a:solidFill>
              </a:rPr>
              <a:t>) puede proporcionar un marco conceptual para su despliegue (</a:t>
            </a:r>
            <a:r>
              <a:rPr lang="es-ES" sz="1500" dirty="0" err="1">
                <a:solidFill>
                  <a:schemeClr val="tx2"/>
                </a:solidFill>
              </a:rPr>
              <a:t>Rajeev</a:t>
            </a:r>
            <a:r>
              <a:rPr lang="es-ES" sz="1500" dirty="0">
                <a:solidFill>
                  <a:schemeClr val="tx2"/>
                </a:solidFill>
              </a:rPr>
              <a:t> </a:t>
            </a:r>
            <a:r>
              <a:rPr lang="es-ES" sz="1500" dirty="0" err="1">
                <a:solidFill>
                  <a:schemeClr val="tx2"/>
                </a:solidFill>
              </a:rPr>
              <a:t>Rathi</a:t>
            </a:r>
            <a:r>
              <a:rPr lang="es-ES" sz="1500" dirty="0">
                <a:solidFill>
                  <a:schemeClr val="tx2"/>
                </a:solidFill>
              </a:rPr>
              <a:t>, </a:t>
            </a:r>
            <a:r>
              <a:rPr lang="es-ES" sz="1500">
                <a:solidFill>
                  <a:schemeClr val="tx2"/>
                </a:solidFill>
              </a:rPr>
              <a:t>2024).</a:t>
            </a:r>
            <a:endParaRPr lang="es-E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5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513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Importancia de la Micromovilidad</vt:lpstr>
      <vt:lpstr>Beneficios de la Implementación de LSS</vt:lpstr>
      <vt:lpstr>Aplicación de Lean Six Sigma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JASSIEL</dc:creator>
  <cp:lastModifiedBy>Jassiel Ovando</cp:lastModifiedBy>
  <cp:revision>1</cp:revision>
  <dcterms:created xsi:type="dcterms:W3CDTF">2024-10-23T13:24:32Z</dcterms:created>
  <dcterms:modified xsi:type="dcterms:W3CDTF">2024-10-23T14:41:28Z</dcterms:modified>
</cp:coreProperties>
</file>