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69" d="100"/>
          <a:sy n="69" d="100"/>
        </p:scale>
        <p:origin x="7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192F7-4D3D-4F8F-B0BF-E1775B8B2036}"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s-BO"/>
        </a:p>
      </dgm:t>
    </dgm:pt>
    <dgm:pt modelId="{76046054-6FD0-4D4A-A5C7-2DDBF8BD78F7}">
      <dgm:prSet phldrT="[Texto]"/>
      <dgm:spPr/>
      <dgm:t>
        <a:bodyPr/>
        <a:lstStyle/>
        <a:p>
          <a:r>
            <a:rPr lang="es-BO" dirty="0"/>
            <a:t>Reuniones diarias</a:t>
          </a:r>
        </a:p>
      </dgm:t>
    </dgm:pt>
    <dgm:pt modelId="{0A7E092D-16CC-4031-B97C-7158EE17F3C8}" type="parTrans" cxnId="{070F6BF7-668C-4B7E-86F5-7F7D93F4BF19}">
      <dgm:prSet/>
      <dgm:spPr/>
      <dgm:t>
        <a:bodyPr/>
        <a:lstStyle/>
        <a:p>
          <a:endParaRPr lang="es-BO"/>
        </a:p>
      </dgm:t>
    </dgm:pt>
    <dgm:pt modelId="{E86A0C0C-8C43-41FE-B693-30E759B5C7B9}" type="sibTrans" cxnId="{070F6BF7-668C-4B7E-86F5-7F7D93F4BF19}">
      <dgm:prSet/>
      <dgm:spPr/>
      <dgm:t>
        <a:bodyPr/>
        <a:lstStyle/>
        <a:p>
          <a:endParaRPr lang="es-BO"/>
        </a:p>
      </dgm:t>
    </dgm:pt>
    <dgm:pt modelId="{B41792B7-7E8E-4525-8D2F-DB7C32CB5017}">
      <dgm:prSet phldrT="[Texto]"/>
      <dgm:spPr/>
      <dgm:t>
        <a:bodyPr/>
        <a:lstStyle/>
        <a:p>
          <a:r>
            <a:rPr lang="es-BO" dirty="0"/>
            <a:t>Iteración</a:t>
          </a:r>
        </a:p>
      </dgm:t>
    </dgm:pt>
    <dgm:pt modelId="{AAB702C9-AE66-4BA4-9383-6545A20E8516}" type="parTrans" cxnId="{DC6E5EB9-F09A-4E27-977C-651C9333BB7E}">
      <dgm:prSet/>
      <dgm:spPr/>
      <dgm:t>
        <a:bodyPr/>
        <a:lstStyle/>
        <a:p>
          <a:endParaRPr lang="es-BO"/>
        </a:p>
      </dgm:t>
    </dgm:pt>
    <dgm:pt modelId="{72A651AC-A056-4A72-8F06-51C071D1A2BA}" type="sibTrans" cxnId="{DC6E5EB9-F09A-4E27-977C-651C9333BB7E}">
      <dgm:prSet/>
      <dgm:spPr/>
      <dgm:t>
        <a:bodyPr/>
        <a:lstStyle/>
        <a:p>
          <a:endParaRPr lang="es-BO"/>
        </a:p>
      </dgm:t>
    </dgm:pt>
    <dgm:pt modelId="{26443DEF-5565-46C4-9D64-B26748A9ED2D}">
      <dgm:prSet phldrT="[Texto]"/>
      <dgm:spPr/>
      <dgm:t>
        <a:bodyPr/>
        <a:lstStyle/>
        <a:p>
          <a:r>
            <a:rPr lang="es-BO" dirty="0"/>
            <a:t>Incremento de FUNCIONALIDAD</a:t>
          </a:r>
        </a:p>
      </dgm:t>
    </dgm:pt>
    <dgm:pt modelId="{0E4440EB-D765-4802-A76E-88532DCDD88D}" type="parTrans" cxnId="{58DE5E67-D79D-4557-B7D6-676BFF1DA5EC}">
      <dgm:prSet/>
      <dgm:spPr/>
      <dgm:t>
        <a:bodyPr/>
        <a:lstStyle/>
        <a:p>
          <a:endParaRPr lang="es-BO"/>
        </a:p>
      </dgm:t>
    </dgm:pt>
    <dgm:pt modelId="{ACD68E99-B440-464D-B580-2A3F6A75BB04}" type="sibTrans" cxnId="{58DE5E67-D79D-4557-B7D6-676BFF1DA5EC}">
      <dgm:prSet/>
      <dgm:spPr/>
      <dgm:t>
        <a:bodyPr/>
        <a:lstStyle/>
        <a:p>
          <a:endParaRPr lang="es-BO"/>
        </a:p>
      </dgm:t>
    </dgm:pt>
    <dgm:pt modelId="{E4F1E2DF-1D21-49EF-A0C6-5C7A3176FDAE}" type="pres">
      <dgm:prSet presAssocID="{6A7192F7-4D3D-4F8F-B0BF-E1775B8B2036}" presName="Name0" presStyleCnt="0">
        <dgm:presLayoutVars>
          <dgm:chMax val="7"/>
          <dgm:chPref val="7"/>
          <dgm:dir/>
          <dgm:animLvl val="lvl"/>
        </dgm:presLayoutVars>
      </dgm:prSet>
      <dgm:spPr/>
    </dgm:pt>
    <dgm:pt modelId="{1B335560-E7EB-4A2B-AFA2-4C6990B3A49F}" type="pres">
      <dgm:prSet presAssocID="{76046054-6FD0-4D4A-A5C7-2DDBF8BD78F7}" presName="Accent1" presStyleCnt="0"/>
      <dgm:spPr/>
    </dgm:pt>
    <dgm:pt modelId="{0ED282F9-6210-4EB9-9DAC-4B9DB289F06E}" type="pres">
      <dgm:prSet presAssocID="{76046054-6FD0-4D4A-A5C7-2DDBF8BD78F7}" presName="Accent" presStyleLbl="node1" presStyleIdx="0" presStyleCnt="3"/>
      <dgm:spPr/>
    </dgm:pt>
    <dgm:pt modelId="{6275C7ED-9FF9-4C71-B6AC-B00AEBC2AC9E}" type="pres">
      <dgm:prSet presAssocID="{76046054-6FD0-4D4A-A5C7-2DDBF8BD78F7}" presName="Parent1" presStyleLbl="revTx" presStyleIdx="0" presStyleCnt="3">
        <dgm:presLayoutVars>
          <dgm:chMax val="1"/>
          <dgm:chPref val="1"/>
          <dgm:bulletEnabled val="1"/>
        </dgm:presLayoutVars>
      </dgm:prSet>
      <dgm:spPr/>
    </dgm:pt>
    <dgm:pt modelId="{5A4D7247-886C-44AA-A61D-67518075C74B}" type="pres">
      <dgm:prSet presAssocID="{B41792B7-7E8E-4525-8D2F-DB7C32CB5017}" presName="Accent2" presStyleCnt="0"/>
      <dgm:spPr/>
    </dgm:pt>
    <dgm:pt modelId="{A3138E32-6CC3-4194-B999-8D008819DAEC}" type="pres">
      <dgm:prSet presAssocID="{B41792B7-7E8E-4525-8D2F-DB7C32CB5017}" presName="Accent" presStyleLbl="node1" presStyleIdx="1" presStyleCnt="3"/>
      <dgm:spPr/>
    </dgm:pt>
    <dgm:pt modelId="{CABE962E-0E04-4E8E-80D3-7AF8B015AF2C}" type="pres">
      <dgm:prSet presAssocID="{B41792B7-7E8E-4525-8D2F-DB7C32CB5017}" presName="Parent2" presStyleLbl="revTx" presStyleIdx="1" presStyleCnt="3">
        <dgm:presLayoutVars>
          <dgm:chMax val="1"/>
          <dgm:chPref val="1"/>
          <dgm:bulletEnabled val="1"/>
        </dgm:presLayoutVars>
      </dgm:prSet>
      <dgm:spPr/>
    </dgm:pt>
    <dgm:pt modelId="{F1347BCB-C9A3-4DAF-89AF-207D6FBA0E55}" type="pres">
      <dgm:prSet presAssocID="{26443DEF-5565-46C4-9D64-B26748A9ED2D}" presName="Accent3" presStyleCnt="0"/>
      <dgm:spPr/>
    </dgm:pt>
    <dgm:pt modelId="{F0A9C873-D882-474B-8423-CC391C02F54C}" type="pres">
      <dgm:prSet presAssocID="{26443DEF-5565-46C4-9D64-B26748A9ED2D}" presName="Accent" presStyleLbl="node1" presStyleIdx="2" presStyleCnt="3" custFlipVert="1" custFlipHor="1" custScaleX="2541" custScaleY="15084" custLinFactX="54088" custLinFactNeighborX="100000"/>
      <dgm:spPr/>
    </dgm:pt>
    <dgm:pt modelId="{D9990C42-9660-411E-9CC8-AFDAA07BDD2C}" type="pres">
      <dgm:prSet presAssocID="{26443DEF-5565-46C4-9D64-B26748A9ED2D}" presName="Parent3" presStyleLbl="revTx" presStyleIdx="2" presStyleCnt="3" custAng="10800000" custFlipVert="1" custFlipHor="1" custScaleX="359049" custScaleY="167434">
        <dgm:presLayoutVars>
          <dgm:chMax val="1"/>
          <dgm:chPref val="1"/>
          <dgm:bulletEnabled val="1"/>
        </dgm:presLayoutVars>
      </dgm:prSet>
      <dgm:spPr/>
    </dgm:pt>
  </dgm:ptLst>
  <dgm:cxnLst>
    <dgm:cxn modelId="{58DE5E67-D79D-4557-B7D6-676BFF1DA5EC}" srcId="{6A7192F7-4D3D-4F8F-B0BF-E1775B8B2036}" destId="{26443DEF-5565-46C4-9D64-B26748A9ED2D}" srcOrd="2" destOrd="0" parTransId="{0E4440EB-D765-4802-A76E-88532DCDD88D}" sibTransId="{ACD68E99-B440-464D-B580-2A3F6A75BB04}"/>
    <dgm:cxn modelId="{C300D081-1A5F-4179-8BF8-76A724CC3894}" type="presOf" srcId="{76046054-6FD0-4D4A-A5C7-2DDBF8BD78F7}" destId="{6275C7ED-9FF9-4C71-B6AC-B00AEBC2AC9E}" srcOrd="0" destOrd="0" presId="urn:microsoft.com/office/officeart/2009/layout/CircleArrowProcess"/>
    <dgm:cxn modelId="{93680C88-5577-40A1-8DA9-1CA09F2CA062}" type="presOf" srcId="{26443DEF-5565-46C4-9D64-B26748A9ED2D}" destId="{D9990C42-9660-411E-9CC8-AFDAA07BDD2C}" srcOrd="0" destOrd="0" presId="urn:microsoft.com/office/officeart/2009/layout/CircleArrowProcess"/>
    <dgm:cxn modelId="{DC6E5EB9-F09A-4E27-977C-651C9333BB7E}" srcId="{6A7192F7-4D3D-4F8F-B0BF-E1775B8B2036}" destId="{B41792B7-7E8E-4525-8D2F-DB7C32CB5017}" srcOrd="1" destOrd="0" parTransId="{AAB702C9-AE66-4BA4-9383-6545A20E8516}" sibTransId="{72A651AC-A056-4A72-8F06-51C071D1A2BA}"/>
    <dgm:cxn modelId="{F81050CA-72FF-474F-9B3D-1AEF8EB24EAA}" type="presOf" srcId="{B41792B7-7E8E-4525-8D2F-DB7C32CB5017}" destId="{CABE962E-0E04-4E8E-80D3-7AF8B015AF2C}" srcOrd="0" destOrd="0" presId="urn:microsoft.com/office/officeart/2009/layout/CircleArrowProcess"/>
    <dgm:cxn modelId="{2CAE28CC-3F45-4384-B566-34549418CE9F}" type="presOf" srcId="{6A7192F7-4D3D-4F8F-B0BF-E1775B8B2036}" destId="{E4F1E2DF-1D21-49EF-A0C6-5C7A3176FDAE}" srcOrd="0" destOrd="0" presId="urn:microsoft.com/office/officeart/2009/layout/CircleArrowProcess"/>
    <dgm:cxn modelId="{070F6BF7-668C-4B7E-86F5-7F7D93F4BF19}" srcId="{6A7192F7-4D3D-4F8F-B0BF-E1775B8B2036}" destId="{76046054-6FD0-4D4A-A5C7-2DDBF8BD78F7}" srcOrd="0" destOrd="0" parTransId="{0A7E092D-16CC-4031-B97C-7158EE17F3C8}" sibTransId="{E86A0C0C-8C43-41FE-B693-30E759B5C7B9}"/>
    <dgm:cxn modelId="{023C6B1E-98FC-427E-B83B-A161EDFA4984}" type="presParOf" srcId="{E4F1E2DF-1D21-49EF-A0C6-5C7A3176FDAE}" destId="{1B335560-E7EB-4A2B-AFA2-4C6990B3A49F}" srcOrd="0" destOrd="0" presId="urn:microsoft.com/office/officeart/2009/layout/CircleArrowProcess"/>
    <dgm:cxn modelId="{B126CF80-ADD1-47D3-A341-7F2D79168558}" type="presParOf" srcId="{1B335560-E7EB-4A2B-AFA2-4C6990B3A49F}" destId="{0ED282F9-6210-4EB9-9DAC-4B9DB289F06E}" srcOrd="0" destOrd="0" presId="urn:microsoft.com/office/officeart/2009/layout/CircleArrowProcess"/>
    <dgm:cxn modelId="{2B764E9E-7413-4FED-BBF6-5597B9001E99}" type="presParOf" srcId="{E4F1E2DF-1D21-49EF-A0C6-5C7A3176FDAE}" destId="{6275C7ED-9FF9-4C71-B6AC-B00AEBC2AC9E}" srcOrd="1" destOrd="0" presId="urn:microsoft.com/office/officeart/2009/layout/CircleArrowProcess"/>
    <dgm:cxn modelId="{9AD609EE-B629-4D89-AF54-62352959D8E1}" type="presParOf" srcId="{E4F1E2DF-1D21-49EF-A0C6-5C7A3176FDAE}" destId="{5A4D7247-886C-44AA-A61D-67518075C74B}" srcOrd="2" destOrd="0" presId="urn:microsoft.com/office/officeart/2009/layout/CircleArrowProcess"/>
    <dgm:cxn modelId="{DA687F87-1F53-4ACB-B206-9688D977B7D0}" type="presParOf" srcId="{5A4D7247-886C-44AA-A61D-67518075C74B}" destId="{A3138E32-6CC3-4194-B999-8D008819DAEC}" srcOrd="0" destOrd="0" presId="urn:microsoft.com/office/officeart/2009/layout/CircleArrowProcess"/>
    <dgm:cxn modelId="{6DC50FF0-0B0F-447E-B05B-4524435A117B}" type="presParOf" srcId="{E4F1E2DF-1D21-49EF-A0C6-5C7A3176FDAE}" destId="{CABE962E-0E04-4E8E-80D3-7AF8B015AF2C}" srcOrd="3" destOrd="0" presId="urn:microsoft.com/office/officeart/2009/layout/CircleArrowProcess"/>
    <dgm:cxn modelId="{2FC78795-A7A3-48CB-98D4-65F25F38C5B2}" type="presParOf" srcId="{E4F1E2DF-1D21-49EF-A0C6-5C7A3176FDAE}" destId="{F1347BCB-C9A3-4DAF-89AF-207D6FBA0E55}" srcOrd="4" destOrd="0" presId="urn:microsoft.com/office/officeart/2009/layout/CircleArrowProcess"/>
    <dgm:cxn modelId="{99163719-B02A-46DD-B2C2-EBCCCF708A97}" type="presParOf" srcId="{F1347BCB-C9A3-4DAF-89AF-207D6FBA0E55}" destId="{F0A9C873-D882-474B-8423-CC391C02F54C}" srcOrd="0" destOrd="0" presId="urn:microsoft.com/office/officeart/2009/layout/CircleArrowProcess"/>
    <dgm:cxn modelId="{1FAA6AEF-B126-4C9C-9848-B1F0B1CB91B3}" type="presParOf" srcId="{E4F1E2DF-1D21-49EF-A0C6-5C7A3176FDAE}" destId="{D9990C42-9660-411E-9CC8-AFDAA07BDD2C}"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282F9-6210-4EB9-9DAC-4B9DB289F06E}">
      <dsp:nvSpPr>
        <dsp:cNvPr id="0" name=""/>
        <dsp:cNvSpPr/>
      </dsp:nvSpPr>
      <dsp:spPr>
        <a:xfrm>
          <a:off x="4210198" y="197159"/>
          <a:ext cx="2094415" cy="2094734"/>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75C7ED-9FF9-4C71-B6AC-B00AEBC2AC9E}">
      <dsp:nvSpPr>
        <dsp:cNvPr id="0" name=""/>
        <dsp:cNvSpPr/>
      </dsp:nvSpPr>
      <dsp:spPr>
        <a:xfrm>
          <a:off x="4673133" y="953422"/>
          <a:ext cx="1163826" cy="58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Reuniones diarias</a:t>
          </a:r>
        </a:p>
      </dsp:txBody>
      <dsp:txXfrm>
        <a:off x="4673133" y="953422"/>
        <a:ext cx="1163826" cy="581773"/>
      </dsp:txXfrm>
    </dsp:sp>
    <dsp:sp modelId="{A3138E32-6CC3-4194-B999-8D008819DAEC}">
      <dsp:nvSpPr>
        <dsp:cNvPr id="0" name=""/>
        <dsp:cNvSpPr/>
      </dsp:nvSpPr>
      <dsp:spPr>
        <a:xfrm>
          <a:off x="3628482" y="1400740"/>
          <a:ext cx="2094415" cy="2094734"/>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BE962E-0E04-4E8E-80D3-7AF8B015AF2C}">
      <dsp:nvSpPr>
        <dsp:cNvPr id="0" name=""/>
        <dsp:cNvSpPr/>
      </dsp:nvSpPr>
      <dsp:spPr>
        <a:xfrm>
          <a:off x="4093777" y="2163964"/>
          <a:ext cx="1163826" cy="58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Iteración</a:t>
          </a:r>
        </a:p>
      </dsp:txBody>
      <dsp:txXfrm>
        <a:off x="4093777" y="2163964"/>
        <a:ext cx="1163826" cy="581773"/>
      </dsp:txXfrm>
    </dsp:sp>
    <dsp:sp modelId="{F0A9C873-D882-474B-8423-CC391C02F54C}">
      <dsp:nvSpPr>
        <dsp:cNvPr id="0" name=""/>
        <dsp:cNvSpPr/>
      </dsp:nvSpPr>
      <dsp:spPr>
        <a:xfrm flipH="1" flipV="1">
          <a:off x="8008819" y="3512656"/>
          <a:ext cx="45723" cy="271534"/>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990C42-9660-411E-9CC8-AFDAA07BDD2C}">
      <dsp:nvSpPr>
        <dsp:cNvPr id="0" name=""/>
        <dsp:cNvSpPr/>
      </dsp:nvSpPr>
      <dsp:spPr>
        <a:xfrm rot="10800000" flipH="1" flipV="1">
          <a:off x="3168446" y="3180090"/>
          <a:ext cx="4178706" cy="97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Incremento de FUNCIONALIDAD</a:t>
          </a:r>
        </a:p>
      </dsp:txBody>
      <dsp:txXfrm rot="-10800000">
        <a:off x="3168446" y="3180090"/>
        <a:ext cx="4178706" cy="974087"/>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p:cNvSpPr>
            <a:spLocks noGrp="1"/>
          </p:cNvSpPr>
          <p:nvPr>
            <p:ph type="dt" sz="half" idx="10"/>
          </p:nvPr>
        </p:nvSpPr>
        <p:spPr/>
        <p:txBody>
          <a:bodyPr/>
          <a:lstStyle/>
          <a:p>
            <a:fld id="{7CEAA7C3-1308-4766-8FFB-1BB3F03490D1}" type="datetimeFigureOut">
              <a:rPr lang="es-BO" smtClean="0"/>
              <a:t>6/3/2024</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4611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7CEAA7C3-1308-4766-8FFB-1BB3F03490D1}" type="datetimeFigureOut">
              <a:rPr lang="es-BO" smtClean="0"/>
              <a:t>6/3/2024</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165192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7CEAA7C3-1308-4766-8FFB-1BB3F03490D1}" type="datetimeFigureOut">
              <a:rPr lang="es-BO" smtClean="0"/>
              <a:t>6/3/2024</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27991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7CEAA7C3-1308-4766-8FFB-1BB3F03490D1}" type="datetimeFigureOut">
              <a:rPr lang="es-BO" smtClean="0"/>
              <a:t>6/3/2024</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304632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7CEAA7C3-1308-4766-8FFB-1BB3F03490D1}" type="datetimeFigureOut">
              <a:rPr lang="es-BO" smtClean="0"/>
              <a:t>6/3/2024</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400774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p:cNvSpPr>
            <a:spLocks noGrp="1"/>
          </p:cNvSpPr>
          <p:nvPr>
            <p:ph type="dt" sz="half" idx="10"/>
          </p:nvPr>
        </p:nvSpPr>
        <p:spPr/>
        <p:txBody>
          <a:bodyPr/>
          <a:lstStyle/>
          <a:p>
            <a:fld id="{7CEAA7C3-1308-4766-8FFB-1BB3F03490D1}" type="datetimeFigureOut">
              <a:rPr lang="es-BO" smtClean="0"/>
              <a:t>6/3/2024</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66637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p:cNvSpPr>
            <a:spLocks noGrp="1"/>
          </p:cNvSpPr>
          <p:nvPr>
            <p:ph type="dt" sz="half" idx="10"/>
          </p:nvPr>
        </p:nvSpPr>
        <p:spPr/>
        <p:txBody>
          <a:bodyPr/>
          <a:lstStyle/>
          <a:p>
            <a:fld id="{7CEAA7C3-1308-4766-8FFB-1BB3F03490D1}" type="datetimeFigureOut">
              <a:rPr lang="es-BO" smtClean="0"/>
              <a:t>6/3/2024</a:t>
            </a:fld>
            <a:endParaRPr lang="es-BO"/>
          </a:p>
        </p:txBody>
      </p:sp>
      <p:sp>
        <p:nvSpPr>
          <p:cNvPr id="8" name="Marcador de pie de página 7"/>
          <p:cNvSpPr>
            <a:spLocks noGrp="1"/>
          </p:cNvSpPr>
          <p:nvPr>
            <p:ph type="ftr" sz="quarter" idx="11"/>
          </p:nvPr>
        </p:nvSpPr>
        <p:spPr/>
        <p:txBody>
          <a:bodyPr/>
          <a:lstStyle/>
          <a:p>
            <a:endParaRPr lang="es-BO"/>
          </a:p>
        </p:txBody>
      </p:sp>
      <p:sp>
        <p:nvSpPr>
          <p:cNvPr id="9" name="Marcador de número de diapositiva 8"/>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3711064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fecha 2"/>
          <p:cNvSpPr>
            <a:spLocks noGrp="1"/>
          </p:cNvSpPr>
          <p:nvPr>
            <p:ph type="dt" sz="half" idx="10"/>
          </p:nvPr>
        </p:nvSpPr>
        <p:spPr/>
        <p:txBody>
          <a:bodyPr/>
          <a:lstStyle/>
          <a:p>
            <a:fld id="{7CEAA7C3-1308-4766-8FFB-1BB3F03490D1}" type="datetimeFigureOut">
              <a:rPr lang="es-BO" smtClean="0"/>
              <a:t>6/3/2024</a:t>
            </a:fld>
            <a:endParaRPr lang="es-BO"/>
          </a:p>
        </p:txBody>
      </p:sp>
      <p:sp>
        <p:nvSpPr>
          <p:cNvPr id="4" name="Marcador de pie de página 3"/>
          <p:cNvSpPr>
            <a:spLocks noGrp="1"/>
          </p:cNvSpPr>
          <p:nvPr>
            <p:ph type="ftr" sz="quarter" idx="11"/>
          </p:nvPr>
        </p:nvSpPr>
        <p:spPr/>
        <p:txBody>
          <a:bodyPr/>
          <a:lstStyle/>
          <a:p>
            <a:endParaRPr lang="es-BO"/>
          </a:p>
        </p:txBody>
      </p:sp>
      <p:sp>
        <p:nvSpPr>
          <p:cNvPr id="5" name="Marcador de número de diapositiva 4"/>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52841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CEAA7C3-1308-4766-8FFB-1BB3F03490D1}" type="datetimeFigureOut">
              <a:rPr lang="es-BO" smtClean="0"/>
              <a:t>6/3/2024</a:t>
            </a:fld>
            <a:endParaRPr lang="es-BO"/>
          </a:p>
        </p:txBody>
      </p:sp>
      <p:sp>
        <p:nvSpPr>
          <p:cNvPr id="3" name="Marcador de pie de página 2"/>
          <p:cNvSpPr>
            <a:spLocks noGrp="1"/>
          </p:cNvSpPr>
          <p:nvPr>
            <p:ph type="ftr" sz="quarter" idx="11"/>
          </p:nvPr>
        </p:nvSpPr>
        <p:spPr/>
        <p:txBody>
          <a:bodyPr/>
          <a:lstStyle/>
          <a:p>
            <a:endParaRPr lang="es-BO"/>
          </a:p>
        </p:txBody>
      </p:sp>
      <p:sp>
        <p:nvSpPr>
          <p:cNvPr id="4" name="Marcador de número de diapositiva 3"/>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101231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7CEAA7C3-1308-4766-8FFB-1BB3F03490D1}" type="datetimeFigureOut">
              <a:rPr lang="es-BO" smtClean="0"/>
              <a:t>6/3/2024</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352491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7CEAA7C3-1308-4766-8FFB-1BB3F03490D1}" type="datetimeFigureOut">
              <a:rPr lang="es-BO" smtClean="0"/>
              <a:t>6/3/2024</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0EF6397A-7DD1-464C-ADEE-C8B2A2B1819F}" type="slidenum">
              <a:rPr lang="es-BO" smtClean="0"/>
              <a:t>‹Nº›</a:t>
            </a:fld>
            <a:endParaRPr lang="es-BO"/>
          </a:p>
        </p:txBody>
      </p:sp>
    </p:spTree>
    <p:extLst>
      <p:ext uri="{BB962C8B-B14F-4D97-AF65-F5344CB8AC3E}">
        <p14:creationId xmlns:p14="http://schemas.microsoft.com/office/powerpoint/2010/main" val="1104632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AA7C3-1308-4766-8FFB-1BB3F03490D1}" type="datetimeFigureOut">
              <a:rPr lang="es-BO" smtClean="0"/>
              <a:t>6/3/2024</a:t>
            </a:fld>
            <a:endParaRPr lang="es-B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6397A-7DD1-464C-ADEE-C8B2A2B1819F}" type="slidenum">
              <a:rPr lang="es-BO" smtClean="0"/>
              <a:t>‹Nº›</a:t>
            </a:fld>
            <a:endParaRPr lang="es-BO"/>
          </a:p>
        </p:txBody>
      </p:sp>
    </p:spTree>
    <p:extLst>
      <p:ext uri="{BB962C8B-B14F-4D97-AF65-F5344CB8AC3E}">
        <p14:creationId xmlns:p14="http://schemas.microsoft.com/office/powerpoint/2010/main" val="2656001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04684"/>
            <a:ext cx="9144000" cy="1047135"/>
          </a:xfrm>
        </p:spPr>
        <p:txBody>
          <a:bodyPr>
            <a:normAutofit/>
          </a:bodyPr>
          <a:lstStyle/>
          <a:p>
            <a:r>
              <a:rPr lang="es-BO" dirty="0"/>
              <a:t>SCRUM</a:t>
            </a:r>
          </a:p>
        </p:txBody>
      </p:sp>
      <p:sp>
        <p:nvSpPr>
          <p:cNvPr id="3" name="Subtítulo 2"/>
          <p:cNvSpPr>
            <a:spLocks noGrp="1"/>
          </p:cNvSpPr>
          <p:nvPr>
            <p:ph type="subTitle" idx="1"/>
          </p:nvPr>
        </p:nvSpPr>
        <p:spPr>
          <a:xfrm>
            <a:off x="1523999" y="1814051"/>
            <a:ext cx="9847007" cy="4277033"/>
          </a:xfrm>
        </p:spPr>
        <p:txBody>
          <a:bodyPr>
            <a:normAutofit fontScale="70000" lnSpcReduction="20000"/>
          </a:bodyPr>
          <a:lstStyle/>
          <a:p>
            <a:pPr algn="l"/>
            <a:r>
              <a:rPr lang="es-BO" dirty="0"/>
              <a:t>SPRINT siglos breves de desarrollo. Llamadas iteraciones como el metodologías agiles.</a:t>
            </a:r>
          </a:p>
          <a:p>
            <a:pPr algn="l"/>
            <a:r>
              <a:rPr lang="es-BO" dirty="0"/>
              <a:t>Cinco fases de desarrollo.</a:t>
            </a:r>
          </a:p>
          <a:p>
            <a:pPr marL="457200" indent="-457200" algn="l">
              <a:buFont typeface="+mj-lt"/>
              <a:buAutoNum type="arabicPeriod"/>
            </a:pPr>
            <a:r>
              <a:rPr lang="es-BO" dirty="0"/>
              <a:t>Concepto. Son las características generales del producto. Se asigna un equipo que se encargue del desarrollo.</a:t>
            </a:r>
          </a:p>
          <a:p>
            <a:pPr marL="457200" indent="-457200" algn="l">
              <a:buFont typeface="+mj-lt"/>
              <a:buAutoNum type="arabicPeriod"/>
            </a:pPr>
            <a:r>
              <a:rPr lang="es-BO" dirty="0"/>
              <a:t>Especulación: En esta fase de realiza disposiciones con la información obtenida y se establecen los limites que marcaran el desarrollo del producto. Costo y agendas. Se construirá el producto con las ideas principales. Se comprueba las partes realizadas y su impacto en el entorno. En esta parte se trabaja con las iteraciones para: </a:t>
            </a:r>
          </a:p>
          <a:p>
            <a:pPr marL="914400" lvl="1" indent="-457200" algn="l">
              <a:buFont typeface="Wingdings" panose="05000000000000000000" pitchFamily="2" charset="2"/>
              <a:buChar char="§"/>
            </a:pPr>
            <a:r>
              <a:rPr lang="es-BO" dirty="0"/>
              <a:t>Desarrollar y revisar los requisitos generales.</a:t>
            </a:r>
          </a:p>
          <a:p>
            <a:pPr marL="914400" lvl="1" indent="-457200" algn="l">
              <a:buFont typeface="Wingdings" panose="05000000000000000000" pitchFamily="2" charset="2"/>
              <a:buChar char="§"/>
            </a:pPr>
            <a:r>
              <a:rPr lang="es-BO" dirty="0"/>
              <a:t>Mantener la lista de funcionales que se esperan.</a:t>
            </a:r>
          </a:p>
          <a:p>
            <a:pPr marL="914400" lvl="1" indent="-457200" algn="l">
              <a:buFont typeface="Wingdings" panose="05000000000000000000" pitchFamily="2" charset="2"/>
              <a:buChar char="§"/>
            </a:pPr>
            <a:r>
              <a:rPr lang="es-BO" dirty="0"/>
              <a:t>Plan de entrega. Se establecen las fechas de entrega de las versiones. Hitos o iteraciones. Con el esfuerzo del desarrollo del proyecto.</a:t>
            </a:r>
          </a:p>
          <a:p>
            <a:pPr marL="457200" indent="-457200" algn="l">
              <a:buFont typeface="+mj-lt"/>
              <a:buAutoNum type="arabicPeriod"/>
            </a:pPr>
            <a:r>
              <a:rPr lang="es-BO" dirty="0"/>
              <a:t>Exploración: Se incrementa el producto con las especulaciones en las que se añade las funcionalidades desarrolladas.</a:t>
            </a:r>
          </a:p>
          <a:p>
            <a:pPr marL="457200" indent="-457200" algn="l">
              <a:buFont typeface="+mj-lt"/>
              <a:buAutoNum type="arabicPeriod"/>
            </a:pPr>
            <a:r>
              <a:rPr lang="es-BO" dirty="0">
                <a:solidFill>
                  <a:srgbClr val="FF0000"/>
                </a:solidFill>
              </a:rPr>
              <a:t>Revisión: El equipo revisa todo lo que se ha construido y se verifica con el objetivo deseado.</a:t>
            </a:r>
          </a:p>
          <a:p>
            <a:pPr marL="457200" indent="-457200" algn="l">
              <a:buFont typeface="+mj-lt"/>
              <a:buAutoNum type="arabicPeriod"/>
            </a:pPr>
            <a:r>
              <a:rPr lang="es-BO" dirty="0">
                <a:solidFill>
                  <a:srgbClr val="FF0000"/>
                </a:solidFill>
              </a:rPr>
              <a:t>Cierre. Se entrega en la fecha acordada una versión del producto deseado. Al tratarse de una versión, no indica que se ha terminado del proyecto. Sino que se realizaron cambios llamados mantenimientos, hasta lograr obtener el producto deseado.</a:t>
            </a:r>
          </a:p>
          <a:p>
            <a:pPr marL="457200" indent="-457200" algn="l">
              <a:buFont typeface="+mj-lt"/>
              <a:buAutoNum type="arabicPeriod"/>
            </a:pPr>
            <a:endParaRPr lang="es-BO" dirty="0"/>
          </a:p>
          <a:p>
            <a:pPr marL="457200" indent="-457200" algn="l">
              <a:buFont typeface="+mj-lt"/>
              <a:buAutoNum type="arabicPeriod"/>
            </a:pPr>
            <a:endParaRPr lang="es-BO" dirty="0"/>
          </a:p>
          <a:p>
            <a:pPr marL="457200" indent="-457200" algn="l">
              <a:buFont typeface="+mj-lt"/>
              <a:buAutoNum type="arabicPeriod"/>
            </a:pPr>
            <a:endParaRPr lang="es-BO" dirty="0"/>
          </a:p>
          <a:p>
            <a:pPr marL="342900" indent="-342900" algn="l">
              <a:buFont typeface="Arial" panose="020B0604020202020204" pitchFamily="34" charset="0"/>
              <a:buChar char="•"/>
            </a:pPr>
            <a:endParaRPr lang="es-BO" dirty="0"/>
          </a:p>
        </p:txBody>
      </p:sp>
    </p:spTree>
    <p:extLst>
      <p:ext uri="{BB962C8B-B14F-4D97-AF65-F5344CB8AC3E}">
        <p14:creationId xmlns:p14="http://schemas.microsoft.com/office/powerpoint/2010/main" val="78436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BO" sz="6000" b="1" i="1" dirty="0"/>
              <a:t>Las historias de Usuario</a:t>
            </a:r>
            <a:endParaRPr lang="es-BO" sz="6000" dirty="0"/>
          </a:p>
        </p:txBody>
      </p:sp>
      <p:sp>
        <p:nvSpPr>
          <p:cNvPr id="3" name="Marcador de contenido 2"/>
          <p:cNvSpPr>
            <a:spLocks noGrp="1"/>
          </p:cNvSpPr>
          <p:nvPr>
            <p:ph idx="1"/>
          </p:nvPr>
        </p:nvSpPr>
        <p:spPr/>
        <p:txBody>
          <a:bodyPr>
            <a:normAutofit fontScale="92500"/>
          </a:bodyPr>
          <a:lstStyle/>
          <a:p>
            <a:r>
              <a:rPr lang="es-BO" dirty="0"/>
              <a:t>Son las descripciones de las funcionalidades que va a tener el software. </a:t>
            </a:r>
          </a:p>
          <a:p>
            <a:r>
              <a:rPr lang="es-BO" dirty="0"/>
              <a:t>Estas historias de usuario, serán el resultado de la colaboración entre el cliente y el equipo, e irán  evolucionando durante toda la vida del proyecto. </a:t>
            </a:r>
          </a:p>
          <a:p>
            <a:pPr>
              <a:buFont typeface="Wingdings" panose="05000000000000000000" pitchFamily="2" charset="2"/>
              <a:buChar char="q"/>
            </a:pPr>
            <a:r>
              <a:rPr lang="es-BO" dirty="0"/>
              <a:t>Las historias de usuario se componen de tres fases denominadas “Las 3 C”: </a:t>
            </a:r>
            <a:r>
              <a:rPr lang="es-BO" b="1" dirty="0" err="1"/>
              <a:t>Card</a:t>
            </a:r>
            <a:r>
              <a:rPr lang="es-BO" b="1" dirty="0"/>
              <a:t>: </a:t>
            </a:r>
            <a:r>
              <a:rPr lang="es-BO" dirty="0"/>
              <a:t>Será una breve descripción escrita que servirá como recordatorio. </a:t>
            </a:r>
          </a:p>
          <a:p>
            <a:pPr>
              <a:buFont typeface="Wingdings" panose="05000000000000000000" pitchFamily="2" charset="2"/>
              <a:buChar char="q"/>
            </a:pPr>
            <a:r>
              <a:rPr lang="es-BO" b="1" dirty="0" err="1"/>
              <a:t>Conversation</a:t>
            </a:r>
            <a:r>
              <a:rPr lang="es-BO" b="1" dirty="0"/>
              <a:t>: </a:t>
            </a:r>
            <a:r>
              <a:rPr lang="es-BO" dirty="0"/>
              <a:t>Es una conversación que servirá para asegurarse de que se ha entendido bien todo, y concretar el objetivo. </a:t>
            </a:r>
          </a:p>
          <a:p>
            <a:pPr>
              <a:buFont typeface="Wingdings" panose="05000000000000000000" pitchFamily="2" charset="2"/>
              <a:buChar char="q"/>
            </a:pPr>
            <a:r>
              <a:rPr lang="es-BO" b="1" dirty="0" err="1"/>
              <a:t>Confirmation</a:t>
            </a:r>
            <a:r>
              <a:rPr lang="es-BO" b="1" dirty="0"/>
              <a:t>: </a:t>
            </a:r>
            <a:r>
              <a:rPr lang="es-BO" dirty="0" err="1"/>
              <a:t>Tests</a:t>
            </a:r>
            <a:r>
              <a:rPr lang="es-BO" dirty="0"/>
              <a:t> funcionales para fijar detalles que sean relevantes e indicar cuál va  a ser el límite. </a:t>
            </a:r>
          </a:p>
          <a:p>
            <a:pPr>
              <a:buFont typeface="Wingdings" panose="05000000000000000000" pitchFamily="2" charset="2"/>
              <a:buChar char="q"/>
            </a:pPr>
            <a:endParaRPr lang="es-BO" dirty="0"/>
          </a:p>
        </p:txBody>
      </p:sp>
    </p:spTree>
    <p:extLst>
      <p:ext uri="{BB962C8B-B14F-4D97-AF65-F5344CB8AC3E}">
        <p14:creationId xmlns:p14="http://schemas.microsoft.com/office/powerpoint/2010/main" val="371763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66701"/>
            <a:ext cx="9144000" cy="863599"/>
          </a:xfrm>
        </p:spPr>
        <p:txBody>
          <a:bodyPr>
            <a:normAutofit fontScale="90000"/>
          </a:bodyPr>
          <a:lstStyle/>
          <a:p>
            <a:r>
              <a:rPr lang="es-BO" b="1" i="1" dirty="0"/>
              <a:t>Las historias de Usuario</a:t>
            </a:r>
            <a:endParaRPr lang="es-BO" dirty="0"/>
          </a:p>
        </p:txBody>
      </p:sp>
      <p:sp>
        <p:nvSpPr>
          <p:cNvPr id="3" name="Subtítulo 2"/>
          <p:cNvSpPr>
            <a:spLocks noGrp="1"/>
          </p:cNvSpPr>
          <p:nvPr>
            <p:ph type="subTitle" idx="1"/>
          </p:nvPr>
        </p:nvSpPr>
        <p:spPr>
          <a:xfrm>
            <a:off x="1524000" y="1130300"/>
            <a:ext cx="8890000" cy="687464"/>
          </a:xfrm>
        </p:spPr>
        <p:txBody>
          <a:bodyPr>
            <a:normAutofit lnSpcReduction="10000"/>
          </a:bodyPr>
          <a:lstStyle/>
          <a:p>
            <a:pPr algn="l"/>
            <a:r>
              <a:rPr lang="es-BO" dirty="0"/>
              <a:t>En cuanto al formato, un modelo podría ser como el que se muestra en la siguiente imagen: </a:t>
            </a:r>
          </a:p>
        </p:txBody>
      </p:sp>
      <p:pic>
        <p:nvPicPr>
          <p:cNvPr id="4" name="Imagen 3"/>
          <p:cNvPicPr>
            <a:picLocks noChangeAspect="1"/>
          </p:cNvPicPr>
          <p:nvPr/>
        </p:nvPicPr>
        <p:blipFill>
          <a:blip r:embed="rId2"/>
          <a:stretch>
            <a:fillRect/>
          </a:stretch>
        </p:blipFill>
        <p:spPr>
          <a:xfrm>
            <a:off x="1524000" y="1727200"/>
            <a:ext cx="8991600" cy="5461000"/>
          </a:xfrm>
          <a:prstGeom prst="rect">
            <a:avLst/>
          </a:prstGeom>
        </p:spPr>
      </p:pic>
    </p:spTree>
    <p:extLst>
      <p:ext uri="{BB962C8B-B14F-4D97-AF65-F5344CB8AC3E}">
        <p14:creationId xmlns:p14="http://schemas.microsoft.com/office/powerpoint/2010/main" val="100016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BO" sz="5400" b="1" i="1" dirty="0"/>
              <a:t>Las historias de Usuario</a:t>
            </a:r>
            <a:endParaRPr lang="es-BO" sz="5400" dirty="0"/>
          </a:p>
        </p:txBody>
      </p:sp>
      <p:sp>
        <p:nvSpPr>
          <p:cNvPr id="3" name="Marcador de contenido 2"/>
          <p:cNvSpPr>
            <a:spLocks noGrp="1"/>
          </p:cNvSpPr>
          <p:nvPr>
            <p:ph idx="1"/>
          </p:nvPr>
        </p:nvSpPr>
        <p:spPr>
          <a:xfrm>
            <a:off x="838200" y="1295400"/>
            <a:ext cx="10655300" cy="5295900"/>
          </a:xfrm>
        </p:spPr>
        <p:txBody>
          <a:bodyPr>
            <a:noAutofit/>
          </a:bodyPr>
          <a:lstStyle/>
          <a:p>
            <a:r>
              <a:rPr lang="es-BO" sz="2000" b="1" dirty="0"/>
              <a:t>ID: </a:t>
            </a:r>
            <a:r>
              <a:rPr lang="es-BO" sz="2000" dirty="0"/>
              <a:t>Identificador de la historia de usuario. </a:t>
            </a:r>
          </a:p>
          <a:p>
            <a:r>
              <a:rPr lang="es-BO" sz="2000" b="1" dirty="0"/>
              <a:t>TÍTULO: </a:t>
            </a:r>
            <a:r>
              <a:rPr lang="es-BO" sz="2000" dirty="0"/>
              <a:t>Título descriptivo de la historia de usuario.</a:t>
            </a:r>
          </a:p>
          <a:p>
            <a:r>
              <a:rPr lang="es-BO" sz="2000" b="1" dirty="0"/>
              <a:t>DESCRIPCIÓN: </a:t>
            </a:r>
            <a:r>
              <a:rPr lang="es-BO" sz="2000" dirty="0"/>
              <a:t>Descripción sintetizada de la historia de usuario. </a:t>
            </a:r>
          </a:p>
          <a:p>
            <a:r>
              <a:rPr lang="es-BO" sz="2000" b="1" dirty="0"/>
              <a:t>ESTIMACIÓN: </a:t>
            </a:r>
            <a:r>
              <a:rPr lang="es-BO" sz="2000" dirty="0"/>
              <a:t>Evaluación del coste de implementación en unidades de desarrollo.  Estas unidades representarán el tiempo teórico (desarrollo/hombre) que se haya  estimado al comienzo del proyecto. </a:t>
            </a:r>
          </a:p>
          <a:p>
            <a:r>
              <a:rPr lang="es-BO" sz="2000" b="1" dirty="0"/>
              <a:t>PRIORIDAD: </a:t>
            </a:r>
            <a:r>
              <a:rPr lang="es-BO" sz="2000" dirty="0"/>
              <a:t>Prioridad en la implementación de la historia de usuario respecto al resto  de las historias de usuario. A mayor número, mayor prioridad. Otra aproximación a la  priorización de tareas se hace a través del método </a:t>
            </a:r>
            <a:r>
              <a:rPr lang="es-BO" sz="2000" b="1" u="sng" dirty="0" err="1"/>
              <a:t>MoSCoW</a:t>
            </a:r>
            <a:r>
              <a:rPr lang="es-BO" sz="2000" dirty="0"/>
              <a:t>: </a:t>
            </a:r>
          </a:p>
          <a:p>
            <a:pPr lvl="1">
              <a:buFont typeface="Wingdings" panose="05000000000000000000" pitchFamily="2" charset="2"/>
              <a:buChar char="§"/>
            </a:pPr>
            <a:r>
              <a:rPr lang="es-BO" sz="1600" b="1" dirty="0"/>
              <a:t>M – </a:t>
            </a:r>
            <a:r>
              <a:rPr lang="es-BO" sz="1600" b="1" dirty="0" err="1"/>
              <a:t>Must</a:t>
            </a:r>
            <a:r>
              <a:rPr lang="es-BO" sz="1600" dirty="0"/>
              <a:t>, se debe completar este requerimiento para finalizar el proyecto. </a:t>
            </a:r>
          </a:p>
          <a:p>
            <a:pPr lvl="1">
              <a:buFont typeface="Wingdings" panose="05000000000000000000" pitchFamily="2" charset="2"/>
              <a:buChar char="§"/>
            </a:pPr>
            <a:r>
              <a:rPr lang="es-BO" sz="1600" b="1" dirty="0"/>
              <a:t>S – </a:t>
            </a:r>
            <a:r>
              <a:rPr lang="es-BO" sz="1600" b="1" dirty="0" err="1"/>
              <a:t>Should</a:t>
            </a:r>
            <a:r>
              <a:rPr lang="es-BO" sz="1600" dirty="0"/>
              <a:t>, se debe completar este proyecto por todos los medios, pero el éxito  del proyecto no depende de él. </a:t>
            </a:r>
          </a:p>
          <a:p>
            <a:pPr lvl="1">
              <a:buFont typeface="Wingdings" panose="05000000000000000000" pitchFamily="2" charset="2"/>
              <a:buChar char="§"/>
            </a:pPr>
            <a:r>
              <a:rPr lang="es-BO" sz="1600" b="1" dirty="0"/>
              <a:t>C – </a:t>
            </a:r>
            <a:r>
              <a:rPr lang="es-BO" sz="1600" b="1" dirty="0" err="1"/>
              <a:t>Could</a:t>
            </a:r>
            <a:r>
              <a:rPr lang="es-BO" sz="1600" dirty="0"/>
              <a:t>, se debería completar este requerimiento si su implementación no  afecta a la consecución de los objetivos principales del proyecto. </a:t>
            </a:r>
          </a:p>
          <a:p>
            <a:pPr lvl="1">
              <a:buFont typeface="Wingdings" panose="05000000000000000000" pitchFamily="2" charset="2"/>
              <a:buChar char="§"/>
            </a:pPr>
            <a:r>
              <a:rPr lang="es-BO" sz="1600" b="1" dirty="0"/>
              <a:t>W – </a:t>
            </a:r>
            <a:r>
              <a:rPr lang="es-BO" sz="1600" b="1" dirty="0" err="1"/>
              <a:t>Would</a:t>
            </a:r>
            <a:r>
              <a:rPr lang="es-BO" sz="1600" dirty="0"/>
              <a:t>, se puede completar este requerimiento si sobra tiempo de desarrollo  (o en futuras versiones del mismo) </a:t>
            </a:r>
          </a:p>
          <a:p>
            <a:pPr marL="0" indent="0">
              <a:buNone/>
            </a:pPr>
            <a:r>
              <a:rPr lang="es-BO" sz="2000" dirty="0"/>
              <a:t>▪ </a:t>
            </a:r>
            <a:r>
              <a:rPr lang="es-BO" sz="2000" b="1" dirty="0"/>
              <a:t>DEPENDENCIAS</a:t>
            </a:r>
            <a:r>
              <a:rPr lang="es-BO" sz="2000" dirty="0"/>
              <a:t>: Una historia de usuario no debería ser dependiente de otra historia,  pero a veces es inevitable. En este apartado se indicarían los </a:t>
            </a:r>
            <a:r>
              <a:rPr lang="es-BO" sz="2000" dirty="0" err="1"/>
              <a:t>IDs</a:t>
            </a:r>
            <a:r>
              <a:rPr lang="es-BO" sz="2000" dirty="0"/>
              <a:t> de las tareas de las  que depende una tarea. </a:t>
            </a:r>
          </a:p>
          <a:p>
            <a:endParaRPr lang="es-BO" sz="2000" dirty="0"/>
          </a:p>
        </p:txBody>
      </p:sp>
    </p:spTree>
    <p:extLst>
      <p:ext uri="{BB962C8B-B14F-4D97-AF65-F5344CB8AC3E}">
        <p14:creationId xmlns:p14="http://schemas.microsoft.com/office/powerpoint/2010/main" val="46599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BO" sz="4800" b="1" i="1" dirty="0"/>
              <a:t>Formato de la Pila Del Producto (Product Backlog).</a:t>
            </a:r>
            <a:endParaRPr lang="es-BO" sz="4800" dirty="0"/>
          </a:p>
        </p:txBody>
      </p:sp>
      <p:sp>
        <p:nvSpPr>
          <p:cNvPr id="3" name="Marcador de contenido 2"/>
          <p:cNvSpPr>
            <a:spLocks noGrp="1"/>
          </p:cNvSpPr>
          <p:nvPr>
            <p:ph idx="1"/>
          </p:nvPr>
        </p:nvSpPr>
        <p:spPr/>
        <p:txBody>
          <a:bodyPr>
            <a:normAutofit lnSpcReduction="10000"/>
          </a:bodyPr>
          <a:lstStyle/>
          <a:p>
            <a:pPr marL="0" indent="0">
              <a:buNone/>
            </a:pPr>
            <a:endParaRPr lang="es-BO" dirty="0"/>
          </a:p>
          <a:p>
            <a:r>
              <a:rPr lang="es-BO" dirty="0"/>
              <a:t>En </a:t>
            </a:r>
            <a:r>
              <a:rPr lang="es-BO" dirty="0" err="1"/>
              <a:t>Scrum</a:t>
            </a:r>
            <a:r>
              <a:rPr lang="es-BO" dirty="0"/>
              <a:t>, la preferencia por tener documentación en todo momento es menos estricta. Se  encuentra más necesario el mantener una comunicación directa con el equipo, por eso se usa  como herramienta el Backlog. </a:t>
            </a:r>
          </a:p>
          <a:p>
            <a:r>
              <a:rPr lang="es-BO" dirty="0"/>
              <a:t>Aunque no hay ningún producto especial a la hora de confeccionar la lista, es conveniente que  incluya información relativa a: </a:t>
            </a:r>
          </a:p>
          <a:p>
            <a:pPr lvl="1">
              <a:buFont typeface="Wingdings" panose="05000000000000000000" pitchFamily="2" charset="2"/>
              <a:buChar char="ü"/>
            </a:pPr>
            <a:r>
              <a:rPr lang="es-BO" b="1" dirty="0"/>
              <a:t>Identificador para la funcionalidad. </a:t>
            </a:r>
            <a:endParaRPr lang="es-BO" dirty="0"/>
          </a:p>
          <a:p>
            <a:pPr lvl="1">
              <a:buFont typeface="Wingdings" panose="05000000000000000000" pitchFamily="2" charset="2"/>
              <a:buChar char="ü"/>
            </a:pPr>
            <a:r>
              <a:rPr lang="es-BO" b="1" dirty="0"/>
              <a:t>Descripción de la funcionalidad. </a:t>
            </a:r>
            <a:endParaRPr lang="es-BO" dirty="0"/>
          </a:p>
          <a:p>
            <a:pPr lvl="1">
              <a:buFont typeface="Wingdings" panose="05000000000000000000" pitchFamily="2" charset="2"/>
              <a:buChar char="ü"/>
            </a:pPr>
            <a:r>
              <a:rPr lang="es-BO" b="1" dirty="0"/>
              <a:t>Sistema de priorización u orden. </a:t>
            </a:r>
            <a:endParaRPr lang="es-BO" dirty="0"/>
          </a:p>
          <a:p>
            <a:pPr lvl="1">
              <a:buFont typeface="Wingdings" panose="05000000000000000000" pitchFamily="2" charset="2"/>
              <a:buChar char="ü"/>
            </a:pPr>
            <a:r>
              <a:rPr lang="es-BO" b="1" dirty="0"/>
              <a:t>Estimación. </a:t>
            </a:r>
            <a:endParaRPr lang="es-BO" dirty="0"/>
          </a:p>
          <a:p>
            <a:endParaRPr lang="es-BO" dirty="0"/>
          </a:p>
        </p:txBody>
      </p:sp>
    </p:spTree>
    <p:extLst>
      <p:ext uri="{BB962C8B-B14F-4D97-AF65-F5344CB8AC3E}">
        <p14:creationId xmlns:p14="http://schemas.microsoft.com/office/powerpoint/2010/main" val="46625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b="1" i="1" dirty="0"/>
              <a:t>Formato de la Pila Del Producto (Product Backlog).</a:t>
            </a:r>
            <a:endParaRPr lang="es-BO"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720728388"/>
              </p:ext>
            </p:extLst>
          </p:nvPr>
        </p:nvGraphicFramePr>
        <p:xfrm>
          <a:off x="1765301" y="1879598"/>
          <a:ext cx="8902699" cy="3784601"/>
        </p:xfrm>
        <a:graphic>
          <a:graphicData uri="http://schemas.openxmlformats.org/drawingml/2006/table">
            <a:tbl>
              <a:tblPr/>
              <a:tblGrid>
                <a:gridCol w="390256">
                  <a:extLst>
                    <a:ext uri="{9D8B030D-6E8A-4147-A177-3AD203B41FA5}">
                      <a16:colId xmlns:a16="http://schemas.microsoft.com/office/drawing/2014/main" val="20000"/>
                    </a:ext>
                  </a:extLst>
                </a:gridCol>
                <a:gridCol w="975638">
                  <a:extLst>
                    <a:ext uri="{9D8B030D-6E8A-4147-A177-3AD203B41FA5}">
                      <a16:colId xmlns:a16="http://schemas.microsoft.com/office/drawing/2014/main" val="20001"/>
                    </a:ext>
                  </a:extLst>
                </a:gridCol>
                <a:gridCol w="3841576">
                  <a:extLst>
                    <a:ext uri="{9D8B030D-6E8A-4147-A177-3AD203B41FA5}">
                      <a16:colId xmlns:a16="http://schemas.microsoft.com/office/drawing/2014/main" val="20002"/>
                    </a:ext>
                  </a:extLst>
                </a:gridCol>
                <a:gridCol w="2719591">
                  <a:extLst>
                    <a:ext uri="{9D8B030D-6E8A-4147-A177-3AD203B41FA5}">
                      <a16:colId xmlns:a16="http://schemas.microsoft.com/office/drawing/2014/main" val="20003"/>
                    </a:ext>
                  </a:extLst>
                </a:gridCol>
                <a:gridCol w="975638">
                  <a:extLst>
                    <a:ext uri="{9D8B030D-6E8A-4147-A177-3AD203B41FA5}">
                      <a16:colId xmlns:a16="http://schemas.microsoft.com/office/drawing/2014/main" val="20004"/>
                    </a:ext>
                  </a:extLst>
                </a:gridCol>
              </a:tblGrid>
              <a:tr h="536823">
                <a:tc>
                  <a:txBody>
                    <a:bodyPr/>
                    <a:lstStyle/>
                    <a:p>
                      <a:pPr algn="l" fontAlgn="b"/>
                      <a:r>
                        <a:rPr lang="es-BO" sz="1400" b="1" i="1" u="none" strike="noStrike" dirty="0">
                          <a:solidFill>
                            <a:srgbClr val="000000"/>
                          </a:solidFill>
                          <a:effectLst/>
                          <a:latin typeface="Calibri" panose="020F0502020204030204" pitchFamily="34" charset="0"/>
                        </a:rPr>
                        <a:t>ID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BO" sz="1400" b="1" i="1" u="none" strike="noStrike" dirty="0">
                          <a:solidFill>
                            <a:srgbClr val="000000"/>
                          </a:solidFill>
                          <a:effectLst/>
                          <a:latin typeface="Calibri" panose="020F0502020204030204" pitchFamily="34" charset="0"/>
                        </a:rPr>
                        <a:t>PRIORIDAD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BO" sz="1400" b="1" i="1" u="none" strike="noStrike" dirty="0">
                          <a:solidFill>
                            <a:srgbClr val="000000"/>
                          </a:solidFill>
                          <a:effectLst/>
                          <a:latin typeface="Calibri" panose="020F0502020204030204" pitchFamily="34" charset="0"/>
                        </a:rPr>
                        <a:t>DESCRIPCION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BO" sz="1400" b="1" i="1" u="none" strike="noStrike" dirty="0">
                          <a:solidFill>
                            <a:srgbClr val="000000"/>
                          </a:solidFill>
                          <a:effectLst/>
                          <a:latin typeface="Calibri" panose="020F0502020204030204" pitchFamily="34" charset="0"/>
                        </a:rPr>
                        <a:t>ESTIMACION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BO" sz="1400" b="1" i="1" u="none" strike="noStrike" dirty="0">
                          <a:solidFill>
                            <a:srgbClr val="000000"/>
                          </a:solidFill>
                          <a:effectLst/>
                          <a:latin typeface="Calibri" panose="020F0502020204030204" pitchFamily="34" charset="0"/>
                        </a:rPr>
                        <a:t>POR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36823">
                <a:tc>
                  <a:txBody>
                    <a:bodyPr/>
                    <a:lstStyle/>
                    <a:p>
                      <a:pPr algn="r" fontAlgn="b"/>
                      <a:r>
                        <a:rPr lang="es-BO"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BO" sz="1100" b="0" i="0" u="none" strike="noStrike" dirty="0">
                          <a:solidFill>
                            <a:srgbClr val="000000"/>
                          </a:solidFill>
                          <a:effectLst/>
                          <a:latin typeface="Calibri" panose="020F0502020204030204" pitchFamily="34" charset="0"/>
                        </a:rPr>
                        <a:t>Muy 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BO" sz="1100" b="0" i="0" u="none" strike="noStrike" dirty="0">
                          <a:solidFill>
                            <a:srgbClr val="000000"/>
                          </a:solidFill>
                          <a:effectLst/>
                          <a:latin typeface="Calibri" panose="020F0502020204030204" pitchFamily="34" charset="0"/>
                        </a:rPr>
                        <a:t>Plataforma tecnológica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BO" sz="1100" b="0" i="0" u="none" strike="noStrike" dirty="0">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BO" sz="1100" b="0" i="0" u="none" strike="noStrike" dirty="0">
                          <a:solidFill>
                            <a:srgbClr val="000000"/>
                          </a:solidFill>
                          <a:effectLst/>
                          <a:latin typeface="Calibri" panose="020F0502020204030204" pitchFamily="34" charset="0"/>
                        </a:rPr>
                        <a:t>AR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6823">
                <a:tc>
                  <a:txBody>
                    <a:bodyPr/>
                    <a:lstStyle/>
                    <a:p>
                      <a:pPr algn="r" fontAlgn="b"/>
                      <a:r>
                        <a:rPr lang="es-BO"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BO" sz="1100" b="0" i="0" u="none" strike="noStrike">
                          <a:solidFill>
                            <a:srgbClr val="000000"/>
                          </a:solidFill>
                          <a:effectLst/>
                          <a:latin typeface="Calibri" panose="020F0502020204030204" pitchFamily="34" charset="0"/>
                        </a:rPr>
                        <a:t>Muy 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BO" sz="1100" b="0" i="0" u="none" strike="noStrike">
                          <a:solidFill>
                            <a:srgbClr val="000000"/>
                          </a:solidFill>
                          <a:effectLst/>
                          <a:latin typeface="Calibri" panose="020F0502020204030204" pitchFamily="34" charset="0"/>
                        </a:rPr>
                        <a:t>Interfaz de usuario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BO" sz="1100" b="0" i="0" u="none" strike="noStrike" dirty="0">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BO" sz="1100" b="0" i="0" u="none" strike="noStrike" dirty="0">
                          <a:solidFill>
                            <a:srgbClr val="000000"/>
                          </a:solidFill>
                          <a:effectLst/>
                          <a:latin typeface="Calibri" panose="020F0502020204030204" pitchFamily="34" charset="0"/>
                        </a:rPr>
                        <a:t>LR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6823">
                <a:tc>
                  <a:txBody>
                    <a:bodyPr/>
                    <a:lstStyle/>
                    <a:p>
                      <a:pPr algn="r" fontAlgn="b"/>
                      <a:r>
                        <a:rPr lang="es-BO"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BO" sz="1100" b="0" i="0" u="none" strike="noStrike">
                          <a:solidFill>
                            <a:srgbClr val="000000"/>
                          </a:solidFill>
                          <a:effectLst/>
                          <a:latin typeface="Calibri" panose="020F0502020204030204" pitchFamily="34" charset="0"/>
                        </a:rPr>
                        <a:t>Muy 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Un usuario se registra en el sistema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BO" sz="1100" b="0" i="0" u="none" strike="noStrike" dirty="0">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BO" sz="1100" b="0" i="0" u="none" strike="noStrike" dirty="0">
                          <a:solidFill>
                            <a:srgbClr val="000000"/>
                          </a:solidFill>
                          <a:effectLst/>
                          <a:latin typeface="Calibri" panose="020F0502020204030204" pitchFamily="34" charset="0"/>
                        </a:rPr>
                        <a:t>LR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6823">
                <a:tc>
                  <a:txBody>
                    <a:bodyPr/>
                    <a:lstStyle/>
                    <a:p>
                      <a:pPr algn="r" fontAlgn="b"/>
                      <a:r>
                        <a:rPr lang="es-BO" sz="1100" b="0" i="0" u="none" strike="noStrike">
                          <a:solidFill>
                            <a:srgbClr val="000000"/>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BO" sz="1100" b="0" i="0" u="none" strike="noStrike">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El operador define flujo  y texto de un expediente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BO" sz="1100" b="0" i="0" u="none" strike="noStrike" dirty="0">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BO" sz="1100" b="0" i="0" u="none" strike="noStrike" dirty="0">
                          <a:solidFill>
                            <a:srgbClr val="000000"/>
                          </a:solidFill>
                          <a:effectLst/>
                          <a:latin typeface="Calibri" panose="020F0502020204030204" pitchFamily="34" charset="0"/>
                        </a:rPr>
                        <a:t>AR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3663">
                <a:tc>
                  <a:txBody>
                    <a:bodyPr/>
                    <a:lstStyle/>
                    <a:p>
                      <a:pPr algn="r" fontAlgn="b"/>
                      <a:r>
                        <a:rPr lang="es-BO"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BO" sz="1100" b="0" i="0" u="none" strike="noStrike">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BO" sz="1100" b="0" i="0" u="none" strike="noStrike">
                          <a:solidFill>
                            <a:srgbClr val="000000"/>
                          </a:solidFill>
                          <a:effectLst/>
                          <a:latin typeface="Calibri" panose="020F0502020204030204" pitchFamily="34" charset="0"/>
                        </a:rPr>
                        <a:t>etc…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BO" sz="1100" b="0" i="0" u="none" strike="noStrike" dirty="0">
                          <a:solidFill>
                            <a:srgbClr val="000000"/>
                          </a:solidFill>
                          <a:effectLst/>
                          <a:latin typeface="Calibri" panose="020F0502020204030204" pitchFamily="34" charset="0"/>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BO" sz="1100" b="0" i="0" u="none" strike="noStrike" dirty="0">
                          <a:solidFill>
                            <a:srgbClr val="000000"/>
                          </a:solidFill>
                          <a:effectLst/>
                          <a:latin typeface="Calibri" panose="020F0502020204030204" pitchFamily="34" charset="0"/>
                        </a:rPr>
                        <a:t>XXXX</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36823">
                <a:tc>
                  <a:txBody>
                    <a:bodyPr/>
                    <a:lstStyle/>
                    <a:p>
                      <a:pPr algn="l" fontAlgn="b"/>
                      <a:endParaRPr lang="es-BO"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BO"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s-MX" sz="1200" b="1" i="1" u="none" strike="noStrike" dirty="0">
                          <a:solidFill>
                            <a:srgbClr val="000000"/>
                          </a:solidFill>
                          <a:effectLst/>
                          <a:latin typeface="Calibri" panose="020F0502020204030204" pitchFamily="34" charset="0"/>
                        </a:rPr>
                        <a:t>Ejemplo de un Product Backlog</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BO"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BO" sz="11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7206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9300" y="254001"/>
            <a:ext cx="10604500" cy="736600"/>
          </a:xfrm>
        </p:spPr>
        <p:txBody>
          <a:bodyPr>
            <a:normAutofit fontScale="90000"/>
          </a:bodyPr>
          <a:lstStyle/>
          <a:p>
            <a:pPr algn="ctr"/>
            <a:r>
              <a:rPr lang="es-BO" b="1" dirty="0"/>
              <a:t>Sprint Backlog. </a:t>
            </a:r>
            <a:br>
              <a:rPr lang="es-BO" dirty="0"/>
            </a:br>
            <a:endParaRPr lang="es-BO" dirty="0"/>
          </a:p>
        </p:txBody>
      </p:sp>
      <p:sp>
        <p:nvSpPr>
          <p:cNvPr id="3" name="Marcador de contenido 2"/>
          <p:cNvSpPr>
            <a:spLocks noGrp="1"/>
          </p:cNvSpPr>
          <p:nvPr>
            <p:ph idx="1"/>
          </p:nvPr>
        </p:nvSpPr>
        <p:spPr>
          <a:xfrm>
            <a:off x="838200" y="622300"/>
            <a:ext cx="10515600" cy="5554663"/>
          </a:xfrm>
        </p:spPr>
        <p:txBody>
          <a:bodyPr>
            <a:normAutofit/>
          </a:bodyPr>
          <a:lstStyle/>
          <a:p>
            <a:r>
              <a:rPr lang="es-BO" sz="2000" dirty="0"/>
              <a:t>Es la lista de tareas que elabora el equipo durante la planificación de un Sprint.  Se asignan las tareas a cada persona y el tiempo que queda para terminarlas. </a:t>
            </a:r>
          </a:p>
          <a:p>
            <a:r>
              <a:rPr lang="es-BO" sz="2000" dirty="0"/>
              <a:t>De esta manera el proyecto se descompone en unidades más pequeñas y se puede determinar o  ver en qué tareas no se está avanzando e intentar eliminar el problema. </a:t>
            </a:r>
          </a:p>
        </p:txBody>
      </p:sp>
      <p:pic>
        <p:nvPicPr>
          <p:cNvPr id="4" name="Imagen 3"/>
          <p:cNvPicPr>
            <a:picLocks noChangeAspect="1"/>
          </p:cNvPicPr>
          <p:nvPr/>
        </p:nvPicPr>
        <p:blipFill>
          <a:blip r:embed="rId2"/>
          <a:stretch>
            <a:fillRect/>
          </a:stretch>
        </p:blipFill>
        <p:spPr>
          <a:xfrm>
            <a:off x="1054100" y="1955800"/>
            <a:ext cx="9550399" cy="4368800"/>
          </a:xfrm>
          <a:prstGeom prst="rect">
            <a:avLst/>
          </a:prstGeom>
        </p:spPr>
      </p:pic>
    </p:spTree>
    <p:extLst>
      <p:ext uri="{BB962C8B-B14F-4D97-AF65-F5344CB8AC3E}">
        <p14:creationId xmlns:p14="http://schemas.microsoft.com/office/powerpoint/2010/main" val="1561346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63575"/>
          </a:xfrm>
        </p:spPr>
        <p:txBody>
          <a:bodyPr>
            <a:normAutofit fontScale="90000"/>
          </a:bodyPr>
          <a:lstStyle/>
          <a:p>
            <a:pPr algn="ctr"/>
            <a:r>
              <a:rPr lang="es-BO" b="1" dirty="0"/>
              <a:t>Sprint Backlog.</a:t>
            </a:r>
            <a:endParaRPr lang="es-BO" dirty="0"/>
          </a:p>
        </p:txBody>
      </p:sp>
      <p:sp>
        <p:nvSpPr>
          <p:cNvPr id="3" name="Marcador de contenido 2"/>
          <p:cNvSpPr>
            <a:spLocks noGrp="1"/>
          </p:cNvSpPr>
          <p:nvPr>
            <p:ph idx="1"/>
          </p:nvPr>
        </p:nvSpPr>
        <p:spPr>
          <a:xfrm>
            <a:off x="838200" y="1028700"/>
            <a:ext cx="10515600" cy="5148263"/>
          </a:xfrm>
        </p:spPr>
        <p:txBody>
          <a:bodyPr>
            <a:normAutofit fontScale="62500" lnSpcReduction="20000"/>
          </a:bodyPr>
          <a:lstStyle/>
          <a:p>
            <a:pPr marL="0" indent="0">
              <a:buNone/>
            </a:pPr>
            <a:r>
              <a:rPr lang="es-BO" b="1" u="sng" dirty="0"/>
              <a:t>Cómo funciona la lista</a:t>
            </a:r>
            <a:r>
              <a:rPr lang="es-BO" b="1" dirty="0"/>
              <a:t>: </a:t>
            </a:r>
          </a:p>
          <a:p>
            <a:pPr marL="0" indent="0">
              <a:buNone/>
            </a:pPr>
            <a:r>
              <a:rPr lang="es-BO" dirty="0"/>
              <a:t>▪ </a:t>
            </a:r>
            <a:r>
              <a:rPr lang="es-BO" b="1" dirty="0"/>
              <a:t>Es una lista ordenada por prioridades para el cliente. </a:t>
            </a:r>
            <a:endParaRPr lang="es-BO" dirty="0"/>
          </a:p>
          <a:p>
            <a:pPr marL="0" indent="0">
              <a:buNone/>
            </a:pPr>
            <a:r>
              <a:rPr lang="es-BO" dirty="0"/>
              <a:t>▪ </a:t>
            </a:r>
            <a:r>
              <a:rPr lang="es-BO" b="1" dirty="0"/>
              <a:t>Puede haber dependencias entre una tarea y otra, por lo tanto se tendrá que  diferenciar de alguna manera. </a:t>
            </a:r>
            <a:endParaRPr lang="es-BO" dirty="0"/>
          </a:p>
          <a:p>
            <a:pPr marL="0" indent="0">
              <a:buNone/>
            </a:pPr>
            <a:r>
              <a:rPr lang="es-BO" dirty="0"/>
              <a:t>▪ </a:t>
            </a:r>
            <a:r>
              <a:rPr lang="es-BO" b="1" dirty="0"/>
              <a:t>Todas las tareas tienen que tener un coste semejante que será entre 4-16 horas. </a:t>
            </a:r>
          </a:p>
          <a:p>
            <a:pPr marL="0" indent="0">
              <a:buNone/>
            </a:pPr>
            <a:r>
              <a:rPr lang="es-BO" b="1" u="sng" dirty="0"/>
              <a:t>Formato de la lista</a:t>
            </a:r>
            <a:r>
              <a:rPr lang="es-BO" b="1" dirty="0"/>
              <a:t>:  Hay 3 opciones: </a:t>
            </a:r>
          </a:p>
          <a:p>
            <a:pPr marL="0" indent="0">
              <a:buNone/>
            </a:pPr>
            <a:r>
              <a:rPr lang="es-BO" dirty="0"/>
              <a:t>▪ </a:t>
            </a:r>
            <a:r>
              <a:rPr lang="es-BO" b="1" dirty="0"/>
              <a:t>Hojas de cálculo. </a:t>
            </a:r>
            <a:endParaRPr lang="es-BO" dirty="0"/>
          </a:p>
          <a:p>
            <a:pPr marL="0" indent="0">
              <a:buNone/>
            </a:pPr>
            <a:r>
              <a:rPr lang="es-BO" dirty="0"/>
              <a:t>▪ </a:t>
            </a:r>
            <a:r>
              <a:rPr lang="es-BO" b="1" dirty="0"/>
              <a:t>Pizarras. </a:t>
            </a:r>
            <a:endParaRPr lang="es-BO" dirty="0"/>
          </a:p>
          <a:p>
            <a:pPr marL="0" indent="0">
              <a:buNone/>
            </a:pPr>
            <a:r>
              <a:rPr lang="es-BO" dirty="0"/>
              <a:t>▪ </a:t>
            </a:r>
            <a:r>
              <a:rPr lang="es-BO" b="1" dirty="0"/>
              <a:t>Herramientas colaborativas. </a:t>
            </a:r>
            <a:endParaRPr lang="es-BO" dirty="0"/>
          </a:p>
          <a:p>
            <a:pPr marL="0" indent="0">
              <a:buNone/>
            </a:pPr>
            <a:r>
              <a:rPr lang="es-BO" dirty="0"/>
              <a:t>Generalmente, las tareas a completar se suelen gestionar mediante el </a:t>
            </a:r>
            <a:r>
              <a:rPr lang="es-BO" dirty="0" err="1"/>
              <a:t>Scrum</a:t>
            </a:r>
            <a:r>
              <a:rPr lang="es-BO" dirty="0"/>
              <a:t> </a:t>
            </a:r>
            <a:r>
              <a:rPr lang="es-BO" dirty="0" err="1"/>
              <a:t>Taskboard</a:t>
            </a:r>
            <a:r>
              <a:rPr lang="es-BO" dirty="0"/>
              <a:t>, a cada  objetivo se le asignan las tareas necesarias para llevarlo a cabo, se usan post-</a:t>
            </a:r>
            <a:r>
              <a:rPr lang="es-BO" dirty="0" err="1"/>
              <a:t>its</a:t>
            </a:r>
            <a:r>
              <a:rPr lang="es-BO" dirty="0"/>
              <a:t> que se van  moviendo de una columna a otra para cambiar el estado. </a:t>
            </a:r>
          </a:p>
          <a:p>
            <a:pPr marL="0" indent="0">
              <a:buNone/>
            </a:pPr>
            <a:r>
              <a:rPr lang="es-BO" dirty="0"/>
              <a:t>Se debe incluir: </a:t>
            </a:r>
          </a:p>
          <a:p>
            <a:pPr marL="0" indent="0">
              <a:buNone/>
            </a:pPr>
            <a:r>
              <a:rPr lang="es-BO" dirty="0"/>
              <a:t>▪ </a:t>
            </a:r>
            <a:r>
              <a:rPr lang="es-BO" b="1" dirty="0"/>
              <a:t>Lista de tareas. </a:t>
            </a:r>
            <a:endParaRPr lang="es-BO" dirty="0"/>
          </a:p>
          <a:p>
            <a:pPr marL="0" indent="0">
              <a:buNone/>
            </a:pPr>
            <a:r>
              <a:rPr lang="es-BO" dirty="0"/>
              <a:t>▪ </a:t>
            </a:r>
            <a:r>
              <a:rPr lang="es-BO" b="1" dirty="0"/>
              <a:t>Persona responsable de cada tarea, el estado en el que se encuentra y el tiempo que  queda por terminarla.</a:t>
            </a:r>
            <a:endParaRPr lang="es-BO" dirty="0"/>
          </a:p>
          <a:p>
            <a:pPr marL="0" indent="0">
              <a:buNone/>
            </a:pPr>
            <a:r>
              <a:rPr lang="es-BO" dirty="0"/>
              <a:t>▪ </a:t>
            </a:r>
            <a:r>
              <a:rPr lang="es-BO" b="1" dirty="0"/>
              <a:t>Permite la consulta diaria del equipo. </a:t>
            </a:r>
            <a:endParaRPr lang="es-BO" dirty="0"/>
          </a:p>
          <a:p>
            <a:pPr marL="0" indent="0">
              <a:buNone/>
            </a:pPr>
            <a:r>
              <a:rPr lang="es-BO" dirty="0"/>
              <a:t>▪ </a:t>
            </a:r>
            <a:r>
              <a:rPr lang="es-BO" b="1" dirty="0"/>
              <a:t>Permite tener una referencia diaria del tiempo que le queda a cada tarea. </a:t>
            </a:r>
          </a:p>
          <a:p>
            <a:pPr marL="0" indent="0">
              <a:buNone/>
            </a:pPr>
            <a:endParaRPr lang="es-BO" dirty="0"/>
          </a:p>
        </p:txBody>
      </p:sp>
    </p:spTree>
    <p:extLst>
      <p:ext uri="{BB962C8B-B14F-4D97-AF65-F5344CB8AC3E}">
        <p14:creationId xmlns:p14="http://schemas.microsoft.com/office/powerpoint/2010/main" val="294293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BO" sz="5300" b="1" dirty="0"/>
              <a:t>Incremento. </a:t>
            </a:r>
            <a:br>
              <a:rPr lang="es-BO" dirty="0"/>
            </a:br>
            <a:endParaRPr lang="es-BO" dirty="0"/>
          </a:p>
        </p:txBody>
      </p:sp>
      <p:sp>
        <p:nvSpPr>
          <p:cNvPr id="3" name="Marcador de contenido 2"/>
          <p:cNvSpPr>
            <a:spLocks noGrp="1"/>
          </p:cNvSpPr>
          <p:nvPr>
            <p:ph idx="1"/>
          </p:nvPr>
        </p:nvSpPr>
        <p:spPr>
          <a:xfrm>
            <a:off x="838200" y="1473201"/>
            <a:ext cx="10515600" cy="3429000"/>
          </a:xfrm>
        </p:spPr>
        <p:txBody>
          <a:bodyPr>
            <a:normAutofit/>
          </a:bodyPr>
          <a:lstStyle/>
          <a:p>
            <a:r>
              <a:rPr lang="es-BO" sz="3200" dirty="0"/>
              <a:t>Representa los requisitos que se han completado en una iteración y que son perfectamente  operativos. </a:t>
            </a:r>
          </a:p>
          <a:p>
            <a:r>
              <a:rPr lang="es-BO" sz="3200" dirty="0"/>
              <a:t>Según los resultados que se obtengan, el cliente puede ir haciendo los cambios necesarios y  replanteando el proyecto. </a:t>
            </a:r>
          </a:p>
          <a:p>
            <a:endParaRPr lang="es-BO" sz="3200" dirty="0"/>
          </a:p>
        </p:txBody>
      </p:sp>
    </p:spTree>
    <p:extLst>
      <p:ext uri="{BB962C8B-B14F-4D97-AF65-F5344CB8AC3E}">
        <p14:creationId xmlns:p14="http://schemas.microsoft.com/office/powerpoint/2010/main" val="261492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b="1" dirty="0"/>
              <a:t>DESARROLLO DE LAS FASES DE UN PROYECTO EN SCRUM: </a:t>
            </a:r>
            <a:r>
              <a:rPr lang="es-BO" b="1" dirty="0">
                <a:solidFill>
                  <a:srgbClr val="FF0000"/>
                </a:solidFill>
              </a:rPr>
              <a:t>Preparación del proyecto</a:t>
            </a:r>
            <a:r>
              <a:rPr lang="es-BO" b="1" dirty="0"/>
              <a:t>. </a:t>
            </a:r>
            <a:br>
              <a:rPr lang="es-BO" dirty="0"/>
            </a:br>
            <a:endParaRPr lang="es-BO" dirty="0"/>
          </a:p>
        </p:txBody>
      </p:sp>
      <p:sp>
        <p:nvSpPr>
          <p:cNvPr id="3" name="Marcador de contenido 2"/>
          <p:cNvSpPr>
            <a:spLocks noGrp="1"/>
          </p:cNvSpPr>
          <p:nvPr>
            <p:ph idx="1"/>
          </p:nvPr>
        </p:nvSpPr>
        <p:spPr>
          <a:xfrm>
            <a:off x="838200" y="1524000"/>
            <a:ext cx="10515600" cy="4652963"/>
          </a:xfrm>
        </p:spPr>
        <p:txBody>
          <a:bodyPr>
            <a:normAutofit fontScale="92500" lnSpcReduction="10000"/>
          </a:bodyPr>
          <a:lstStyle/>
          <a:p>
            <a:pPr marL="0" indent="0">
              <a:buNone/>
            </a:pPr>
            <a:r>
              <a:rPr lang="es-BO" sz="2000" dirty="0"/>
              <a:t>Conocida como </a:t>
            </a:r>
            <a:r>
              <a:rPr lang="es-BO" sz="2000" b="1" dirty="0"/>
              <a:t>Sprint 0, </a:t>
            </a:r>
            <a:r>
              <a:rPr lang="es-BO" sz="2000" dirty="0"/>
              <a:t>es la fase inicial en la que se intenta comprender el caso de negocio con  la finalidad de tomar decisiones que agreguen valor al producto. </a:t>
            </a:r>
          </a:p>
          <a:p>
            <a:pPr marL="0" indent="0">
              <a:buNone/>
            </a:pPr>
            <a:r>
              <a:rPr lang="es-BO" sz="2000" dirty="0"/>
              <a:t>Durante esta fase se producen gran número de inexactitudes con las estimaciones, pero es lógico, debido a que se hacen a alto nivel, por lo tanto es aconsejable no perder tiempo en buscar las  estimaciones exactas, es mejor invertir ese tiempo en el desarrollo del producto. De esta manera  el Backlog del producto usará como unidad de tiempo “días”. </a:t>
            </a:r>
          </a:p>
          <a:p>
            <a:pPr marL="0" indent="0">
              <a:buNone/>
            </a:pPr>
            <a:r>
              <a:rPr lang="es-BO" sz="2000" dirty="0"/>
              <a:t>Las tareas a realizar en el sprint O son:  </a:t>
            </a:r>
          </a:p>
          <a:p>
            <a:pPr marL="457200" lvl="1" indent="0">
              <a:buNone/>
            </a:pPr>
            <a:r>
              <a:rPr lang="es-BO" sz="1400" dirty="0"/>
              <a:t>▪ </a:t>
            </a:r>
            <a:r>
              <a:rPr lang="es-BO" sz="1800" b="1" dirty="0"/>
              <a:t>Definir el proyecto</a:t>
            </a:r>
            <a:r>
              <a:rPr lang="es-BO" sz="1800" dirty="0"/>
              <a:t>: Se debería de indicar de forma clara el propósito del proyecto, no  es necesario entrar en detalle pero sí que todo el equipo sea capaz de entender cuáles son las necesidades del producto y del cliente. </a:t>
            </a:r>
          </a:p>
          <a:p>
            <a:pPr marL="457200" lvl="1" indent="0">
              <a:buNone/>
            </a:pPr>
            <a:r>
              <a:rPr lang="es-BO" sz="1800" dirty="0"/>
              <a:t>▪ </a:t>
            </a:r>
            <a:r>
              <a:rPr lang="es-BO" sz="1800" b="1" dirty="0"/>
              <a:t>Definir “terminado”</a:t>
            </a:r>
            <a:r>
              <a:rPr lang="es-BO" sz="1800" dirty="0"/>
              <a:t>: Marcará el punto en el que se va a considerar que la tarea está  terminada. </a:t>
            </a:r>
          </a:p>
          <a:p>
            <a:pPr marL="457200" lvl="1" indent="0">
              <a:buNone/>
            </a:pPr>
            <a:r>
              <a:rPr lang="es-BO" sz="1800" dirty="0"/>
              <a:t>▪ </a:t>
            </a:r>
            <a:r>
              <a:rPr lang="es-BO" sz="1800" b="1" dirty="0"/>
              <a:t>Definición del Backlog inicial</a:t>
            </a:r>
            <a:r>
              <a:rPr lang="es-BO" sz="1800" dirty="0"/>
              <a:t>: Se comienza la creación del Backlog del producto para  que el Sprint siguiente contenga elementos de la lista suficientes para comenzar a  trabajar. Esta lista de elementos será marcada por el Product </a:t>
            </a:r>
            <a:r>
              <a:rPr lang="es-BO" sz="1800" dirty="0" err="1"/>
              <a:t>Owner</a:t>
            </a:r>
            <a:r>
              <a:rPr lang="es-BO" sz="1800" dirty="0"/>
              <a:t>, que tendrá como  responsabilidad priorizar las funcionalidades que, al desarrollarlas e implementarlas  cumplan las especificaciones consiguiendo además que su beneficio supere a su coste. </a:t>
            </a:r>
          </a:p>
          <a:p>
            <a:pPr marL="457200" lvl="1" indent="0">
              <a:buNone/>
            </a:pPr>
            <a:r>
              <a:rPr lang="es-BO" sz="1800" dirty="0"/>
              <a:t>▪ </a:t>
            </a:r>
            <a:r>
              <a:rPr lang="es-BO" sz="1800" b="1" dirty="0"/>
              <a:t>Definición de los entregables</a:t>
            </a:r>
            <a:r>
              <a:rPr lang="es-BO" sz="1800" dirty="0"/>
              <a:t>: Una vez que se tiene el Backlog con las funcionalidades,  es necesario establecer criterios para hacer pequeñas entregas “entregables” del  producto y así obtener su valor y un </a:t>
            </a:r>
            <a:r>
              <a:rPr lang="es-BO" sz="1800" dirty="0" err="1"/>
              <a:t>feedback</a:t>
            </a:r>
            <a:r>
              <a:rPr lang="es-BO" sz="1800" dirty="0"/>
              <a:t> temprano. </a:t>
            </a:r>
          </a:p>
          <a:p>
            <a:pPr marL="457200" lvl="1" indent="0">
              <a:buNone/>
            </a:pPr>
            <a:endParaRPr lang="es-BO" sz="900" dirty="0"/>
          </a:p>
        </p:txBody>
      </p:sp>
    </p:spTree>
    <p:extLst>
      <p:ext uri="{BB962C8B-B14F-4D97-AF65-F5344CB8AC3E}">
        <p14:creationId xmlns:p14="http://schemas.microsoft.com/office/powerpoint/2010/main" val="397763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171575"/>
          </a:xfrm>
        </p:spPr>
        <p:txBody>
          <a:bodyPr>
            <a:normAutofit fontScale="90000"/>
          </a:bodyPr>
          <a:lstStyle/>
          <a:p>
            <a:r>
              <a:rPr lang="es-BO" b="1" dirty="0"/>
              <a:t>DESARROLLO DE LAS FASES DE UN PROYECTO EN SCRUM: </a:t>
            </a:r>
            <a:r>
              <a:rPr lang="es-BO" b="1" dirty="0">
                <a:solidFill>
                  <a:srgbClr val="FF0000"/>
                </a:solidFill>
              </a:rPr>
              <a:t>Preparación del proyecto</a:t>
            </a:r>
            <a:r>
              <a:rPr lang="es-BO" b="1" dirty="0"/>
              <a:t>. </a:t>
            </a:r>
            <a:br>
              <a:rPr lang="es-BO" dirty="0"/>
            </a:br>
            <a:endParaRPr lang="es-BO" dirty="0"/>
          </a:p>
        </p:txBody>
      </p:sp>
      <p:sp>
        <p:nvSpPr>
          <p:cNvPr id="3" name="Marcador de contenido 2"/>
          <p:cNvSpPr>
            <a:spLocks noGrp="1"/>
          </p:cNvSpPr>
          <p:nvPr>
            <p:ph idx="1"/>
          </p:nvPr>
        </p:nvSpPr>
        <p:spPr/>
        <p:txBody>
          <a:bodyPr>
            <a:normAutofit fontScale="77500" lnSpcReduction="20000"/>
          </a:bodyPr>
          <a:lstStyle/>
          <a:p>
            <a:pPr marL="0" indent="0">
              <a:buNone/>
            </a:pPr>
            <a:r>
              <a:rPr lang="es-BO" dirty="0"/>
              <a:t>El plan de entregables puede sufrir modificaciones, muchas de ellas propiciadas por: </a:t>
            </a:r>
          </a:p>
          <a:p>
            <a:r>
              <a:rPr lang="es-BO" b="1" dirty="0"/>
              <a:t>Cambia el entorno y aparecen nuevas oportunidades para el negocio. </a:t>
            </a:r>
            <a:endParaRPr lang="es-BO" dirty="0"/>
          </a:p>
          <a:p>
            <a:r>
              <a:rPr lang="es-BO" b="1" dirty="0"/>
              <a:t>Se encuentran nuevas funcionalidades y estas proporcionan un valor si se pusiese en  producción. </a:t>
            </a:r>
            <a:endParaRPr lang="es-BO" dirty="0"/>
          </a:p>
          <a:p>
            <a:r>
              <a:rPr lang="es-BO" b="1" dirty="0"/>
              <a:t>Replanteamiento del entregable.</a:t>
            </a:r>
          </a:p>
          <a:p>
            <a:pPr marL="0" indent="0">
              <a:buNone/>
            </a:pPr>
            <a:r>
              <a:rPr lang="es-BO" dirty="0"/>
              <a:t>El plan de entregas lo determinará el negocio, que será el encargado de marcar qué funciones,  calidad y coste va a tener. </a:t>
            </a:r>
          </a:p>
          <a:p>
            <a:pPr marL="0" indent="0">
              <a:buNone/>
            </a:pPr>
            <a:r>
              <a:rPr lang="es-BO" dirty="0"/>
              <a:t>De la misma manera, estará sujeto a unas determinadas condiciones determinadas por el equipo  de trabajo que serán: </a:t>
            </a:r>
          </a:p>
          <a:p>
            <a:r>
              <a:rPr lang="es-BO" b="1" dirty="0"/>
              <a:t>Tiempo para un entregable. </a:t>
            </a:r>
            <a:endParaRPr lang="es-BO" dirty="0"/>
          </a:p>
          <a:p>
            <a:r>
              <a:rPr lang="es-BO" b="1" dirty="0"/>
              <a:t>La estimación inicial. </a:t>
            </a:r>
            <a:endParaRPr lang="es-BO" dirty="0"/>
          </a:p>
          <a:p>
            <a:r>
              <a:rPr lang="es-BO" b="1" dirty="0"/>
              <a:t>Selección del Backlog del producto. </a:t>
            </a:r>
            <a:endParaRPr lang="es-BO" dirty="0"/>
          </a:p>
          <a:p>
            <a:endParaRPr lang="es-BO" dirty="0"/>
          </a:p>
        </p:txBody>
      </p:sp>
    </p:spTree>
    <p:extLst>
      <p:ext uri="{BB962C8B-B14F-4D97-AF65-F5344CB8AC3E}">
        <p14:creationId xmlns:p14="http://schemas.microsoft.com/office/powerpoint/2010/main" val="30620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ctr"/>
            <a:r>
              <a:rPr lang="es-BO" dirty="0"/>
              <a:t>SCRUM</a:t>
            </a:r>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26013693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7567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b="1" dirty="0"/>
              <a:t>DESARROLLO DE LAS FASES DE UN PROYECTO EN SCRUM: </a:t>
            </a:r>
            <a:r>
              <a:rPr lang="es-BO" b="1" dirty="0">
                <a:solidFill>
                  <a:srgbClr val="FF0000"/>
                </a:solidFill>
              </a:rPr>
              <a:t>Preparación del proyecto</a:t>
            </a:r>
            <a:r>
              <a:rPr lang="es-BO" b="1" dirty="0"/>
              <a:t>.</a:t>
            </a:r>
            <a:endParaRPr lang="es-BO" dirty="0"/>
          </a:p>
        </p:txBody>
      </p:sp>
      <p:sp>
        <p:nvSpPr>
          <p:cNvPr id="3" name="Marcador de contenido 2"/>
          <p:cNvSpPr>
            <a:spLocks noGrp="1"/>
          </p:cNvSpPr>
          <p:nvPr>
            <p:ph idx="1"/>
          </p:nvPr>
        </p:nvSpPr>
        <p:spPr>
          <a:xfrm>
            <a:off x="838200" y="1825625"/>
            <a:ext cx="10718800" cy="4244975"/>
          </a:xfrm>
        </p:spPr>
        <p:txBody>
          <a:bodyPr>
            <a:noAutofit/>
          </a:bodyPr>
          <a:lstStyle/>
          <a:p>
            <a:pPr marL="0" indent="0">
              <a:buNone/>
            </a:pPr>
            <a:r>
              <a:rPr lang="es-BO" sz="4000" b="1" u="sng" dirty="0"/>
              <a:t>Constitución del equipo</a:t>
            </a:r>
            <a:r>
              <a:rPr lang="es-BO" sz="4000" u="sng" dirty="0"/>
              <a:t>:</a:t>
            </a:r>
            <a:r>
              <a:rPr lang="es-BO" sz="4000" dirty="0"/>
              <a:t> </a:t>
            </a:r>
          </a:p>
          <a:p>
            <a:pPr marL="0" indent="0">
              <a:buNone/>
            </a:pPr>
            <a:r>
              <a:rPr lang="es-BO" sz="4000" dirty="0"/>
              <a:t>Se hace una reunión inicial con todos los roles del equipo para tratar: </a:t>
            </a:r>
          </a:p>
          <a:p>
            <a:pPr marL="457200" lvl="1" indent="0">
              <a:buNone/>
            </a:pPr>
            <a:r>
              <a:rPr lang="es-BO" sz="3600" dirty="0"/>
              <a:t>▪ </a:t>
            </a:r>
            <a:r>
              <a:rPr lang="es-BO" sz="3600" b="1" dirty="0"/>
              <a:t>Dimensión del proyecto. </a:t>
            </a:r>
            <a:endParaRPr lang="es-BO" sz="3600" dirty="0"/>
          </a:p>
          <a:p>
            <a:pPr marL="457200" lvl="1" indent="0">
              <a:buNone/>
            </a:pPr>
            <a:r>
              <a:rPr lang="es-BO" sz="3600" dirty="0"/>
              <a:t>▪ </a:t>
            </a:r>
            <a:r>
              <a:rPr lang="es-BO" sz="3600" b="1" dirty="0"/>
              <a:t>Revisiones del Backlog. </a:t>
            </a:r>
            <a:endParaRPr lang="es-BO" sz="3600" dirty="0"/>
          </a:p>
          <a:p>
            <a:pPr marL="457200" lvl="1" indent="0">
              <a:buNone/>
            </a:pPr>
            <a:r>
              <a:rPr lang="es-BO" sz="3600" dirty="0"/>
              <a:t>▪ </a:t>
            </a:r>
            <a:r>
              <a:rPr lang="es-BO" sz="3600" b="1" dirty="0"/>
              <a:t>Organización del equipo y horario para establecer reuniones de control</a:t>
            </a:r>
            <a:endParaRPr lang="es-BO" sz="3600" dirty="0"/>
          </a:p>
        </p:txBody>
      </p:sp>
    </p:spTree>
    <p:extLst>
      <p:ext uri="{BB962C8B-B14F-4D97-AF65-F5344CB8AC3E}">
        <p14:creationId xmlns:p14="http://schemas.microsoft.com/office/powerpoint/2010/main" val="291322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12800"/>
            <a:ext cx="10515600" cy="877888"/>
          </a:xfrm>
        </p:spPr>
        <p:txBody>
          <a:bodyPr>
            <a:normAutofit fontScale="90000"/>
          </a:bodyPr>
          <a:lstStyle/>
          <a:p>
            <a:r>
              <a:rPr lang="es-BO" sz="4000" b="1" dirty="0"/>
              <a:t>DESARROLLO DE LAS FASES DE UN PROYECTO EN SCRUM: </a:t>
            </a:r>
            <a:r>
              <a:rPr lang="es-BO" sz="4000" b="1" dirty="0">
                <a:solidFill>
                  <a:srgbClr val="FF0000"/>
                </a:solidFill>
              </a:rPr>
              <a:t>Preparación del proyecto: </a:t>
            </a:r>
            <a:r>
              <a:rPr lang="es-BO" sz="4000" b="1" dirty="0"/>
              <a:t>Las Estimaciones del Backlog </a:t>
            </a:r>
            <a:br>
              <a:rPr lang="es-BO" dirty="0"/>
            </a:br>
            <a:endParaRPr lang="es-BO" dirty="0"/>
          </a:p>
        </p:txBody>
      </p:sp>
      <p:sp>
        <p:nvSpPr>
          <p:cNvPr id="3" name="Marcador de contenido 2"/>
          <p:cNvSpPr>
            <a:spLocks noGrp="1"/>
          </p:cNvSpPr>
          <p:nvPr>
            <p:ph idx="1"/>
          </p:nvPr>
        </p:nvSpPr>
        <p:spPr>
          <a:xfrm>
            <a:off x="977900" y="1600200"/>
            <a:ext cx="10515600" cy="4703763"/>
          </a:xfrm>
        </p:spPr>
        <p:txBody>
          <a:bodyPr>
            <a:normAutofit fontScale="70000" lnSpcReduction="20000"/>
          </a:bodyPr>
          <a:lstStyle/>
          <a:p>
            <a:pPr marL="0" indent="0">
              <a:buNone/>
            </a:pPr>
            <a:r>
              <a:rPr lang="es-BO" dirty="0"/>
              <a:t>Antes de la primera reunión de la planificación el Equipo tiene que conocer cuál va a ser su  velocidad inicial y su factor de dedicación. </a:t>
            </a:r>
          </a:p>
          <a:p>
            <a:pPr marL="0" indent="0">
              <a:buNone/>
            </a:pPr>
            <a:r>
              <a:rPr lang="es-BO" dirty="0"/>
              <a:t>Para poder realizar las estimaciones, primeramente hay que decidir qué historias incluir en la pila  del Sprint. </a:t>
            </a:r>
          </a:p>
          <a:p>
            <a:pPr marL="0" indent="0">
              <a:buNone/>
            </a:pPr>
            <a:r>
              <a:rPr lang="es-BO" dirty="0"/>
              <a:t>La forma en la que se podrá decidir qué historias poner o no se puede realizar mediante 2  técnicas: </a:t>
            </a:r>
          </a:p>
          <a:p>
            <a:pPr marL="1200150" lvl="1" indent="-742950">
              <a:buFont typeface="+mj-lt"/>
              <a:buAutoNum type="arabicPeriod"/>
            </a:pPr>
            <a:r>
              <a:rPr lang="es-BO" sz="3200" b="1" dirty="0"/>
              <a:t>De forma aproximada. </a:t>
            </a:r>
            <a:endParaRPr lang="es-BO" sz="3200" dirty="0"/>
          </a:p>
          <a:p>
            <a:pPr marL="1200150" lvl="1" indent="-742950">
              <a:buFont typeface="+mj-lt"/>
              <a:buAutoNum type="arabicPeriod"/>
            </a:pPr>
            <a:r>
              <a:rPr lang="es-BO" sz="3200" b="1" dirty="0"/>
              <a:t>Realizando cálculos de velocidad. </a:t>
            </a:r>
            <a:endParaRPr lang="es-BO" sz="3200" dirty="0"/>
          </a:p>
          <a:p>
            <a:pPr marL="0" indent="0">
              <a:buNone/>
            </a:pPr>
            <a:r>
              <a:rPr lang="es-BO" b="1" dirty="0"/>
              <a:t>1. </a:t>
            </a:r>
            <a:r>
              <a:rPr lang="es-BO" b="1" u="sng" dirty="0"/>
              <a:t>De forma aproximada:</a:t>
            </a:r>
            <a:r>
              <a:rPr lang="es-BO" b="1" dirty="0"/>
              <a:t> </a:t>
            </a:r>
            <a:endParaRPr lang="es-BO" dirty="0"/>
          </a:p>
          <a:p>
            <a:pPr marL="0" indent="0">
              <a:buNone/>
            </a:pPr>
            <a:r>
              <a:rPr lang="es-BO" dirty="0"/>
              <a:t>En la estimación aproximada, el equipo debate el número de historias a introducir hasta llegar a  un acuerdo. Suele funcionar de forma correcta si los </a:t>
            </a:r>
            <a:r>
              <a:rPr lang="es-BO" dirty="0" err="1"/>
              <a:t>Sprints</a:t>
            </a:r>
            <a:r>
              <a:rPr lang="es-BO" dirty="0"/>
              <a:t> son cortos. </a:t>
            </a:r>
          </a:p>
          <a:p>
            <a:pPr marL="0" indent="0">
              <a:buNone/>
            </a:pPr>
            <a:r>
              <a:rPr lang="es-BO" b="1" dirty="0"/>
              <a:t>2. </a:t>
            </a:r>
            <a:r>
              <a:rPr lang="es-BO" b="1" u="sng" dirty="0"/>
              <a:t>Realizando los cálculos de velocidad</a:t>
            </a:r>
            <a:r>
              <a:rPr lang="es-BO" b="1" dirty="0"/>
              <a:t>: </a:t>
            </a:r>
            <a:endParaRPr lang="es-BO" dirty="0"/>
          </a:p>
          <a:p>
            <a:pPr marL="0" indent="0">
              <a:buNone/>
            </a:pPr>
            <a:r>
              <a:rPr lang="es-BO" dirty="0"/>
              <a:t>Esta técnica se realiza en dos pasos: </a:t>
            </a:r>
          </a:p>
          <a:p>
            <a:pPr marL="0" indent="0">
              <a:buNone/>
            </a:pPr>
            <a:r>
              <a:rPr lang="es-BO" dirty="0"/>
              <a:t>▪ </a:t>
            </a:r>
            <a:r>
              <a:rPr lang="es-BO" b="1" dirty="0"/>
              <a:t>Seleccionar la velocidad estimada. </a:t>
            </a:r>
            <a:endParaRPr lang="es-BO" dirty="0"/>
          </a:p>
          <a:p>
            <a:pPr marL="0" indent="0">
              <a:buNone/>
            </a:pPr>
            <a:r>
              <a:rPr lang="es-BO" dirty="0"/>
              <a:t>▪ </a:t>
            </a:r>
            <a:r>
              <a:rPr lang="es-BO" b="1" dirty="0"/>
              <a:t>Calcular el número de historias que se pueden añadir sin pasar la velocidad  estimada. </a:t>
            </a:r>
            <a:endParaRPr lang="es-BO" dirty="0"/>
          </a:p>
        </p:txBody>
      </p:sp>
    </p:spTree>
    <p:extLst>
      <p:ext uri="{BB962C8B-B14F-4D97-AF65-F5344CB8AC3E}">
        <p14:creationId xmlns:p14="http://schemas.microsoft.com/office/powerpoint/2010/main" val="3542799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4900" y="533401"/>
            <a:ext cx="9982200" cy="1968499"/>
          </a:xfrm>
        </p:spPr>
        <p:txBody>
          <a:bodyPr>
            <a:normAutofit/>
          </a:bodyPr>
          <a:lstStyle/>
          <a:p>
            <a:pPr algn="l"/>
            <a:r>
              <a:rPr lang="es-BO" sz="3200" b="1" dirty="0"/>
              <a:t>DESARROLLO DE LAS FASES DE UN PROYECTO EN SCRUM: </a:t>
            </a:r>
            <a:r>
              <a:rPr lang="es-BO" sz="3200" b="1" dirty="0">
                <a:solidFill>
                  <a:srgbClr val="FF0000"/>
                </a:solidFill>
              </a:rPr>
              <a:t>Preparación del proyecto: </a:t>
            </a:r>
            <a:r>
              <a:rPr lang="es-BO" sz="3200" b="1" dirty="0"/>
              <a:t>Las Estimaciones del Backlog</a:t>
            </a:r>
            <a:r>
              <a:rPr lang="es-BO" sz="4000" b="1" dirty="0"/>
              <a:t> </a:t>
            </a:r>
            <a:endParaRPr lang="es-BO" sz="4000" dirty="0"/>
          </a:p>
        </p:txBody>
      </p:sp>
      <p:sp>
        <p:nvSpPr>
          <p:cNvPr id="3" name="Subtítulo 2"/>
          <p:cNvSpPr>
            <a:spLocks noGrp="1"/>
          </p:cNvSpPr>
          <p:nvPr>
            <p:ph type="subTitle" idx="1"/>
          </p:nvPr>
        </p:nvSpPr>
        <p:spPr>
          <a:xfrm>
            <a:off x="1638300" y="2743200"/>
            <a:ext cx="9144000" cy="2667000"/>
          </a:xfrm>
        </p:spPr>
        <p:txBody>
          <a:bodyPr>
            <a:normAutofit/>
          </a:bodyPr>
          <a:lstStyle/>
          <a:p>
            <a:pPr algn="l"/>
            <a:r>
              <a:rPr lang="es-BO" dirty="0"/>
              <a:t>La manera más adecuada de estimar la velocidad, es revisar el historial del equipo, de esta  manera, basándonos en </a:t>
            </a:r>
            <a:r>
              <a:rPr lang="es-BO" dirty="0" err="1"/>
              <a:t>Sprints</a:t>
            </a:r>
            <a:r>
              <a:rPr lang="es-BO" dirty="0"/>
              <a:t> anteriores se podrá deducir que será muy similar.</a:t>
            </a:r>
          </a:p>
          <a:p>
            <a:pPr algn="l"/>
            <a:r>
              <a:rPr lang="es-BO" dirty="0"/>
              <a:t>Para poder realizar esta técnica, es necesario que los equipos tengan un historial, que vayan hacer  los próximos </a:t>
            </a:r>
            <a:r>
              <a:rPr lang="es-BO" dirty="0" err="1"/>
              <a:t>Sprints</a:t>
            </a:r>
            <a:r>
              <a:rPr lang="es-BO" dirty="0"/>
              <a:t> de la misma manera, mismo tamaño de equipo y las mismas condiciones de  trabajo. La técnica se conoce como “el tiempo que hizo ayer”. </a:t>
            </a:r>
          </a:p>
          <a:p>
            <a:endParaRPr lang="es-BO" dirty="0"/>
          </a:p>
        </p:txBody>
      </p:sp>
    </p:spTree>
    <p:extLst>
      <p:ext uri="{BB962C8B-B14F-4D97-AF65-F5344CB8AC3E}">
        <p14:creationId xmlns:p14="http://schemas.microsoft.com/office/powerpoint/2010/main" val="718671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BO" sz="3600" b="1" dirty="0"/>
              <a:t>DESARROLLO DE LAS FASES DE UN PROYECTO EN SCRUM: </a:t>
            </a:r>
            <a:r>
              <a:rPr lang="es-BO" sz="3600" b="1" dirty="0">
                <a:solidFill>
                  <a:srgbClr val="FF0000"/>
                </a:solidFill>
              </a:rPr>
              <a:t>Preparación del proyecto: </a:t>
            </a:r>
            <a:r>
              <a:rPr lang="es-BO" sz="3600" b="1" dirty="0"/>
              <a:t>Las Estimaciones del Backlog</a:t>
            </a:r>
            <a:endParaRPr lang="es-BO" sz="3600" dirty="0"/>
          </a:p>
        </p:txBody>
      </p:sp>
      <p:sp>
        <p:nvSpPr>
          <p:cNvPr id="3" name="Marcador de contenido 2"/>
          <p:cNvSpPr>
            <a:spLocks noGrp="1"/>
          </p:cNvSpPr>
          <p:nvPr>
            <p:ph idx="1"/>
          </p:nvPr>
        </p:nvSpPr>
        <p:spPr/>
        <p:txBody>
          <a:bodyPr/>
          <a:lstStyle/>
          <a:p>
            <a:r>
              <a:rPr lang="es-BO" sz="3200" dirty="0"/>
              <a:t>Otra forma de hacerlo es mediante el cálculo de recursos. </a:t>
            </a:r>
          </a:p>
          <a:p>
            <a:r>
              <a:rPr lang="es-BO" sz="3200" dirty="0"/>
              <a:t>1º. Se calcula el número de días – hombre disponible, este es un valor poco real porque influyen  factores externos de ahí que tengamos que usar el “factor de dedicación”. </a:t>
            </a:r>
          </a:p>
          <a:p>
            <a:pPr marL="0" indent="0">
              <a:buNone/>
            </a:pPr>
            <a:endParaRPr lang="es-BO" dirty="0"/>
          </a:p>
        </p:txBody>
      </p:sp>
      <p:pic>
        <p:nvPicPr>
          <p:cNvPr id="4" name="Imagen 3"/>
          <p:cNvPicPr>
            <a:picLocks noChangeAspect="1"/>
          </p:cNvPicPr>
          <p:nvPr/>
        </p:nvPicPr>
        <p:blipFill>
          <a:blip r:embed="rId2"/>
          <a:stretch>
            <a:fillRect/>
          </a:stretch>
        </p:blipFill>
        <p:spPr>
          <a:xfrm>
            <a:off x="2120900" y="4125912"/>
            <a:ext cx="7366000" cy="2051051"/>
          </a:xfrm>
          <a:prstGeom prst="rect">
            <a:avLst/>
          </a:prstGeom>
        </p:spPr>
      </p:pic>
    </p:spTree>
    <p:extLst>
      <p:ext uri="{BB962C8B-B14F-4D97-AF65-F5344CB8AC3E}">
        <p14:creationId xmlns:p14="http://schemas.microsoft.com/office/powerpoint/2010/main" val="195800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628775"/>
          </a:xfrm>
        </p:spPr>
        <p:txBody>
          <a:bodyPr>
            <a:normAutofit/>
          </a:bodyPr>
          <a:lstStyle/>
          <a:p>
            <a:r>
              <a:rPr lang="es-BO" sz="3600" b="1" dirty="0"/>
              <a:t>DESARROLLO DE LAS FASES DE UN PROYECTO EN SCRUM: </a:t>
            </a:r>
            <a:r>
              <a:rPr lang="es-BO" sz="3600" b="1" dirty="0">
                <a:solidFill>
                  <a:srgbClr val="FF0000"/>
                </a:solidFill>
              </a:rPr>
              <a:t>Preparación del proyecto: </a:t>
            </a:r>
            <a:r>
              <a:rPr lang="es-BO" sz="3600" b="1" dirty="0"/>
              <a:t>Las Estimaciones del Backlog</a:t>
            </a:r>
            <a:endParaRPr lang="es-BO" sz="3600" dirty="0"/>
          </a:p>
        </p:txBody>
      </p:sp>
      <p:pic>
        <p:nvPicPr>
          <p:cNvPr id="4" name="Marcador de contenido 3"/>
          <p:cNvPicPr>
            <a:picLocks noGrp="1" noChangeAspect="1"/>
          </p:cNvPicPr>
          <p:nvPr>
            <p:ph idx="1"/>
          </p:nvPr>
        </p:nvPicPr>
        <p:blipFill>
          <a:blip r:embed="rId2"/>
          <a:stretch>
            <a:fillRect/>
          </a:stretch>
        </p:blipFill>
        <p:spPr>
          <a:xfrm>
            <a:off x="838200" y="1993900"/>
            <a:ext cx="10515600" cy="4430711"/>
          </a:xfrm>
          <a:prstGeom prst="rect">
            <a:avLst/>
          </a:prstGeom>
        </p:spPr>
      </p:pic>
    </p:spTree>
    <p:extLst>
      <p:ext uri="{BB962C8B-B14F-4D97-AF65-F5344CB8AC3E}">
        <p14:creationId xmlns:p14="http://schemas.microsoft.com/office/powerpoint/2010/main" val="4108289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642600" cy="1460500"/>
          </a:xfrm>
        </p:spPr>
        <p:txBody>
          <a:bodyPr>
            <a:normAutofit/>
          </a:bodyPr>
          <a:lstStyle/>
          <a:p>
            <a:r>
              <a:rPr lang="es-BO" sz="3600" b="1" dirty="0"/>
              <a:t>DESARROLLO DE LAS FASES DE UN PROYECTO EN SCRUM: </a:t>
            </a:r>
            <a:r>
              <a:rPr lang="es-BO" sz="3600" b="1" dirty="0">
                <a:solidFill>
                  <a:srgbClr val="FF0000"/>
                </a:solidFill>
              </a:rPr>
              <a:t>Preparación del proyecto: </a:t>
            </a:r>
            <a:r>
              <a:rPr lang="es-BO" sz="3600" b="1" dirty="0"/>
              <a:t>Las Estimaciones del Backlog</a:t>
            </a:r>
            <a:endParaRPr lang="es-BO" sz="3600" dirty="0"/>
          </a:p>
        </p:txBody>
      </p:sp>
      <p:sp>
        <p:nvSpPr>
          <p:cNvPr id="3" name="Marcador de contenido 2"/>
          <p:cNvSpPr>
            <a:spLocks noGrp="1"/>
          </p:cNvSpPr>
          <p:nvPr>
            <p:ph idx="1"/>
          </p:nvPr>
        </p:nvSpPr>
        <p:spPr/>
        <p:txBody>
          <a:bodyPr>
            <a:normAutofit fontScale="92500"/>
          </a:bodyPr>
          <a:lstStyle/>
          <a:p>
            <a:r>
              <a:rPr lang="es-BO" u="sng" dirty="0"/>
              <a:t>Ejemplo</a:t>
            </a:r>
            <a:r>
              <a:rPr lang="es-BO" dirty="0"/>
              <a:t>: </a:t>
            </a:r>
          </a:p>
          <a:p>
            <a:r>
              <a:rPr lang="es-BO" dirty="0"/>
              <a:t>Si tenemos un equipo que completó 20 historias de usuario, con 3 personas sumando 35 días hombre, para calcular el próximo Sprint en el que habrá un componente más, sumando 45 días hombre y teniendo en cuenta que en el último Sprint se completaron 20 puntos, el resultado  sería: </a:t>
            </a:r>
          </a:p>
          <a:p>
            <a:pPr marL="0" indent="0">
              <a:buNone/>
            </a:pPr>
            <a:endParaRPr lang="es-BO" dirty="0"/>
          </a:p>
          <a:p>
            <a:r>
              <a:rPr lang="es-BO" dirty="0"/>
              <a:t>De esta manera se obtendrá la velocidad estimada por el siguiente Sprint. </a:t>
            </a:r>
          </a:p>
          <a:p>
            <a:r>
              <a:rPr lang="es-BO" dirty="0"/>
              <a:t>Si el equipo fuese nuevo, se puede mirar el factor de dedicación de otros equipos con lo que  fijarte y de no haberlo, se pondría un valor aproximado para empezar por defecto. El factor que se  suele usar es de 70%. </a:t>
            </a:r>
          </a:p>
          <a:p>
            <a:endParaRPr lang="es-BO" dirty="0"/>
          </a:p>
        </p:txBody>
      </p:sp>
      <p:pic>
        <p:nvPicPr>
          <p:cNvPr id="5" name="Imagen 4"/>
          <p:cNvPicPr>
            <a:picLocks noChangeAspect="1"/>
          </p:cNvPicPr>
          <p:nvPr/>
        </p:nvPicPr>
        <p:blipFill>
          <a:blip r:embed="rId2"/>
          <a:stretch>
            <a:fillRect/>
          </a:stretch>
        </p:blipFill>
        <p:spPr>
          <a:xfrm>
            <a:off x="1181101" y="3806031"/>
            <a:ext cx="9220200" cy="626269"/>
          </a:xfrm>
          <a:prstGeom prst="rect">
            <a:avLst/>
          </a:prstGeom>
        </p:spPr>
      </p:pic>
    </p:spTree>
    <p:extLst>
      <p:ext uri="{BB962C8B-B14F-4D97-AF65-F5344CB8AC3E}">
        <p14:creationId xmlns:p14="http://schemas.microsoft.com/office/powerpoint/2010/main" val="330168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BO" sz="3600" b="1" dirty="0"/>
              <a:t>DESARROLLO DE LAS FASES DE UN PROYECTO EN SCRUM: </a:t>
            </a:r>
            <a:r>
              <a:rPr lang="es-BO" sz="3600" b="1" dirty="0">
                <a:solidFill>
                  <a:srgbClr val="FF0000"/>
                </a:solidFill>
              </a:rPr>
              <a:t>Preparación del proyecto: </a:t>
            </a:r>
            <a:r>
              <a:rPr lang="es-BO" sz="3600" b="1" dirty="0"/>
              <a:t>Las Planificar un Sprint. </a:t>
            </a:r>
            <a:br>
              <a:rPr lang="es-BO" sz="3600" dirty="0"/>
            </a:br>
            <a:endParaRPr lang="es-BO" sz="3600" dirty="0"/>
          </a:p>
        </p:txBody>
      </p:sp>
      <p:pic>
        <p:nvPicPr>
          <p:cNvPr id="4" name="Marcador de contenido 3"/>
          <p:cNvPicPr>
            <a:picLocks noGrp="1" noChangeAspect="1"/>
          </p:cNvPicPr>
          <p:nvPr>
            <p:ph idx="1"/>
          </p:nvPr>
        </p:nvPicPr>
        <p:blipFill>
          <a:blip r:embed="rId2"/>
          <a:stretch>
            <a:fillRect/>
          </a:stretch>
        </p:blipFill>
        <p:spPr>
          <a:xfrm>
            <a:off x="838200" y="1435100"/>
            <a:ext cx="10515599" cy="4940300"/>
          </a:xfrm>
          <a:prstGeom prst="rect">
            <a:avLst/>
          </a:prstGeom>
        </p:spPr>
      </p:pic>
    </p:spTree>
    <p:extLst>
      <p:ext uri="{BB962C8B-B14F-4D97-AF65-F5344CB8AC3E}">
        <p14:creationId xmlns:p14="http://schemas.microsoft.com/office/powerpoint/2010/main" val="3896554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93750" y="380999"/>
            <a:ext cx="10604500" cy="1358901"/>
          </a:xfrm>
        </p:spPr>
        <p:txBody>
          <a:bodyPr>
            <a:normAutofit/>
          </a:bodyPr>
          <a:lstStyle/>
          <a:p>
            <a:pPr algn="l"/>
            <a:r>
              <a:rPr lang="es-BO" sz="3600" b="1" dirty="0"/>
              <a:t>DESARROLLO DE LAS FASES DE UN PROYECTO EN SCRUM: </a:t>
            </a:r>
            <a:r>
              <a:rPr lang="es-BO" sz="3600" b="1" dirty="0">
                <a:solidFill>
                  <a:srgbClr val="FF0000"/>
                </a:solidFill>
              </a:rPr>
              <a:t>Preparación del proyecto: </a:t>
            </a:r>
            <a:r>
              <a:rPr lang="es-BO" sz="3600" b="1" dirty="0"/>
              <a:t>Las Planificar un Sprint.</a:t>
            </a:r>
            <a:endParaRPr lang="es-BO" sz="3600" dirty="0"/>
          </a:p>
        </p:txBody>
      </p:sp>
      <p:sp>
        <p:nvSpPr>
          <p:cNvPr id="3" name="Subtítulo 2"/>
          <p:cNvSpPr>
            <a:spLocks noGrp="1"/>
          </p:cNvSpPr>
          <p:nvPr>
            <p:ph type="subTitle" idx="1"/>
          </p:nvPr>
        </p:nvSpPr>
        <p:spPr>
          <a:xfrm>
            <a:off x="1333500" y="1828800"/>
            <a:ext cx="9144000" cy="3937000"/>
          </a:xfrm>
        </p:spPr>
        <p:txBody>
          <a:bodyPr>
            <a:normAutofit fontScale="70000" lnSpcReduction="20000"/>
          </a:bodyPr>
          <a:lstStyle/>
          <a:p>
            <a:pPr algn="l"/>
            <a:r>
              <a:rPr lang="es-BO" dirty="0"/>
              <a:t>Denominado también “</a:t>
            </a:r>
            <a:r>
              <a:rPr lang="es-BO" b="1" dirty="0"/>
              <a:t>Sprint </a:t>
            </a:r>
            <a:r>
              <a:rPr lang="es-BO" b="1" dirty="0" err="1"/>
              <a:t>Planning</a:t>
            </a:r>
            <a:r>
              <a:rPr lang="es-BO" b="1" dirty="0"/>
              <a:t> Meeting</a:t>
            </a:r>
            <a:r>
              <a:rPr lang="es-BO" dirty="0"/>
              <a:t>”, tiene como finalidad realizar una reunión, en la  que participarán el Product </a:t>
            </a:r>
            <a:r>
              <a:rPr lang="es-BO" dirty="0" err="1"/>
              <a:t>Owner</a:t>
            </a:r>
            <a:r>
              <a:rPr lang="es-BO" dirty="0"/>
              <a:t>, el </a:t>
            </a:r>
            <a:r>
              <a:rPr lang="es-BO" dirty="0" err="1"/>
              <a:t>Scrum</a:t>
            </a:r>
            <a:r>
              <a:rPr lang="es-BO" dirty="0"/>
              <a:t> Master y el equipo, con la intención de seleccionar  de la lista Backlog del producto las funcionalidades sobre las que se va a trabajar, y que darán  valor al producto. </a:t>
            </a:r>
          </a:p>
          <a:p>
            <a:pPr algn="l"/>
            <a:r>
              <a:rPr lang="es-BO" dirty="0"/>
              <a:t>Antes de comenzar la reunión el </a:t>
            </a:r>
            <a:r>
              <a:rPr lang="es-BO" b="1" dirty="0"/>
              <a:t>Product </a:t>
            </a:r>
            <a:r>
              <a:rPr lang="es-BO" b="1" dirty="0" err="1"/>
              <a:t>Owner</a:t>
            </a:r>
            <a:r>
              <a:rPr lang="es-BO" b="1" dirty="0"/>
              <a:t> </a:t>
            </a:r>
            <a:r>
              <a:rPr lang="es-BO" dirty="0"/>
              <a:t>tendrá que preparar el Backlog. La reunión se realiza en con time-box de ocho horas que se divide en 2 partes de 4 horas. </a:t>
            </a:r>
            <a:r>
              <a:rPr lang="es-BO" b="1" u="sng" dirty="0"/>
              <a:t>Primera parte de la reunión</a:t>
            </a:r>
            <a:r>
              <a:rPr lang="es-BO" b="1" dirty="0"/>
              <a:t>: </a:t>
            </a:r>
            <a:endParaRPr lang="es-BO" dirty="0"/>
          </a:p>
          <a:p>
            <a:pPr algn="l"/>
            <a:r>
              <a:rPr lang="es-BO" dirty="0"/>
              <a:t>▪ </a:t>
            </a:r>
            <a:r>
              <a:rPr lang="es-BO" b="1" dirty="0"/>
              <a:t>El equipo selecciona los </a:t>
            </a:r>
            <a:r>
              <a:rPr lang="es-BO" b="1" dirty="0" err="1"/>
              <a:t>items</a:t>
            </a:r>
            <a:r>
              <a:rPr lang="es-BO" b="1" dirty="0"/>
              <a:t> para transformarlos en entregables. </a:t>
            </a:r>
            <a:endParaRPr lang="es-BO" dirty="0"/>
          </a:p>
          <a:p>
            <a:pPr algn="l"/>
            <a:r>
              <a:rPr lang="es-BO" dirty="0"/>
              <a:t>▪ </a:t>
            </a:r>
            <a:r>
              <a:rPr lang="es-BO" b="1" dirty="0"/>
              <a:t>El equipo hace sugerencias, pero es el Product </a:t>
            </a:r>
            <a:r>
              <a:rPr lang="es-BO" b="1" dirty="0" err="1"/>
              <a:t>Owner</a:t>
            </a:r>
            <a:r>
              <a:rPr lang="es-BO" b="1" dirty="0"/>
              <a:t> el que decidirá si formarán  parte del Sprint. </a:t>
            </a:r>
            <a:endParaRPr lang="es-BO" dirty="0"/>
          </a:p>
          <a:p>
            <a:pPr algn="l"/>
            <a:r>
              <a:rPr lang="es-BO" dirty="0"/>
              <a:t>▪ </a:t>
            </a:r>
            <a:r>
              <a:rPr lang="es-BO" b="1" dirty="0"/>
              <a:t>El equipo seleccionará el elemento a implementar, de los seleccionados por el  Product </a:t>
            </a:r>
            <a:r>
              <a:rPr lang="es-BO" b="1" dirty="0" err="1"/>
              <a:t>Owner</a:t>
            </a:r>
            <a:r>
              <a:rPr lang="es-BO" b="1" dirty="0"/>
              <a:t> para ese Sprint</a:t>
            </a:r>
            <a:r>
              <a:rPr lang="es-BO" dirty="0"/>
              <a:t>. </a:t>
            </a:r>
          </a:p>
          <a:p>
            <a:pPr algn="l"/>
            <a:r>
              <a:rPr lang="es-BO" b="1" u="sng" dirty="0"/>
              <a:t>Segunda parte de la reunión</a:t>
            </a:r>
            <a:r>
              <a:rPr lang="es-BO" b="1" dirty="0"/>
              <a:t>: </a:t>
            </a:r>
            <a:endParaRPr lang="es-BO" dirty="0"/>
          </a:p>
          <a:p>
            <a:pPr algn="l"/>
            <a:r>
              <a:rPr lang="es-BO" dirty="0"/>
              <a:t>▪ </a:t>
            </a:r>
            <a:r>
              <a:rPr lang="es-BO" b="1" dirty="0"/>
              <a:t>El equipo hará las preguntas necesarias que tengan sobre el Product </a:t>
            </a:r>
            <a:r>
              <a:rPr lang="es-BO" b="1" dirty="0" err="1"/>
              <a:t>Baklog</a:t>
            </a:r>
            <a:r>
              <a:rPr lang="es-BO" b="1" dirty="0"/>
              <a:t> al  Product </a:t>
            </a:r>
            <a:r>
              <a:rPr lang="es-BO" b="1" dirty="0" err="1"/>
              <a:t>Owner</a:t>
            </a:r>
            <a:r>
              <a:rPr lang="es-BO" b="1" dirty="0"/>
              <a:t>. </a:t>
            </a:r>
            <a:endParaRPr lang="es-BO" dirty="0"/>
          </a:p>
          <a:p>
            <a:pPr algn="l"/>
            <a:r>
              <a:rPr lang="es-BO" dirty="0"/>
              <a:t>▪ </a:t>
            </a:r>
            <a:r>
              <a:rPr lang="es-BO" b="1" dirty="0"/>
              <a:t>El equipo se encargará de encontrar la solución adecuada para transformar la parte  seleccionada de una funcionalidad entregable.</a:t>
            </a:r>
            <a:endParaRPr lang="es-BO" dirty="0"/>
          </a:p>
          <a:p>
            <a:endParaRPr lang="es-BO" dirty="0"/>
          </a:p>
        </p:txBody>
      </p:sp>
    </p:spTree>
    <p:extLst>
      <p:ext uri="{BB962C8B-B14F-4D97-AF65-F5344CB8AC3E}">
        <p14:creationId xmlns:p14="http://schemas.microsoft.com/office/powerpoint/2010/main" val="1406659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0525"/>
            <a:ext cx="10515600" cy="1325563"/>
          </a:xfrm>
        </p:spPr>
        <p:txBody>
          <a:bodyPr>
            <a:normAutofit/>
          </a:bodyPr>
          <a:lstStyle/>
          <a:p>
            <a:r>
              <a:rPr lang="es-BO" sz="3600" b="1" dirty="0"/>
              <a:t>DESARROLLO DE LAS FASES DE UN PROYECTO EN </a:t>
            </a:r>
            <a:r>
              <a:rPr lang="es-BO" sz="3200" b="1" dirty="0"/>
              <a:t>SCRUM</a:t>
            </a:r>
            <a:r>
              <a:rPr lang="es-BO" sz="3600" b="1" dirty="0"/>
              <a:t>: </a:t>
            </a:r>
            <a:r>
              <a:rPr lang="es-BO" sz="3600" b="1" dirty="0">
                <a:solidFill>
                  <a:srgbClr val="FF0000"/>
                </a:solidFill>
              </a:rPr>
              <a:t>Preparación del proyecto: </a:t>
            </a:r>
            <a:r>
              <a:rPr lang="es-BO" sz="3600" b="1" dirty="0"/>
              <a:t>Las Planificar un Sprint.</a:t>
            </a:r>
            <a:endParaRPr lang="es-BO" sz="3600" dirty="0"/>
          </a:p>
        </p:txBody>
      </p:sp>
      <p:sp>
        <p:nvSpPr>
          <p:cNvPr id="3" name="Marcador de contenido 2"/>
          <p:cNvSpPr>
            <a:spLocks noGrp="1"/>
          </p:cNvSpPr>
          <p:nvPr>
            <p:ph idx="1"/>
          </p:nvPr>
        </p:nvSpPr>
        <p:spPr/>
        <p:txBody>
          <a:bodyPr>
            <a:normAutofit fontScale="92500" lnSpcReduction="10000"/>
          </a:bodyPr>
          <a:lstStyle/>
          <a:p>
            <a:r>
              <a:rPr lang="es-BO" dirty="0"/>
              <a:t>El resultado de la segunda parte de la reunión es una lista denominada “Sprint Backlog” con las  tareas, estimaciones y las asignaciones de trabajo al equipo para poder empezar a desarrollar la  funcionalidad. </a:t>
            </a:r>
          </a:p>
          <a:p>
            <a:r>
              <a:rPr lang="es-BO" dirty="0"/>
              <a:t>Las características del Backlog del producto serán las siguientes: </a:t>
            </a:r>
          </a:p>
          <a:p>
            <a:r>
              <a:rPr lang="es-BO" dirty="0"/>
              <a:t>▪ </a:t>
            </a:r>
            <a:r>
              <a:rPr lang="es-BO" b="1" dirty="0"/>
              <a:t>La estimación será entre 4 y 16 horas, si son mayores a este valor, se  descompondrán. </a:t>
            </a:r>
            <a:endParaRPr lang="es-BO" dirty="0"/>
          </a:p>
          <a:p>
            <a:r>
              <a:rPr lang="es-BO" dirty="0"/>
              <a:t>▪ </a:t>
            </a:r>
            <a:r>
              <a:rPr lang="es-BO" b="1" dirty="0"/>
              <a:t>Las tareas del Sprint deben de ser como consecuencia de la necesidad de un  requerimiento del Backlog del producto. </a:t>
            </a:r>
            <a:endParaRPr lang="es-BO" dirty="0"/>
          </a:p>
          <a:p>
            <a:r>
              <a:rPr lang="es-BO" dirty="0"/>
              <a:t>▪ </a:t>
            </a:r>
            <a:r>
              <a:rPr lang="es-BO" b="1" dirty="0"/>
              <a:t>El progreso de las tareas en las que se mide la velocidad y el progreso del Sprint con  respecto a las horas, se realizará mediante gráficos </a:t>
            </a:r>
            <a:r>
              <a:rPr lang="es-BO" b="1" dirty="0" err="1"/>
              <a:t>Burndown</a:t>
            </a:r>
            <a:r>
              <a:rPr lang="es-BO" b="1" dirty="0"/>
              <a:t> Chart. </a:t>
            </a:r>
            <a:endParaRPr lang="es-BO" dirty="0"/>
          </a:p>
          <a:p>
            <a:endParaRPr lang="es-BO" dirty="0"/>
          </a:p>
        </p:txBody>
      </p:sp>
    </p:spTree>
    <p:extLst>
      <p:ext uri="{BB962C8B-B14F-4D97-AF65-F5344CB8AC3E}">
        <p14:creationId xmlns:p14="http://schemas.microsoft.com/office/powerpoint/2010/main" val="45215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BO" sz="3600" b="1" dirty="0"/>
              <a:t>DESARROLLO DE LAS FASES DE UN PROYECTO EN SCRUM: </a:t>
            </a:r>
            <a:r>
              <a:rPr lang="es-BO" sz="3600" b="1" dirty="0">
                <a:solidFill>
                  <a:srgbClr val="FF0000"/>
                </a:solidFill>
              </a:rPr>
              <a:t>Preparación del proyecto: </a:t>
            </a:r>
            <a:r>
              <a:rPr lang="es-BO" sz="3600" b="1" dirty="0"/>
              <a:t>Las Planificar un Sprint.</a:t>
            </a:r>
            <a:endParaRPr lang="es-BO" sz="3600" dirty="0"/>
          </a:p>
        </p:txBody>
      </p:sp>
      <p:sp>
        <p:nvSpPr>
          <p:cNvPr id="3" name="Marcador de contenido 2"/>
          <p:cNvSpPr>
            <a:spLocks noGrp="1"/>
          </p:cNvSpPr>
          <p:nvPr>
            <p:ph idx="1"/>
          </p:nvPr>
        </p:nvSpPr>
        <p:spPr/>
        <p:txBody>
          <a:bodyPr/>
          <a:lstStyle/>
          <a:p>
            <a:r>
              <a:rPr lang="es-BO" dirty="0"/>
              <a:t>El soporte en el que se presentan el Sprint Backlog puede ser: </a:t>
            </a:r>
          </a:p>
          <a:p>
            <a:r>
              <a:rPr lang="es-BO" dirty="0"/>
              <a:t>▪ </a:t>
            </a:r>
            <a:r>
              <a:rPr lang="es-BO" b="1" dirty="0"/>
              <a:t>Hoja de cálculo. </a:t>
            </a:r>
            <a:endParaRPr lang="es-BO" dirty="0"/>
          </a:p>
          <a:p>
            <a:r>
              <a:rPr lang="es-BO" dirty="0"/>
              <a:t>▪ </a:t>
            </a:r>
            <a:r>
              <a:rPr lang="es-BO" b="1" dirty="0"/>
              <a:t>Pizarra. </a:t>
            </a:r>
            <a:endParaRPr lang="es-BO" dirty="0"/>
          </a:p>
          <a:p>
            <a:r>
              <a:rPr lang="es-BO" dirty="0"/>
              <a:t>▪ </a:t>
            </a:r>
            <a:r>
              <a:rPr lang="es-BO" b="1" dirty="0"/>
              <a:t>Herramientas colaborativas de red. </a:t>
            </a:r>
            <a:endParaRPr lang="es-BO" dirty="0"/>
          </a:p>
          <a:p>
            <a:r>
              <a:rPr lang="es-BO" dirty="0"/>
              <a:t>La herramienta como soporte quizás más utilizada es el (</a:t>
            </a:r>
            <a:r>
              <a:rPr lang="es-BO" b="1" dirty="0" err="1"/>
              <a:t>Scrum</a:t>
            </a:r>
            <a:r>
              <a:rPr lang="es-BO" b="1" dirty="0"/>
              <a:t> </a:t>
            </a:r>
            <a:r>
              <a:rPr lang="es-BO" b="1" dirty="0" err="1"/>
              <a:t>Taskboard</a:t>
            </a:r>
            <a:r>
              <a:rPr lang="es-BO" dirty="0"/>
              <a:t>) en la que en una  pizarra se crea una tabla con la siguiente información:</a:t>
            </a:r>
          </a:p>
          <a:p>
            <a:endParaRPr lang="es-BO" dirty="0"/>
          </a:p>
        </p:txBody>
      </p:sp>
    </p:spTree>
    <p:extLst>
      <p:ext uri="{BB962C8B-B14F-4D97-AF65-F5344CB8AC3E}">
        <p14:creationId xmlns:p14="http://schemas.microsoft.com/office/powerpoint/2010/main" val="110442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3 FASES PRINCIPALES DE SCRUM LAS REUNIONES</a:t>
            </a:r>
          </a:p>
        </p:txBody>
      </p:sp>
      <p:sp>
        <p:nvSpPr>
          <p:cNvPr id="3" name="Marcador de contenido 2"/>
          <p:cNvSpPr>
            <a:spLocks noGrp="1"/>
          </p:cNvSpPr>
          <p:nvPr>
            <p:ph idx="1"/>
          </p:nvPr>
        </p:nvSpPr>
        <p:spPr>
          <a:xfrm>
            <a:off x="501445" y="1828800"/>
            <a:ext cx="10852355" cy="4822723"/>
          </a:xfrm>
        </p:spPr>
        <p:txBody>
          <a:bodyPr>
            <a:normAutofit fontScale="92500" lnSpcReduction="10000"/>
          </a:bodyPr>
          <a:lstStyle/>
          <a:p>
            <a:pPr algn="just"/>
            <a:r>
              <a:rPr lang="es-BO" dirty="0"/>
              <a:t>Planificación del Backlog. Se define una documento  que reflejan los requisitos del sistema con sus funcionales y prioridad. Caso de uso También se define el sprint 0 donde se determina cual será el trabajo que se relocalizará en la primera iteración. Así mismo se tendrá una reunión para determinar las tareas a desarrolla con todo el equipo con un </a:t>
            </a:r>
            <a:r>
              <a:rPr lang="es-BO" dirty="0" err="1"/>
              <a:t>backlog</a:t>
            </a:r>
            <a:r>
              <a:rPr lang="es-BO" dirty="0"/>
              <a:t> Sprint </a:t>
            </a:r>
            <a:r>
              <a:rPr lang="en-US" dirty="0"/>
              <a:t>( </a:t>
            </a:r>
            <a:r>
              <a:rPr lang="en-US" dirty="0" err="1"/>
              <a:t>listas</a:t>
            </a:r>
            <a:r>
              <a:rPr lang="en-US" dirty="0"/>
              <a:t> de </a:t>
            </a:r>
            <a:r>
              <a:rPr lang="en-US" dirty="0" err="1"/>
              <a:t>tareas</a:t>
            </a:r>
            <a:r>
              <a:rPr lang="en-US" dirty="0"/>
              <a:t> para  </a:t>
            </a:r>
            <a:r>
              <a:rPr lang="en-US" dirty="0" err="1"/>
              <a:t>desarrollar</a:t>
            </a:r>
            <a:r>
              <a:rPr lang="en-US" dirty="0"/>
              <a:t> en un Sprint)</a:t>
            </a:r>
            <a:r>
              <a:rPr lang="es-BO" dirty="0"/>
              <a:t>.</a:t>
            </a:r>
          </a:p>
          <a:p>
            <a:pPr algn="just"/>
            <a:r>
              <a:rPr lang="es-BO" dirty="0"/>
              <a:t>Seguimiento del Sprint. Son las reuniones diarias donde se realizan tres preguntas</a:t>
            </a:r>
            <a:r>
              <a:rPr lang="es-BO" dirty="0">
                <a:solidFill>
                  <a:srgbClr val="FF0000"/>
                </a:solidFill>
              </a:rPr>
              <a:t>. Que se realizo desde la reunión anterior. Que trabajo se realiza hasta la reunión siguiente. Que inconvenientes ha surgido para poder terminar y solucionar el problema</a:t>
            </a:r>
            <a:r>
              <a:rPr lang="es-BO" dirty="0"/>
              <a:t>.</a:t>
            </a:r>
          </a:p>
          <a:p>
            <a:pPr algn="just"/>
            <a:r>
              <a:rPr lang="es-BO" dirty="0"/>
              <a:t>Revisión del Sprint, Ayuda ha obtener retroalimentación del cliente para ello se realiza un revisión del Sprint, se presenta una demo o versión entregable al cliente, verificando el incremento( aumento para la finalización de Sprint) del producto y el avance a los objetivos deseados.</a:t>
            </a:r>
          </a:p>
          <a:p>
            <a:endParaRPr lang="es-BO" dirty="0"/>
          </a:p>
        </p:txBody>
      </p:sp>
    </p:spTree>
    <p:extLst>
      <p:ext uri="{BB962C8B-B14F-4D97-AF65-F5344CB8AC3E}">
        <p14:creationId xmlns:p14="http://schemas.microsoft.com/office/powerpoint/2010/main" val="3007765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55601"/>
            <a:ext cx="9575800" cy="1244600"/>
          </a:xfrm>
        </p:spPr>
        <p:txBody>
          <a:bodyPr>
            <a:noAutofit/>
          </a:bodyPr>
          <a:lstStyle/>
          <a:p>
            <a:pPr algn="l"/>
            <a:r>
              <a:rPr lang="es-BO" sz="3200" b="1" dirty="0"/>
              <a:t>DESARROLLO DE LAS FASES DE UN PROYECTO EN SCRUM: </a:t>
            </a:r>
            <a:r>
              <a:rPr lang="es-BO" sz="3200" b="1" dirty="0">
                <a:solidFill>
                  <a:srgbClr val="FF0000"/>
                </a:solidFill>
              </a:rPr>
              <a:t>Preparación del proyecto: </a:t>
            </a:r>
            <a:r>
              <a:rPr lang="es-BO" sz="3200" b="1" dirty="0"/>
              <a:t>Las Planificar un Sprint.</a:t>
            </a:r>
            <a:endParaRPr lang="es-BO" sz="3200" dirty="0"/>
          </a:p>
        </p:txBody>
      </p:sp>
      <p:pic>
        <p:nvPicPr>
          <p:cNvPr id="5" name="Imagen 4"/>
          <p:cNvPicPr>
            <a:picLocks noChangeAspect="1"/>
          </p:cNvPicPr>
          <p:nvPr/>
        </p:nvPicPr>
        <p:blipFill>
          <a:blip r:embed="rId2"/>
          <a:stretch>
            <a:fillRect/>
          </a:stretch>
        </p:blipFill>
        <p:spPr>
          <a:xfrm>
            <a:off x="2260600" y="2273300"/>
            <a:ext cx="8102600" cy="4419600"/>
          </a:xfrm>
          <a:prstGeom prst="rect">
            <a:avLst/>
          </a:prstGeom>
        </p:spPr>
      </p:pic>
      <p:sp>
        <p:nvSpPr>
          <p:cNvPr id="3" name="Subtítulo 2"/>
          <p:cNvSpPr>
            <a:spLocks noGrp="1"/>
          </p:cNvSpPr>
          <p:nvPr>
            <p:ph type="subTitle" idx="1"/>
          </p:nvPr>
        </p:nvSpPr>
        <p:spPr>
          <a:xfrm>
            <a:off x="1524000" y="1841500"/>
            <a:ext cx="9423400" cy="5016500"/>
          </a:xfrm>
        </p:spPr>
        <p:txBody>
          <a:bodyPr/>
          <a:lstStyle/>
          <a:p>
            <a:endParaRPr lang="es-BO" dirty="0"/>
          </a:p>
        </p:txBody>
      </p:sp>
    </p:spTree>
    <p:extLst>
      <p:ext uri="{BB962C8B-B14F-4D97-AF65-F5344CB8AC3E}">
        <p14:creationId xmlns:p14="http://schemas.microsoft.com/office/powerpoint/2010/main" val="3742529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4500" y="114301"/>
            <a:ext cx="11125200" cy="1576388"/>
          </a:xfrm>
        </p:spPr>
        <p:txBody>
          <a:bodyPr>
            <a:normAutofit/>
          </a:bodyPr>
          <a:lstStyle/>
          <a:p>
            <a:r>
              <a:rPr lang="es-BO" sz="3600" b="1" dirty="0"/>
              <a:t>DESARROLLO DE LAS FASES DE UN PROYECTO EN SCRUM: </a:t>
            </a:r>
            <a:r>
              <a:rPr lang="es-BO" sz="3600" b="1" dirty="0">
                <a:solidFill>
                  <a:srgbClr val="FF0000"/>
                </a:solidFill>
              </a:rPr>
              <a:t>Preparación del proyecto: </a:t>
            </a:r>
            <a:r>
              <a:rPr lang="es-BO" sz="3600" b="1" dirty="0"/>
              <a:t>Las Planificar un Sprint.</a:t>
            </a:r>
            <a:endParaRPr lang="es-BO" sz="3600" dirty="0"/>
          </a:p>
        </p:txBody>
      </p:sp>
      <p:sp>
        <p:nvSpPr>
          <p:cNvPr id="3" name="Marcador de contenido 2"/>
          <p:cNvSpPr>
            <a:spLocks noGrp="1"/>
          </p:cNvSpPr>
          <p:nvPr>
            <p:ph idx="1"/>
          </p:nvPr>
        </p:nvSpPr>
        <p:spPr/>
        <p:txBody>
          <a:bodyPr>
            <a:normAutofit fontScale="85000" lnSpcReduction="20000"/>
          </a:bodyPr>
          <a:lstStyle/>
          <a:p>
            <a:r>
              <a:rPr lang="es-BO" dirty="0"/>
              <a:t>▪ </a:t>
            </a:r>
            <a:r>
              <a:rPr lang="es-BO" b="1" dirty="0"/>
              <a:t>1ª fila</a:t>
            </a:r>
            <a:r>
              <a:rPr lang="es-BO" dirty="0"/>
              <a:t>: Tareas que no se han planificado pero que son necesarias de hacer por su  urgencia (errores, cambios importantes decididos por el cliente, </a:t>
            </a:r>
            <a:r>
              <a:rPr lang="es-BO" dirty="0" err="1"/>
              <a:t>etc</a:t>
            </a:r>
            <a:r>
              <a:rPr lang="es-BO" dirty="0"/>
              <a:t>). </a:t>
            </a:r>
          </a:p>
          <a:p>
            <a:r>
              <a:rPr lang="es-BO" dirty="0"/>
              <a:t>▪ </a:t>
            </a:r>
            <a:r>
              <a:rPr lang="es-BO" b="1" dirty="0"/>
              <a:t>2ª fila</a:t>
            </a:r>
            <a:r>
              <a:rPr lang="es-BO" dirty="0"/>
              <a:t>: Mejora continua. Se ponen las tareas de retrospectivas anteriores que se  quieren analizar en ese Sprint. </a:t>
            </a:r>
          </a:p>
          <a:p>
            <a:r>
              <a:rPr lang="es-BO" dirty="0"/>
              <a:t>▪ </a:t>
            </a:r>
            <a:r>
              <a:rPr lang="es-BO" b="1" dirty="0"/>
              <a:t>Columna tareas no empezadas</a:t>
            </a:r>
            <a:r>
              <a:rPr lang="es-BO" dirty="0"/>
              <a:t>: Se pondrán todas las tareas que se han especificado  en la reunión del Sprint </a:t>
            </a:r>
            <a:r>
              <a:rPr lang="es-BO" dirty="0" err="1"/>
              <a:t>planning</a:t>
            </a:r>
            <a:r>
              <a:rPr lang="es-BO" dirty="0"/>
              <a:t>. </a:t>
            </a:r>
          </a:p>
          <a:p>
            <a:r>
              <a:rPr lang="es-BO" dirty="0"/>
              <a:t>▪ </a:t>
            </a:r>
            <a:r>
              <a:rPr lang="es-BO" b="1" dirty="0"/>
              <a:t>En curso</a:t>
            </a:r>
            <a:r>
              <a:rPr lang="es-BO" dirty="0"/>
              <a:t>: Tareas que se están realizando y que deberían ser mínimas y resueltas de  arriba abajo. </a:t>
            </a:r>
          </a:p>
          <a:p>
            <a:r>
              <a:rPr lang="es-BO" dirty="0"/>
              <a:t>▪ </a:t>
            </a:r>
            <a:r>
              <a:rPr lang="es-BO" b="1" dirty="0"/>
              <a:t>Hecho</a:t>
            </a:r>
            <a:r>
              <a:rPr lang="es-BO" dirty="0"/>
              <a:t>: Tarea realizada completamente. </a:t>
            </a:r>
          </a:p>
          <a:p>
            <a:r>
              <a:rPr lang="es-BO" dirty="0"/>
              <a:t>▪ </a:t>
            </a:r>
            <a:r>
              <a:rPr lang="es-BO" b="1" dirty="0"/>
              <a:t>Impedimentos</a:t>
            </a:r>
            <a:r>
              <a:rPr lang="es-BO" dirty="0"/>
              <a:t>: Lista de obstáculos que impedirán continuar de forma adecuada el  proyecto. Hay que indicar quién será el responsable de solucionarlos. </a:t>
            </a:r>
          </a:p>
          <a:p>
            <a:r>
              <a:rPr lang="es-BO" dirty="0"/>
              <a:t>▪ </a:t>
            </a:r>
            <a:r>
              <a:rPr lang="es-BO" b="1" dirty="0"/>
              <a:t>Retrospectiva</a:t>
            </a:r>
            <a:r>
              <a:rPr lang="es-BO" dirty="0"/>
              <a:t>: Sirve para anotar qué partes están bien durante la iteración y cuáles  mal. Se reflejan con un “+” y un “-“ </a:t>
            </a:r>
          </a:p>
          <a:p>
            <a:endParaRPr lang="es-BO" dirty="0"/>
          </a:p>
        </p:txBody>
      </p:sp>
    </p:spTree>
    <p:extLst>
      <p:ext uri="{BB962C8B-B14F-4D97-AF65-F5344CB8AC3E}">
        <p14:creationId xmlns:p14="http://schemas.microsoft.com/office/powerpoint/2010/main" val="2500082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1625"/>
            <a:ext cx="10515600" cy="1325563"/>
          </a:xfrm>
        </p:spPr>
        <p:txBody>
          <a:bodyPr>
            <a:normAutofit/>
          </a:bodyPr>
          <a:lstStyle/>
          <a:p>
            <a:r>
              <a:rPr lang="es-BO" sz="3600" b="1" dirty="0"/>
              <a:t>DESARROLLO DE LAS FASES DE UN PROYECTO EN SCRUM: </a:t>
            </a:r>
            <a:r>
              <a:rPr lang="es-BO" sz="3600" b="1" dirty="0">
                <a:solidFill>
                  <a:srgbClr val="FF0000"/>
                </a:solidFill>
              </a:rPr>
              <a:t>Preparación del proyecto: </a:t>
            </a:r>
            <a:r>
              <a:rPr lang="es-BO" sz="3600" b="1" dirty="0"/>
              <a:t>Las Planificar un Sprint.</a:t>
            </a:r>
            <a:endParaRPr lang="es-BO" sz="3600" dirty="0"/>
          </a:p>
        </p:txBody>
      </p:sp>
      <p:sp>
        <p:nvSpPr>
          <p:cNvPr id="3" name="Marcador de contenido 2"/>
          <p:cNvSpPr>
            <a:spLocks noGrp="1"/>
          </p:cNvSpPr>
          <p:nvPr>
            <p:ph idx="1"/>
          </p:nvPr>
        </p:nvSpPr>
        <p:spPr>
          <a:xfrm>
            <a:off x="838200" y="1473200"/>
            <a:ext cx="10515600" cy="4703763"/>
          </a:xfrm>
        </p:spPr>
        <p:txBody>
          <a:bodyPr/>
          <a:lstStyle/>
          <a:p>
            <a:r>
              <a:rPr lang="es-BO" dirty="0"/>
              <a:t>Otro ejemplo de </a:t>
            </a:r>
            <a:r>
              <a:rPr lang="es-BO" dirty="0" err="1"/>
              <a:t>Scrum</a:t>
            </a:r>
            <a:r>
              <a:rPr lang="es-BO" dirty="0"/>
              <a:t> </a:t>
            </a:r>
            <a:r>
              <a:rPr lang="es-BO" dirty="0" err="1"/>
              <a:t>TaskBoard</a:t>
            </a:r>
            <a:r>
              <a:rPr lang="es-BO" dirty="0"/>
              <a:t> sería: </a:t>
            </a:r>
          </a:p>
          <a:p>
            <a:pPr marL="0" indent="0">
              <a:buNone/>
            </a:pPr>
            <a:endParaRPr lang="es-BO" dirty="0"/>
          </a:p>
        </p:txBody>
      </p:sp>
      <p:pic>
        <p:nvPicPr>
          <p:cNvPr id="5" name="Imagen 4"/>
          <p:cNvPicPr>
            <a:picLocks noChangeAspect="1"/>
          </p:cNvPicPr>
          <p:nvPr/>
        </p:nvPicPr>
        <p:blipFill>
          <a:blip r:embed="rId2"/>
          <a:stretch>
            <a:fillRect/>
          </a:stretch>
        </p:blipFill>
        <p:spPr>
          <a:xfrm>
            <a:off x="1206500" y="1993900"/>
            <a:ext cx="9779000" cy="4495800"/>
          </a:xfrm>
          <a:prstGeom prst="rect">
            <a:avLst/>
          </a:prstGeom>
        </p:spPr>
      </p:pic>
    </p:spTree>
    <p:extLst>
      <p:ext uri="{BB962C8B-B14F-4D97-AF65-F5344CB8AC3E}">
        <p14:creationId xmlns:p14="http://schemas.microsoft.com/office/powerpoint/2010/main" val="4129628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9401"/>
            <a:ext cx="10515600" cy="1816100"/>
          </a:xfrm>
        </p:spPr>
        <p:txBody>
          <a:bodyPr>
            <a:normAutofit/>
          </a:bodyPr>
          <a:lstStyle/>
          <a:p>
            <a:r>
              <a:rPr lang="es-BO" sz="3600" b="1" dirty="0"/>
              <a:t>DESARROLLO DE LAS FASES DE UN PROYECTO EN SCRUM: </a:t>
            </a:r>
            <a:r>
              <a:rPr lang="es-BO" sz="3600" b="1" dirty="0">
                <a:solidFill>
                  <a:srgbClr val="FF0000"/>
                </a:solidFill>
              </a:rPr>
              <a:t>Preparación del </a:t>
            </a:r>
            <a:r>
              <a:rPr lang="es-BO" sz="3600" b="1" dirty="0" err="1">
                <a:solidFill>
                  <a:srgbClr val="FF0000"/>
                </a:solidFill>
              </a:rPr>
              <a:t>proyecto:</a:t>
            </a:r>
            <a:r>
              <a:rPr lang="es-BO" sz="3600" b="1" dirty="0" err="1"/>
              <a:t>La</a:t>
            </a:r>
            <a:r>
              <a:rPr lang="es-BO" sz="3600" b="1" dirty="0"/>
              <a:t> Estimación del Sprint.</a:t>
            </a:r>
            <a:endParaRPr lang="es-BO"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BO" b="1" i="1" dirty="0"/>
              <a:t>Planificación De Póker. </a:t>
            </a:r>
            <a:endParaRPr lang="es-BO" dirty="0"/>
          </a:p>
          <a:p>
            <a:r>
              <a:rPr lang="es-BO" dirty="0"/>
              <a:t>Realizar las estimaciones para los ítems seleccionados, es una tarea que deberá involucrar a todos  los miembros del equipo. Para poder hacer una estimación y que los miembros del equipo no  estén condicionados por la estimación de los compañeros se usará, la técnica de </a:t>
            </a:r>
            <a:r>
              <a:rPr lang="es-BO" b="1" dirty="0" err="1"/>
              <a:t>Planning</a:t>
            </a:r>
            <a:r>
              <a:rPr lang="es-BO" b="1" dirty="0"/>
              <a:t> </a:t>
            </a:r>
            <a:r>
              <a:rPr lang="es-BO" b="1" dirty="0" err="1"/>
              <a:t>Poker</a:t>
            </a:r>
            <a:r>
              <a:rPr lang="es-BO" dirty="0"/>
              <a:t>. </a:t>
            </a:r>
          </a:p>
          <a:p>
            <a:r>
              <a:rPr lang="es-BO" dirty="0"/>
              <a:t>Modificar eliminar y registrar un clases una relación </a:t>
            </a:r>
            <a:r>
              <a:rPr lang="es-BO" dirty="0" err="1"/>
              <a:t>interaz</a:t>
            </a:r>
            <a:r>
              <a:rPr lang="es-BO" dirty="0"/>
              <a:t>, </a:t>
            </a:r>
            <a:r>
              <a:rPr lang="es-BO" dirty="0" err="1"/>
              <a:t>controladore</a:t>
            </a:r>
            <a:r>
              <a:rPr lang="es-BO" dirty="0"/>
              <a:t> y la clase persistente. </a:t>
            </a:r>
          </a:p>
          <a:p>
            <a:r>
              <a:rPr lang="es-BO" dirty="0"/>
              <a:t>Modificar, eliminar y registrar un Factura  clases persistente tiene el caso de uso. Cliente, factura, productos, quienes firman implica mediano de complejidad.</a:t>
            </a:r>
          </a:p>
          <a:p>
            <a:r>
              <a:rPr lang="es-BO" dirty="0"/>
              <a:t>Seguimiento de los clientes que han pagado facturas y se tienen que actualizar los asientos. Complejidad alta.</a:t>
            </a:r>
          </a:p>
          <a:p>
            <a:endParaRPr lang="es-BO" dirty="0"/>
          </a:p>
        </p:txBody>
      </p:sp>
    </p:spTree>
    <p:extLst>
      <p:ext uri="{BB962C8B-B14F-4D97-AF65-F5344CB8AC3E}">
        <p14:creationId xmlns:p14="http://schemas.microsoft.com/office/powerpoint/2010/main" val="165898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Roles en el </a:t>
            </a:r>
            <a:r>
              <a:rPr lang="es-BO" dirty="0" err="1"/>
              <a:t>scrum</a:t>
            </a:r>
            <a:endParaRPr lang="es-BO" dirty="0"/>
          </a:p>
        </p:txBody>
      </p:sp>
      <p:sp>
        <p:nvSpPr>
          <p:cNvPr id="3" name="Marcador de contenido 2"/>
          <p:cNvSpPr>
            <a:spLocks noGrp="1"/>
          </p:cNvSpPr>
          <p:nvPr>
            <p:ph idx="1"/>
          </p:nvPr>
        </p:nvSpPr>
        <p:spPr/>
        <p:txBody>
          <a:bodyPr>
            <a:normAutofit fontScale="92500" lnSpcReduction="10000"/>
          </a:bodyPr>
          <a:lstStyle/>
          <a:p>
            <a:r>
              <a:rPr lang="es-BO" dirty="0">
                <a:solidFill>
                  <a:srgbClr val="FF0000"/>
                </a:solidFill>
              </a:rPr>
              <a:t>Product </a:t>
            </a:r>
            <a:r>
              <a:rPr lang="es-BO" dirty="0" err="1">
                <a:solidFill>
                  <a:srgbClr val="FF0000"/>
                </a:solidFill>
              </a:rPr>
              <a:t>owner</a:t>
            </a:r>
            <a:r>
              <a:rPr lang="es-BO" dirty="0"/>
              <a:t>. Se encarga del </a:t>
            </a:r>
            <a:r>
              <a:rPr lang="es-BO" dirty="0" err="1"/>
              <a:t>product</a:t>
            </a:r>
            <a:r>
              <a:rPr lang="es-BO" dirty="0"/>
              <a:t> </a:t>
            </a:r>
            <a:r>
              <a:rPr lang="es-BO" dirty="0" err="1"/>
              <a:t>backlog</a:t>
            </a:r>
            <a:r>
              <a:rPr lang="es-BO" dirty="0"/>
              <a:t>(LISTA DE NECESIDADES).</a:t>
            </a:r>
          </a:p>
          <a:p>
            <a:r>
              <a:rPr lang="es-BO" dirty="0" err="1">
                <a:solidFill>
                  <a:srgbClr val="FF0000"/>
                </a:solidFill>
              </a:rPr>
              <a:t>Scrum</a:t>
            </a:r>
            <a:r>
              <a:rPr lang="es-BO" dirty="0">
                <a:solidFill>
                  <a:srgbClr val="FF0000"/>
                </a:solidFill>
              </a:rPr>
              <a:t> Master</a:t>
            </a:r>
            <a:r>
              <a:rPr lang="es-BO" dirty="0"/>
              <a:t>: Interactúa con el cliente y gestores del proyecto evitando los problemas que puedan surgir entre el cliente y gestores.</a:t>
            </a:r>
          </a:p>
          <a:p>
            <a:r>
              <a:rPr lang="es-BO" dirty="0">
                <a:solidFill>
                  <a:srgbClr val="FF0000"/>
                </a:solidFill>
              </a:rPr>
              <a:t>Equipo de desarrollo</a:t>
            </a:r>
            <a:r>
              <a:rPr lang="es-BO" dirty="0"/>
              <a:t>: Son los analistas, diseñadores y programadores. Se encargan de realizar la tarea de los </a:t>
            </a:r>
            <a:r>
              <a:rPr lang="es-BO" dirty="0" err="1"/>
              <a:t>backlog</a:t>
            </a:r>
            <a:r>
              <a:rPr lang="es-BO" dirty="0"/>
              <a:t>.</a:t>
            </a:r>
          </a:p>
          <a:p>
            <a:pPr marL="0" indent="0">
              <a:buNone/>
            </a:pPr>
            <a:r>
              <a:rPr lang="es-BO" dirty="0"/>
              <a:t>Los dueños:</a:t>
            </a:r>
          </a:p>
          <a:p>
            <a:r>
              <a:rPr lang="es-BO" dirty="0">
                <a:solidFill>
                  <a:srgbClr val="FF0000"/>
                </a:solidFill>
              </a:rPr>
              <a:t>Usuarios del sistema</a:t>
            </a:r>
            <a:r>
              <a:rPr lang="es-BO" dirty="0"/>
              <a:t>. </a:t>
            </a:r>
          </a:p>
          <a:p>
            <a:r>
              <a:rPr lang="es-BO" dirty="0" err="1">
                <a:solidFill>
                  <a:srgbClr val="FF0000"/>
                </a:solidFill>
              </a:rPr>
              <a:t>Stakeholders</a:t>
            </a:r>
            <a:r>
              <a:rPr lang="es-BO" dirty="0"/>
              <a:t>. Participan en las reuniones de revisión del Sprint.</a:t>
            </a:r>
          </a:p>
          <a:p>
            <a:r>
              <a:rPr lang="es-BO" dirty="0">
                <a:solidFill>
                  <a:srgbClr val="FF0000"/>
                </a:solidFill>
              </a:rPr>
              <a:t>Manager</a:t>
            </a:r>
            <a:r>
              <a:rPr lang="es-BO" dirty="0"/>
              <a:t>: Toma las decisiones participando en la selección de los objetivos y de los requisitos.</a:t>
            </a:r>
          </a:p>
          <a:p>
            <a:endParaRPr lang="es-BO" dirty="0"/>
          </a:p>
        </p:txBody>
      </p:sp>
    </p:spTree>
    <p:extLst>
      <p:ext uri="{BB962C8B-B14F-4D97-AF65-F5344CB8AC3E}">
        <p14:creationId xmlns:p14="http://schemas.microsoft.com/office/powerpoint/2010/main" val="318843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ELEMENTOS QUE FORMA UN SCRUM</a:t>
            </a:r>
          </a:p>
        </p:txBody>
      </p:sp>
      <p:pic>
        <p:nvPicPr>
          <p:cNvPr id="4" name="Marcador de contenido 3"/>
          <p:cNvPicPr>
            <a:picLocks noGrp="1" noChangeAspect="1"/>
          </p:cNvPicPr>
          <p:nvPr>
            <p:ph idx="1"/>
          </p:nvPr>
        </p:nvPicPr>
        <p:blipFill>
          <a:blip r:embed="rId2"/>
          <a:stretch>
            <a:fillRect/>
          </a:stretch>
        </p:blipFill>
        <p:spPr>
          <a:xfrm>
            <a:off x="838200" y="1825625"/>
            <a:ext cx="10515599" cy="4351338"/>
          </a:xfrm>
          <a:prstGeom prst="rect">
            <a:avLst/>
          </a:prstGeom>
        </p:spPr>
      </p:pic>
    </p:spTree>
    <p:extLst>
      <p:ext uri="{BB962C8B-B14F-4D97-AF65-F5344CB8AC3E}">
        <p14:creationId xmlns:p14="http://schemas.microsoft.com/office/powerpoint/2010/main" val="391149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BO" sz="4800" b="1" dirty="0"/>
              <a:t>ELEMENTOS QUE FORMA UN SCRUM</a:t>
            </a:r>
          </a:p>
        </p:txBody>
      </p:sp>
      <p:sp>
        <p:nvSpPr>
          <p:cNvPr id="3" name="Marcador de contenido 2"/>
          <p:cNvSpPr>
            <a:spLocks noGrp="1"/>
          </p:cNvSpPr>
          <p:nvPr>
            <p:ph idx="1"/>
          </p:nvPr>
        </p:nvSpPr>
        <p:spPr/>
        <p:txBody>
          <a:bodyPr>
            <a:normAutofit/>
          </a:bodyPr>
          <a:lstStyle/>
          <a:p>
            <a:r>
              <a:rPr lang="es-BO" sz="4000" dirty="0">
                <a:solidFill>
                  <a:srgbClr val="FF0000"/>
                </a:solidFill>
              </a:rPr>
              <a:t>Product Backlog</a:t>
            </a:r>
            <a:r>
              <a:rPr lang="es-BO" sz="4000" dirty="0"/>
              <a:t>: </a:t>
            </a:r>
            <a:r>
              <a:rPr lang="es-MX" sz="4000" dirty="0"/>
              <a:t>lista de necesidades del cliente.</a:t>
            </a:r>
            <a:endParaRPr lang="es-BO" sz="4000" dirty="0"/>
          </a:p>
          <a:p>
            <a:r>
              <a:rPr lang="es-BO" sz="4000" dirty="0">
                <a:solidFill>
                  <a:srgbClr val="FF0000"/>
                </a:solidFill>
              </a:rPr>
              <a:t>Sprint Backlog</a:t>
            </a:r>
            <a:r>
              <a:rPr lang="es-BO" sz="4000" dirty="0"/>
              <a:t>: </a:t>
            </a:r>
            <a:r>
              <a:rPr lang="es-MX" sz="4000" dirty="0"/>
              <a:t>lista de tareas que se realizan en un Sprint.</a:t>
            </a:r>
            <a:endParaRPr lang="es-BO" sz="4000" dirty="0"/>
          </a:p>
          <a:p>
            <a:r>
              <a:rPr lang="es-BO" sz="4000" dirty="0">
                <a:solidFill>
                  <a:srgbClr val="FF0000"/>
                </a:solidFill>
              </a:rPr>
              <a:t>Incremento</a:t>
            </a:r>
            <a:r>
              <a:rPr lang="es-BO" sz="4000" dirty="0"/>
              <a:t>:</a:t>
            </a:r>
            <a:r>
              <a:rPr lang="es-MX" sz="4000" dirty="0"/>
              <a:t>parte añadida o desarrollada en un Sprint, es un parte terminada y totalmente operativa.</a:t>
            </a:r>
            <a:endParaRPr lang="es-BO" sz="4000" dirty="0"/>
          </a:p>
        </p:txBody>
      </p:sp>
    </p:spTree>
    <p:extLst>
      <p:ext uri="{BB962C8B-B14F-4D97-AF65-F5344CB8AC3E}">
        <p14:creationId xmlns:p14="http://schemas.microsoft.com/office/powerpoint/2010/main" val="385489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457201"/>
            <a:ext cx="9144000" cy="774699"/>
          </a:xfrm>
        </p:spPr>
        <p:txBody>
          <a:bodyPr>
            <a:normAutofit fontScale="90000"/>
          </a:bodyPr>
          <a:lstStyle/>
          <a:p>
            <a:r>
              <a:rPr lang="es-BO" b="1" dirty="0"/>
              <a:t>Product Backlog. </a:t>
            </a:r>
            <a:endParaRPr lang="es-BO" dirty="0"/>
          </a:p>
        </p:txBody>
      </p:sp>
      <p:sp>
        <p:nvSpPr>
          <p:cNvPr id="3" name="Subtítulo 2"/>
          <p:cNvSpPr>
            <a:spLocks noGrp="1"/>
          </p:cNvSpPr>
          <p:nvPr>
            <p:ph type="subTitle" idx="1"/>
          </p:nvPr>
        </p:nvSpPr>
        <p:spPr>
          <a:xfrm>
            <a:off x="1524000" y="1333500"/>
            <a:ext cx="9017000" cy="4813300"/>
          </a:xfrm>
        </p:spPr>
        <p:txBody>
          <a:bodyPr>
            <a:normAutofit fontScale="92500" lnSpcReduction="20000"/>
          </a:bodyPr>
          <a:lstStyle/>
          <a:p>
            <a:pPr algn="l"/>
            <a:r>
              <a:rPr lang="es-BO" dirty="0">
                <a:solidFill>
                  <a:srgbClr val="FF0000"/>
                </a:solidFill>
              </a:rPr>
              <a:t>Es el inventario en el que se almacenan todas las funcionalidades o requisitos en forma de lista  priorizada. Estos requisitos serán los que tendrá el producto o los que irá adquiriendo en  sucesivas iteraciones.</a:t>
            </a:r>
            <a:r>
              <a:rPr lang="es-BO" dirty="0"/>
              <a:t> </a:t>
            </a:r>
          </a:p>
          <a:p>
            <a:pPr algn="l"/>
            <a:r>
              <a:rPr lang="es-BO" dirty="0">
                <a:solidFill>
                  <a:srgbClr val="FF0000"/>
                </a:solidFill>
              </a:rPr>
              <a:t>La lista será gestionada y </a:t>
            </a:r>
            <a:r>
              <a:rPr lang="es-BO" dirty="0"/>
              <a:t>creada por el cliente </a:t>
            </a:r>
            <a:r>
              <a:rPr lang="es-BO" dirty="0">
                <a:solidFill>
                  <a:srgbClr val="FF0000"/>
                </a:solidFill>
              </a:rPr>
              <a:t>con la ayuda del </a:t>
            </a:r>
            <a:r>
              <a:rPr lang="es-BO" dirty="0" err="1">
                <a:solidFill>
                  <a:srgbClr val="FF0000"/>
                </a:solidFill>
              </a:rPr>
              <a:t>Scrum</a:t>
            </a:r>
            <a:r>
              <a:rPr lang="es-BO" dirty="0">
                <a:solidFill>
                  <a:srgbClr val="FF0000"/>
                </a:solidFill>
              </a:rPr>
              <a:t> Master, quien indicará el .  coste estimado para completar un requisito, y además contendrá todo lo que aporte un valor final  al producto.</a:t>
            </a:r>
          </a:p>
          <a:p>
            <a:pPr algn="l"/>
            <a:r>
              <a:rPr lang="es-BO" dirty="0"/>
              <a:t>Las tres características principales de esta lista de objetivos serán: </a:t>
            </a:r>
          </a:p>
          <a:p>
            <a:pPr lvl="1" algn="l"/>
            <a:r>
              <a:rPr lang="es-BO" dirty="0"/>
              <a:t>▪ </a:t>
            </a:r>
            <a:r>
              <a:rPr lang="es-BO" b="1" dirty="0"/>
              <a:t>Contendrá los objetivos del producto, se suele usar para expresarlos las historias de  usuario. </a:t>
            </a:r>
            <a:endParaRPr lang="es-BO" dirty="0"/>
          </a:p>
          <a:p>
            <a:pPr lvl="1" algn="l"/>
            <a:r>
              <a:rPr lang="es-BO" dirty="0"/>
              <a:t>▪ </a:t>
            </a:r>
            <a:r>
              <a:rPr lang="es-BO" b="1" dirty="0"/>
              <a:t>En cada objetivo, se indicará el valor que le da el cliente y el coste estimado; de esta  manera, se realiza la lista, priorizando por valor y coste, se basará en el ROI</a:t>
            </a:r>
            <a:r>
              <a:rPr lang="es-MX" dirty="0"/>
              <a:t>Retorno de la Inversión (</a:t>
            </a:r>
            <a:r>
              <a:rPr lang="es-MX" b="1" dirty="0"/>
              <a:t>ROI</a:t>
            </a:r>
            <a:r>
              <a:rPr lang="es-MX" dirty="0"/>
              <a:t> en inglés), “se define como la cantidad de dinero ganado o perdido en una inversión en relación los recursos invertidos”. El </a:t>
            </a:r>
            <a:r>
              <a:rPr lang="es-MX" b="1" dirty="0"/>
              <a:t>ROI</a:t>
            </a:r>
            <a:r>
              <a:rPr lang="es-MX" dirty="0"/>
              <a:t> esperado, es un factor decisivo muy importante para adoptar una técnica particular de desarrollo de software</a:t>
            </a:r>
            <a:r>
              <a:rPr lang="es-BO" b="1" dirty="0"/>
              <a:t>.</a:t>
            </a:r>
            <a:endParaRPr lang="es-BO" dirty="0"/>
          </a:p>
          <a:p>
            <a:pPr lvl="1" algn="l"/>
            <a:r>
              <a:rPr lang="es-BO" dirty="0"/>
              <a:t>▪ </a:t>
            </a:r>
            <a:r>
              <a:rPr lang="es-BO" b="1" dirty="0"/>
              <a:t>En la lista se tendrán que indicar las posibles iteraciones y los </a:t>
            </a:r>
            <a:r>
              <a:rPr lang="es-BO" b="1" dirty="0" err="1"/>
              <a:t>releases</a:t>
            </a:r>
            <a:r>
              <a:rPr lang="es-BO" b="1" dirty="0"/>
              <a:t> que se han  indicado al cliente.// </a:t>
            </a:r>
            <a:endParaRPr lang="es-BO" dirty="0"/>
          </a:p>
          <a:p>
            <a:pPr lvl="1" algn="l"/>
            <a:r>
              <a:rPr lang="es-BO" dirty="0"/>
              <a:t>▪ </a:t>
            </a:r>
            <a:r>
              <a:rPr lang="es-BO" b="1" dirty="0"/>
              <a:t>La lista ha de incluir los </a:t>
            </a:r>
            <a:r>
              <a:rPr lang="es-BO" b="1" dirty="0">
                <a:solidFill>
                  <a:schemeClr val="accent4">
                    <a:lumMod val="75000"/>
                  </a:schemeClr>
                </a:solidFill>
              </a:rPr>
              <a:t>posibles riesgos </a:t>
            </a:r>
            <a:r>
              <a:rPr lang="es-BO" b="1" dirty="0"/>
              <a:t>e incluir las tareas necesarias para  solventarlos. //</a:t>
            </a:r>
            <a:endParaRPr lang="es-BO" dirty="0"/>
          </a:p>
          <a:p>
            <a:endParaRPr lang="es-BO" dirty="0"/>
          </a:p>
        </p:txBody>
      </p:sp>
    </p:spTree>
    <p:extLst>
      <p:ext uri="{BB962C8B-B14F-4D97-AF65-F5344CB8AC3E}">
        <p14:creationId xmlns:p14="http://schemas.microsoft.com/office/powerpoint/2010/main" val="86727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BO" sz="4800" b="1" dirty="0"/>
              <a:t>Product Backlog</a:t>
            </a:r>
            <a:endParaRPr lang="es-BO" sz="4800" dirty="0"/>
          </a:p>
        </p:txBody>
      </p:sp>
      <p:sp>
        <p:nvSpPr>
          <p:cNvPr id="3" name="Marcador de contenido 2"/>
          <p:cNvSpPr>
            <a:spLocks noGrp="1"/>
          </p:cNvSpPr>
          <p:nvPr>
            <p:ph idx="1"/>
          </p:nvPr>
        </p:nvSpPr>
        <p:spPr/>
        <p:txBody>
          <a:bodyPr>
            <a:normAutofit lnSpcReduction="10000"/>
          </a:bodyPr>
          <a:lstStyle/>
          <a:p>
            <a:pPr marL="0" indent="0">
              <a:buNone/>
            </a:pPr>
            <a:r>
              <a:rPr lang="es-BO" dirty="0"/>
              <a:t>Es necesario que antes de empezar el primer Sprint se definan cuáles van a ser los objetivos del  producto y tener la lista de los requisitos ya definida. No es necesario que sea muy detallada,  simplemente deberá contener los requisitos principales para que el equipo pueda trabajar.  Realizar este orden de tareas tiene como beneficios: </a:t>
            </a:r>
          </a:p>
          <a:p>
            <a:pPr marL="457200" lvl="1" indent="0">
              <a:buNone/>
            </a:pPr>
            <a:r>
              <a:rPr lang="es-BO" dirty="0"/>
              <a:t>▪ </a:t>
            </a:r>
            <a:r>
              <a:rPr lang="es-BO" b="1" dirty="0"/>
              <a:t>El proyecto no se paraliza simplemente por no tener claro los requisitos menos  relevantes, y el cliente podrá ver resultados de forma más rápida. </a:t>
            </a:r>
            <a:endParaRPr lang="es-BO" dirty="0"/>
          </a:p>
          <a:p>
            <a:pPr marL="457200" lvl="1" indent="0">
              <a:buNone/>
            </a:pPr>
            <a:r>
              <a:rPr lang="es-BO" dirty="0"/>
              <a:t>▪ </a:t>
            </a:r>
            <a:r>
              <a:rPr lang="es-BO" b="1" dirty="0"/>
              <a:t>Los requisitos secundarios aparecerán a medida que se va desarrollando el proyecto,  por lo tanto, no se pierde tanto tiempo en analizarlos al principio y el cliente será  más consciente de sus necesidades. </a:t>
            </a:r>
            <a:endParaRPr lang="es-BO" dirty="0"/>
          </a:p>
          <a:p>
            <a:pPr marL="457200" lvl="1" indent="0">
              <a:buNone/>
            </a:pPr>
            <a:r>
              <a:rPr lang="es-BO" dirty="0"/>
              <a:t>▪ </a:t>
            </a:r>
            <a:r>
              <a:rPr lang="es-BO" b="1" dirty="0"/>
              <a:t>Los requisitos secundarios puede que no se lleguen a necesitar porque se han  sustituido o porque no reportan un retorno ROI interesante. </a:t>
            </a:r>
            <a:endParaRPr lang="es-BO" dirty="0"/>
          </a:p>
          <a:p>
            <a:endParaRPr lang="es-BO" dirty="0"/>
          </a:p>
        </p:txBody>
      </p:sp>
    </p:spTree>
    <p:extLst>
      <p:ext uri="{BB962C8B-B14F-4D97-AF65-F5344CB8AC3E}">
        <p14:creationId xmlns:p14="http://schemas.microsoft.com/office/powerpoint/2010/main" val="203419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15975"/>
          </a:xfrm>
        </p:spPr>
        <p:txBody>
          <a:bodyPr/>
          <a:lstStyle/>
          <a:p>
            <a:pPr algn="ctr"/>
            <a:r>
              <a:rPr lang="es-BO" b="1" dirty="0"/>
              <a:t>Product Backlog</a:t>
            </a:r>
            <a:endParaRPr lang="es-BO" dirty="0"/>
          </a:p>
        </p:txBody>
      </p:sp>
      <p:sp>
        <p:nvSpPr>
          <p:cNvPr id="3" name="Marcador de contenido 2"/>
          <p:cNvSpPr>
            <a:spLocks noGrp="1"/>
          </p:cNvSpPr>
          <p:nvPr>
            <p:ph idx="1"/>
          </p:nvPr>
        </p:nvSpPr>
        <p:spPr>
          <a:xfrm>
            <a:off x="838200" y="1346200"/>
            <a:ext cx="10515600" cy="4830763"/>
          </a:xfrm>
        </p:spPr>
        <p:txBody>
          <a:bodyPr>
            <a:normAutofit fontScale="92500" lnSpcReduction="10000"/>
          </a:bodyPr>
          <a:lstStyle/>
          <a:p>
            <a:pPr marL="0" indent="0">
              <a:buNone/>
            </a:pPr>
            <a:r>
              <a:rPr lang="es-BO" dirty="0">
                <a:solidFill>
                  <a:srgbClr val="FF0000"/>
                </a:solidFill>
              </a:rPr>
              <a:t>Una vez definidos los requisitos se tendrá que acordar cuándo se tiene que entender un objetivo  como terminado o completado. </a:t>
            </a:r>
          </a:p>
          <a:p>
            <a:pPr marL="0" indent="0">
              <a:buNone/>
            </a:pPr>
            <a:r>
              <a:rPr lang="es-BO" dirty="0"/>
              <a:t>Se entiende que un producto está completado si: </a:t>
            </a:r>
          </a:p>
          <a:p>
            <a:pPr lvl="1">
              <a:buFont typeface="Wingdings" panose="05000000000000000000" pitchFamily="2" charset="2"/>
              <a:buChar char="ü"/>
            </a:pPr>
            <a:r>
              <a:rPr lang="es-BO" b="1" dirty="0"/>
              <a:t>▪ Asegura que se puede realizar un entregable para realizar una demostración de los requisitos y ver qué se han cumplido. </a:t>
            </a:r>
          </a:p>
          <a:p>
            <a:pPr lvl="1">
              <a:buFont typeface="Wingdings" panose="05000000000000000000" pitchFamily="2" charset="2"/>
              <a:buChar char="ü"/>
            </a:pPr>
            <a:r>
              <a:rPr lang="es-BO" b="1" dirty="0"/>
              <a:t>▪ Incluirá todo lo necesario para indicar que se está realizando el producto que el  cliente desea. </a:t>
            </a:r>
          </a:p>
          <a:p>
            <a:pPr marL="0" indent="0">
              <a:buNone/>
            </a:pPr>
            <a:r>
              <a:rPr lang="es-BO" dirty="0"/>
              <a:t>Como complemento a la definición de completado, se debería de asociar una condición de  aceptación o no aceptación a cada objetivo en el mismo momento en el que se crea la lista. </a:t>
            </a:r>
          </a:p>
          <a:p>
            <a:pPr marL="0" indent="0">
              <a:buNone/>
            </a:pPr>
            <a:r>
              <a:rPr lang="es-BO" b="1" dirty="0"/>
              <a:t>Finalmente el </a:t>
            </a:r>
            <a:r>
              <a:rPr lang="es-BO" b="1" dirty="0">
                <a:solidFill>
                  <a:srgbClr val="FF0000"/>
                </a:solidFill>
              </a:rPr>
              <a:t>Product Backlog </a:t>
            </a:r>
            <a:r>
              <a:rPr lang="es-BO" b="1" dirty="0"/>
              <a:t>irá evolucionando mientras el producto exista en el mercado. Esta  es la forma para evolucionar y tener un valor de producto para el cliente suficiente para ser  competitivo. </a:t>
            </a:r>
          </a:p>
          <a:p>
            <a:pPr marL="0" indent="0">
              <a:buNone/>
            </a:pPr>
            <a:endParaRPr lang="es-BO" dirty="0"/>
          </a:p>
          <a:p>
            <a:pPr marL="0" indent="0">
              <a:buNone/>
            </a:pPr>
            <a:endParaRPr lang="es-BO" dirty="0"/>
          </a:p>
          <a:p>
            <a:endParaRPr lang="es-BO" dirty="0"/>
          </a:p>
        </p:txBody>
      </p:sp>
    </p:spTree>
    <p:extLst>
      <p:ext uri="{BB962C8B-B14F-4D97-AF65-F5344CB8AC3E}">
        <p14:creationId xmlns:p14="http://schemas.microsoft.com/office/powerpoint/2010/main" val="23300781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3869</Words>
  <Application>Microsoft Office PowerPoint</Application>
  <PresentationFormat>Panorámica</PresentationFormat>
  <Paragraphs>223</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Calibri Light</vt:lpstr>
      <vt:lpstr>Wingdings</vt:lpstr>
      <vt:lpstr>Tema de Office</vt:lpstr>
      <vt:lpstr>SCRUM</vt:lpstr>
      <vt:lpstr>SCRUM</vt:lpstr>
      <vt:lpstr>3 FASES PRINCIPALES DE SCRUM LAS REUNIONES</vt:lpstr>
      <vt:lpstr>Roles en el scrum</vt:lpstr>
      <vt:lpstr>ELEMENTOS QUE FORMA UN SCRUM</vt:lpstr>
      <vt:lpstr>ELEMENTOS QUE FORMA UN SCRUM</vt:lpstr>
      <vt:lpstr>Product Backlog. </vt:lpstr>
      <vt:lpstr>Product Backlog</vt:lpstr>
      <vt:lpstr>Product Backlog</vt:lpstr>
      <vt:lpstr>Las historias de Usuario</vt:lpstr>
      <vt:lpstr>Las historias de Usuario</vt:lpstr>
      <vt:lpstr>Las historias de Usuario</vt:lpstr>
      <vt:lpstr>Formato de la Pila Del Producto (Product Backlog).</vt:lpstr>
      <vt:lpstr>Formato de la Pila Del Producto (Product Backlog).</vt:lpstr>
      <vt:lpstr>Sprint Backlog.  </vt:lpstr>
      <vt:lpstr>Sprint Backlog.</vt:lpstr>
      <vt:lpstr>Incremento.  </vt:lpstr>
      <vt:lpstr>DESARROLLO DE LAS FASES DE UN PROYECTO EN SCRUM: Preparación del proyecto.  </vt:lpstr>
      <vt:lpstr>DESARROLLO DE LAS FASES DE UN PROYECTO EN SCRUM: Preparación del proyecto.  </vt:lpstr>
      <vt:lpstr>DESARROLLO DE LAS FASES DE UN PROYECTO EN SCRUM: Preparación del proyecto.</vt:lpstr>
      <vt:lpstr>DESARROLLO DE LAS FASES DE UN PROYECTO EN SCRUM: Preparación del proyecto: Las Estimaciones del Backlog  </vt:lpstr>
      <vt:lpstr>DESARROLLO DE LAS FASES DE UN PROYECTO EN SCRUM: Preparación del proyecto: Las Estimaciones del Backlog </vt:lpstr>
      <vt:lpstr>DESARROLLO DE LAS FASES DE UN PROYECTO EN SCRUM: Preparación del proyecto: Las Estimaciones del Backlog</vt:lpstr>
      <vt:lpstr>DESARROLLO DE LAS FASES DE UN PROYECTO EN SCRUM: Preparación del proyecto: Las Estimaciones del Backlog</vt:lpstr>
      <vt:lpstr>DESARROLLO DE LAS FASES DE UN PROYECTO EN SCRUM: Preparación del proyecto: Las Estimaciones del Backlog</vt:lpstr>
      <vt:lpstr>DESARROLLO DE LAS FASES DE UN PROYECTO EN SCRUM: Preparación del proyecto: Las Planificar un Sprint.  </vt:lpstr>
      <vt:lpstr>DESARROLLO DE LAS FASES DE UN PROYECTO EN SCRUM: Preparación del proyecto: Las Planificar un Sprint.</vt:lpstr>
      <vt:lpstr>DESARROLLO DE LAS FASES DE UN PROYECTO EN SCRUM: Preparación del proyecto: Las Planificar un Sprint.</vt:lpstr>
      <vt:lpstr>DESARROLLO DE LAS FASES DE UN PROYECTO EN SCRUM: Preparación del proyecto: Las Planificar un Sprint.</vt:lpstr>
      <vt:lpstr>DESARROLLO DE LAS FASES DE UN PROYECTO EN SCRUM: Preparación del proyecto: Las Planificar un Sprint.</vt:lpstr>
      <vt:lpstr>DESARROLLO DE LAS FASES DE UN PROYECTO EN SCRUM: Preparación del proyecto: Las Planificar un Sprint.</vt:lpstr>
      <vt:lpstr>DESARROLLO DE LAS FASES DE UN PROYECTO EN SCRUM: Preparación del proyecto: Las Planificar un Sprint.</vt:lpstr>
      <vt:lpstr>DESARROLLO DE LAS FASES DE UN PROYECTO EN SCRUM: Preparación del proyecto:La Estimación del Sprint.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Toshiba</dc:creator>
  <cp:lastModifiedBy>Nancy Velasquez</cp:lastModifiedBy>
  <cp:revision>46</cp:revision>
  <dcterms:created xsi:type="dcterms:W3CDTF">2021-04-08T18:56:58Z</dcterms:created>
  <dcterms:modified xsi:type="dcterms:W3CDTF">2024-03-06T18:22:57Z</dcterms:modified>
</cp:coreProperties>
</file>