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61" r:id="rId2"/>
    <p:sldId id="257" r:id="rId3"/>
    <p:sldId id="262" r:id="rId4"/>
    <p:sldId id="263" r:id="rId5"/>
    <p:sldId id="279" r:id="rId6"/>
    <p:sldId id="271" r:id="rId7"/>
    <p:sldId id="272" r:id="rId8"/>
    <p:sldId id="273" r:id="rId9"/>
    <p:sldId id="277" r:id="rId10"/>
    <p:sldId id="274" r:id="rId11"/>
    <p:sldId id="275" r:id="rId12"/>
    <p:sldId id="276" r:id="rId13"/>
    <p:sldId id="278"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snapToGrid="0">
      <p:cViewPr varScale="1">
        <p:scale>
          <a:sx n="89" d="100"/>
          <a:sy n="89" d="100"/>
        </p:scale>
        <p:origin x="466" y="8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2/21/2023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dirty="0"/>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2/21/2023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2/21/2023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2/21/2023</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2/21/2023</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2/21/2023</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2/21/2023</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2/21/2023</a:t>
            </a:fld>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2/21/2023</a:t>
            </a:fld>
            <a:endParaRPr lang="en-US" dirty="0"/>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2/21/2023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8954" y="1466490"/>
            <a:ext cx="9946374" cy="1916789"/>
          </a:xfrm>
        </p:spPr>
        <p:txBody>
          <a:bodyPr>
            <a:normAutofit/>
          </a:bodyPr>
          <a:lstStyle/>
          <a:p>
            <a:r>
              <a:rPr lang="en-US" sz="5400" dirty="0"/>
              <a:t>Random Forest(Regression)</a:t>
            </a:r>
          </a:p>
        </p:txBody>
      </p:sp>
      <p:sp>
        <p:nvSpPr>
          <p:cNvPr id="3" name="Subtitle 2"/>
          <p:cNvSpPr>
            <a:spLocks noGrp="1"/>
          </p:cNvSpPr>
          <p:nvPr>
            <p:ph type="subTitle" idx="1"/>
          </p:nvPr>
        </p:nvSpPr>
        <p:spPr/>
        <p:txBody>
          <a:bodyPr/>
          <a:lstStyle/>
          <a:p>
            <a:r>
              <a:rPr lang="en-US" dirty="0"/>
              <a:t>K. Jaswanth Reddy</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D1F317-12E3-1235-123A-97C27C59E268}"/>
              </a:ext>
            </a:extLst>
          </p:cNvPr>
          <p:cNvSpPr>
            <a:spLocks noGrp="1"/>
          </p:cNvSpPr>
          <p:nvPr>
            <p:ph type="title"/>
          </p:nvPr>
        </p:nvSpPr>
        <p:spPr>
          <a:xfrm>
            <a:off x="1295400" y="503853"/>
            <a:ext cx="9358223" cy="815988"/>
          </a:xfrm>
        </p:spPr>
        <p:txBody>
          <a:bodyPr>
            <a:normAutofit/>
          </a:bodyPr>
          <a:lstStyle/>
          <a:p>
            <a:r>
              <a:rPr lang="en-IN" dirty="0"/>
              <a:t>Ensemble Learning</a:t>
            </a:r>
          </a:p>
        </p:txBody>
      </p:sp>
      <p:sp>
        <p:nvSpPr>
          <p:cNvPr id="6" name="Content Placeholder 5">
            <a:extLst>
              <a:ext uri="{FF2B5EF4-FFF2-40B4-BE49-F238E27FC236}">
                <a16:creationId xmlns:a16="http://schemas.microsoft.com/office/drawing/2014/main" id="{895659BA-684B-9125-45DC-A8499A2E797D}"/>
              </a:ext>
            </a:extLst>
          </p:cNvPr>
          <p:cNvSpPr>
            <a:spLocks noGrp="1"/>
          </p:cNvSpPr>
          <p:nvPr>
            <p:ph idx="1"/>
          </p:nvPr>
        </p:nvSpPr>
        <p:spPr>
          <a:xfrm>
            <a:off x="1295400" y="1777042"/>
            <a:ext cx="10238117" cy="4226944"/>
          </a:xfrm>
        </p:spPr>
        <p:txBody>
          <a:bodyPr/>
          <a:lstStyle/>
          <a:p>
            <a:pPr algn="just"/>
            <a:r>
              <a:rPr lang="en-IN" dirty="0"/>
              <a:t>Ensemble learning is a process of combining several models or combining the same model several times and predicting the outcome of a dataset. </a:t>
            </a:r>
          </a:p>
          <a:p>
            <a:pPr algn="just"/>
            <a:r>
              <a:rPr lang="en-US" dirty="0"/>
              <a:t>Ensemble learning can be applied to various types of machine learning models, including decision trees, neural networks, and support vector machines. </a:t>
            </a:r>
            <a:r>
              <a:rPr lang="en-IN" dirty="0"/>
              <a:t> </a:t>
            </a:r>
          </a:p>
          <a:p>
            <a:pPr marL="0" indent="0" algn="just">
              <a:buNone/>
            </a:pPr>
            <a:r>
              <a:rPr lang="en-IN" dirty="0"/>
              <a:t>Ensemble Learning uses two methods:</a:t>
            </a:r>
          </a:p>
          <a:p>
            <a:pPr marL="457200" indent="-457200" algn="just">
              <a:buFont typeface="+mj-lt"/>
              <a:buAutoNum type="arabicPeriod"/>
            </a:pPr>
            <a:r>
              <a:rPr lang="en-US" dirty="0"/>
              <a:t>Bagging: Creating a different training subset from sample training data with replacement is called Bagging. The final output is based on the average of predictions. </a:t>
            </a:r>
          </a:p>
          <a:p>
            <a:pPr marL="457200" indent="-457200" algn="just">
              <a:buFont typeface="+mj-lt"/>
              <a:buAutoNum type="arabicPeriod"/>
            </a:pPr>
            <a:r>
              <a:rPr lang="en-US" dirty="0"/>
              <a:t>Boosting: Combing weak learners into strong learners by creating sequential models such that the final model has the highest accuracy is called Boosting. </a:t>
            </a:r>
            <a:endParaRPr lang="en-IN" dirty="0"/>
          </a:p>
          <a:p>
            <a:pPr marL="0" indent="0" algn="just">
              <a:buNone/>
            </a:pPr>
            <a:endParaRPr lang="en-IN" dirty="0"/>
          </a:p>
        </p:txBody>
      </p:sp>
    </p:spTree>
    <p:extLst>
      <p:ext uri="{BB962C8B-B14F-4D97-AF65-F5344CB8AC3E}">
        <p14:creationId xmlns:p14="http://schemas.microsoft.com/office/powerpoint/2010/main" val="3377016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Working_of_RF_2.">
            <a:extLst>
              <a:ext uri="{FF2B5EF4-FFF2-40B4-BE49-F238E27FC236}">
                <a16:creationId xmlns:a16="http://schemas.microsoft.com/office/drawing/2014/main" id="{D84F582A-C787-30B0-0434-A767FC3462C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2760453" y="859767"/>
            <a:ext cx="6003985" cy="2747932"/>
          </a:xfrm>
          <a:prstGeom prst="rect">
            <a:avLst/>
          </a:prstGeom>
          <a:noFill/>
          <a:ln>
            <a:noFill/>
          </a:ln>
        </p:spPr>
      </p:pic>
      <p:sp>
        <p:nvSpPr>
          <p:cNvPr id="8" name="Content Placeholder 7">
            <a:extLst>
              <a:ext uri="{FF2B5EF4-FFF2-40B4-BE49-F238E27FC236}">
                <a16:creationId xmlns:a16="http://schemas.microsoft.com/office/drawing/2014/main" id="{815A0D99-E4D5-CF8A-6281-F332DB9F4422}"/>
              </a:ext>
            </a:extLst>
          </p:cNvPr>
          <p:cNvSpPr>
            <a:spLocks noGrp="1"/>
          </p:cNvSpPr>
          <p:nvPr>
            <p:ph sz="half" idx="2"/>
          </p:nvPr>
        </p:nvSpPr>
        <p:spPr>
          <a:xfrm>
            <a:off x="1488776" y="4080294"/>
            <a:ext cx="9076425" cy="1811547"/>
          </a:xfrm>
        </p:spPr>
        <p:txBody>
          <a:bodyPr/>
          <a:lstStyle/>
          <a:p>
            <a:pPr marL="0" indent="0" algn="just">
              <a:buNone/>
            </a:pPr>
            <a:r>
              <a:rPr lang="en-US" dirty="0"/>
              <a:t>Random forest regression uses bagging over boosting because it builds multiple decision trees independently and in parallel, each tree is built on a random subset of the features and the observations, which reduces the correlation between the trees and the overall variance of the model. In addition, random forest regression can handle both numerical and categorical features, which makes it a robust and flexible method for regression problems.</a:t>
            </a:r>
            <a:endParaRPr lang="en-IN" dirty="0"/>
          </a:p>
        </p:txBody>
      </p:sp>
    </p:spTree>
    <p:extLst>
      <p:ext uri="{BB962C8B-B14F-4D97-AF65-F5344CB8AC3E}">
        <p14:creationId xmlns:p14="http://schemas.microsoft.com/office/powerpoint/2010/main" val="1973036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12A3D7-D4CE-C33F-1FC5-8C4344BA5A5E}"/>
              </a:ext>
            </a:extLst>
          </p:cNvPr>
          <p:cNvSpPr>
            <a:spLocks noGrp="1"/>
          </p:cNvSpPr>
          <p:nvPr>
            <p:ph type="title"/>
          </p:nvPr>
        </p:nvSpPr>
        <p:spPr>
          <a:xfrm>
            <a:off x="1295400" y="503853"/>
            <a:ext cx="9601200" cy="562947"/>
          </a:xfrm>
        </p:spPr>
        <p:txBody>
          <a:bodyPr/>
          <a:lstStyle/>
          <a:p>
            <a:r>
              <a:rPr lang="en-IN" dirty="0"/>
              <a:t>Hyperparameters</a:t>
            </a:r>
          </a:p>
        </p:txBody>
      </p:sp>
      <p:sp>
        <p:nvSpPr>
          <p:cNvPr id="6" name="Content Placeholder 5">
            <a:extLst>
              <a:ext uri="{FF2B5EF4-FFF2-40B4-BE49-F238E27FC236}">
                <a16:creationId xmlns:a16="http://schemas.microsoft.com/office/drawing/2014/main" id="{D3302F90-AF5B-22DE-7649-B59AFF4D034C}"/>
              </a:ext>
            </a:extLst>
          </p:cNvPr>
          <p:cNvSpPr>
            <a:spLocks noGrp="1"/>
          </p:cNvSpPr>
          <p:nvPr>
            <p:ph idx="1"/>
          </p:nvPr>
        </p:nvSpPr>
        <p:spPr>
          <a:xfrm>
            <a:off x="1295400" y="1526875"/>
            <a:ext cx="9601200" cy="4264325"/>
          </a:xfrm>
        </p:spPr>
        <p:txBody>
          <a:bodyPr>
            <a:normAutofit lnSpcReduction="10000"/>
          </a:bodyPr>
          <a:lstStyle/>
          <a:p>
            <a:pPr algn="just"/>
            <a:r>
              <a:rPr lang="en-US" b="1" dirty="0"/>
              <a:t>n_estimators: </a:t>
            </a:r>
            <a:r>
              <a:rPr lang="en-US" dirty="0"/>
              <a:t>This hyperparameter controls the number of decision trees in the random forest. A higher number of trees can improve the model's performance, but it also increases the computational complexity.</a:t>
            </a:r>
          </a:p>
          <a:p>
            <a:pPr algn="just"/>
            <a:endParaRPr lang="en-US" dirty="0"/>
          </a:p>
          <a:p>
            <a:pPr algn="just"/>
            <a:r>
              <a:rPr lang="en-US" b="1" dirty="0"/>
              <a:t>max_depth: </a:t>
            </a:r>
            <a:r>
              <a:rPr lang="en-US" dirty="0"/>
              <a:t>This hyperparameter controls the maximum depth of each decision tree in the random forest. A deeper tree can capture more complex relationships in the data, but it also increases the risk of overfitting.</a:t>
            </a:r>
          </a:p>
          <a:p>
            <a:pPr algn="just"/>
            <a:endParaRPr lang="en-US" dirty="0"/>
          </a:p>
          <a:p>
            <a:pPr algn="just"/>
            <a:r>
              <a:rPr lang="en-US" b="1" dirty="0"/>
              <a:t>min_samples_split: </a:t>
            </a:r>
            <a:r>
              <a:rPr lang="en-US" dirty="0"/>
              <a:t>This hyperparameter controls the minimum number of samples required to split an internal node of a decision tree. A higher value can prevent overfitting, but it may also decrease the model's ability to capture complex relationships.</a:t>
            </a:r>
          </a:p>
          <a:p>
            <a:pPr algn="just"/>
            <a:endParaRPr lang="en-US" dirty="0"/>
          </a:p>
        </p:txBody>
      </p:sp>
    </p:spTree>
    <p:extLst>
      <p:ext uri="{BB962C8B-B14F-4D97-AF65-F5344CB8AC3E}">
        <p14:creationId xmlns:p14="http://schemas.microsoft.com/office/powerpoint/2010/main" val="156035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868470-7F38-61CF-816A-F456E8991A96}"/>
              </a:ext>
            </a:extLst>
          </p:cNvPr>
          <p:cNvSpPr>
            <a:spLocks noGrp="1"/>
          </p:cNvSpPr>
          <p:nvPr>
            <p:ph idx="1"/>
          </p:nvPr>
        </p:nvSpPr>
        <p:spPr>
          <a:xfrm>
            <a:off x="1295400" y="897147"/>
            <a:ext cx="9601200" cy="4894054"/>
          </a:xfrm>
        </p:spPr>
        <p:txBody>
          <a:bodyPr/>
          <a:lstStyle/>
          <a:p>
            <a:pPr algn="just"/>
            <a:r>
              <a:rPr lang="en-US" sz="2000" b="1" dirty="0"/>
              <a:t>min_samples_leaf: </a:t>
            </a:r>
            <a:r>
              <a:rPr lang="en-US" sz="2000" dirty="0"/>
              <a:t>This hyperparameter controls the minimum number of samples required to be at a leaf node of a decision tree. A higher value can prevent overfitting, but it may also decrease the model's ability to capture complex relationships.</a:t>
            </a:r>
          </a:p>
          <a:p>
            <a:pPr algn="just"/>
            <a:endParaRPr lang="en-US" sz="2000" dirty="0"/>
          </a:p>
          <a:p>
            <a:pPr algn="just"/>
            <a:r>
              <a:rPr lang="en-US" sz="2000" b="1" dirty="0"/>
              <a:t>max_features: </a:t>
            </a:r>
            <a:r>
              <a:rPr lang="en-US" sz="2000" dirty="0"/>
              <a:t>This hyperparameter controls the maximum number of features that can be used to split each internal node of a decision tree. A lower value can prevent overfitting, but it may also decrease the model's ability to capture complex relationships.</a:t>
            </a:r>
          </a:p>
          <a:p>
            <a:pPr algn="just"/>
            <a:endParaRPr lang="en-US" sz="2000" dirty="0"/>
          </a:p>
          <a:p>
            <a:pPr algn="just"/>
            <a:r>
              <a:rPr lang="en-US" sz="2000" b="1" dirty="0"/>
              <a:t>random_state</a:t>
            </a:r>
            <a:r>
              <a:rPr lang="en-US" sz="2000" dirty="0"/>
              <a:t>: This hyperparameter sets the random seed for the random number generator used by the algorithm, which can affect the reproducibility of the result.</a:t>
            </a:r>
            <a:endParaRPr lang="en-IN" sz="2000" dirty="0"/>
          </a:p>
          <a:p>
            <a:pPr marL="0" indent="0" algn="just">
              <a:buNone/>
            </a:pPr>
            <a:endParaRPr lang="en-IN" dirty="0"/>
          </a:p>
        </p:txBody>
      </p:sp>
    </p:spTree>
    <p:extLst>
      <p:ext uri="{BB962C8B-B14F-4D97-AF65-F5344CB8AC3E}">
        <p14:creationId xmlns:p14="http://schemas.microsoft.com/office/powerpoint/2010/main" val="314501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D8F0F-DF72-2A4B-0FAB-B4BF39C990FC}"/>
              </a:ext>
            </a:extLst>
          </p:cNvPr>
          <p:cNvSpPr>
            <a:spLocks noGrp="1"/>
          </p:cNvSpPr>
          <p:nvPr>
            <p:ph idx="1"/>
          </p:nvPr>
        </p:nvSpPr>
        <p:spPr>
          <a:xfrm>
            <a:off x="1295400" y="362309"/>
            <a:ext cx="9601200" cy="5428892"/>
          </a:xfrm>
        </p:spPr>
        <p:txBody>
          <a:bodyPr/>
          <a:lstStyle/>
          <a:p>
            <a:pPr>
              <a:buFont typeface="Wingdings" panose="05000000000000000000" pitchFamily="2" charset="2"/>
              <a:buChar char="Ø"/>
            </a:pPr>
            <a:r>
              <a:rPr lang="en-IN" sz="2400" dirty="0"/>
              <a:t>Advantages of Random forest</a:t>
            </a:r>
            <a:r>
              <a:rPr lang="en-IN" dirty="0"/>
              <a:t>:</a:t>
            </a:r>
          </a:p>
          <a:p>
            <a:pPr lvl="1">
              <a:buFont typeface="Arial" panose="020B0604020202020204" pitchFamily="34" charset="0"/>
              <a:buChar char="•"/>
            </a:pPr>
            <a:r>
              <a:rPr lang="en-US" dirty="0"/>
              <a:t>Can perform both Regression and classification tasks.</a:t>
            </a:r>
          </a:p>
          <a:p>
            <a:pPr lvl="1">
              <a:buFont typeface="Arial" panose="020B0604020202020204" pitchFamily="34" charset="0"/>
              <a:buChar char="•"/>
            </a:pPr>
            <a:r>
              <a:rPr lang="en-US" dirty="0"/>
              <a:t>Produces good predictions that can be understood easily.</a:t>
            </a:r>
          </a:p>
          <a:p>
            <a:pPr lvl="1">
              <a:buFont typeface="Arial" panose="020B0604020202020204" pitchFamily="34" charset="0"/>
              <a:buChar char="•"/>
            </a:pPr>
            <a:r>
              <a:rPr lang="en-US" dirty="0"/>
              <a:t>Can handle large data sets efficiently.</a:t>
            </a:r>
          </a:p>
          <a:p>
            <a:pPr lvl="1">
              <a:buFont typeface="Arial" panose="020B0604020202020204" pitchFamily="34" charset="0"/>
              <a:buChar char="•"/>
            </a:pPr>
            <a:r>
              <a:rPr lang="en-US" dirty="0"/>
              <a:t>Provides a higher level of accuracy in predicting outcomes over the decision algorithm.</a:t>
            </a:r>
          </a:p>
          <a:p>
            <a:pPr marL="0" indent="0">
              <a:buNone/>
            </a:pPr>
            <a:endParaRPr lang="en-IN" dirty="0"/>
          </a:p>
          <a:p>
            <a:pPr>
              <a:buFont typeface="Wingdings" panose="05000000000000000000" pitchFamily="2" charset="2"/>
              <a:buChar char="Ø"/>
            </a:pPr>
            <a:r>
              <a:rPr lang="en-IN" sz="2400" dirty="0"/>
              <a:t>Disadvantages of Random forest:</a:t>
            </a:r>
          </a:p>
          <a:p>
            <a:pPr lvl="1"/>
            <a:r>
              <a:rPr lang="en-US" dirty="0"/>
              <a:t>While using a Random Forest Algorithm, more resources are required for computation.</a:t>
            </a:r>
          </a:p>
          <a:p>
            <a:pPr lvl="1"/>
            <a:r>
              <a:rPr lang="en-US" dirty="0"/>
              <a:t>It Consumes more time compared to the decision tree algorithm.</a:t>
            </a:r>
          </a:p>
          <a:p>
            <a:pPr lvl="1"/>
            <a:r>
              <a:rPr lang="en-US" dirty="0"/>
              <a:t>Less intuitive when we have an extensive collection of decision trees.</a:t>
            </a:r>
          </a:p>
          <a:p>
            <a:pPr lvl="1"/>
            <a:r>
              <a:rPr lang="en-US" dirty="0"/>
              <a:t>Extremely complex and requires more computational resources.</a:t>
            </a:r>
            <a:endParaRPr lang="en-IN" dirty="0"/>
          </a:p>
          <a:p>
            <a:pPr marL="274320" lvl="1" indent="0">
              <a:buNone/>
            </a:pPr>
            <a:endParaRPr lang="en-IN" dirty="0"/>
          </a:p>
          <a:p>
            <a:pPr algn="just"/>
            <a:endParaRPr lang="en-IN" dirty="0"/>
          </a:p>
        </p:txBody>
      </p:sp>
    </p:spTree>
    <p:extLst>
      <p:ext uri="{BB962C8B-B14F-4D97-AF65-F5344CB8AC3E}">
        <p14:creationId xmlns:p14="http://schemas.microsoft.com/office/powerpoint/2010/main" val="20014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owchart: Connector 13">
            <a:extLst>
              <a:ext uri="{FF2B5EF4-FFF2-40B4-BE49-F238E27FC236}">
                <a16:creationId xmlns:a16="http://schemas.microsoft.com/office/drawing/2014/main" id="{63854AB1-3CD1-37AB-6829-3A6D8CDA8F33}"/>
              </a:ext>
            </a:extLst>
          </p:cNvPr>
          <p:cNvSpPr/>
          <p:nvPr/>
        </p:nvSpPr>
        <p:spPr>
          <a:xfrm>
            <a:off x="3761117" y="1733909"/>
            <a:ext cx="4209691" cy="37869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isometricOffAxis2Left"/>
              <a:lightRig rig="threePt" dir="t"/>
            </a:scene3d>
          </a:bodyPr>
          <a:lstStyle/>
          <a:p>
            <a:pPr algn="ctr"/>
            <a:r>
              <a:rPr lang="en-IN" sz="3200" dirty="0">
                <a:ln w="0"/>
                <a:solidFill>
                  <a:schemeClr val="tx1"/>
                </a:solidFill>
                <a:effectLst>
                  <a:outerShdw blurRad="60007" dist="310007" dir="7680000" sy="30000" kx="1300200" algn="ctr" rotWithShape="0">
                    <a:prstClr val="black">
                      <a:alpha val="32000"/>
                    </a:prstClr>
                  </a:outerShdw>
                </a:effectLst>
              </a:rPr>
              <a:t>Thank You</a:t>
            </a:r>
          </a:p>
        </p:txBody>
      </p:sp>
    </p:spTree>
    <p:extLst>
      <p:ext uri="{BB962C8B-B14F-4D97-AF65-F5344CB8AC3E}">
        <p14:creationId xmlns:p14="http://schemas.microsoft.com/office/powerpoint/2010/main" val="403996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lnSpcReduction="10000"/>
          </a:bodyPr>
          <a:lstStyle/>
          <a:p>
            <a:pPr>
              <a:buSzPct val="130000"/>
              <a:buBlip>
                <a:blip r:embed="rId3">
                  <a:extLst>
                    <a:ext uri="{96DAC541-7B7A-43D3-8B79-37D633B846F1}">
                      <asvg:svgBlip xmlns:asvg="http://schemas.microsoft.com/office/drawing/2016/SVG/main" r:embed="rId4"/>
                    </a:ext>
                  </a:extLst>
                </a:blip>
              </a:buBlip>
            </a:pPr>
            <a:r>
              <a:rPr lang="en-US" dirty="0"/>
              <a:t>Random Forest</a:t>
            </a:r>
          </a:p>
          <a:p>
            <a:pPr>
              <a:buSzPct val="130000"/>
              <a:buBlip>
                <a:blip r:embed="rId3">
                  <a:extLst>
                    <a:ext uri="{96DAC541-7B7A-43D3-8B79-37D633B846F1}">
                      <asvg:svgBlip xmlns:asvg="http://schemas.microsoft.com/office/drawing/2016/SVG/main" r:embed="rId4"/>
                    </a:ext>
                  </a:extLst>
                </a:blip>
              </a:buBlip>
            </a:pPr>
            <a:r>
              <a:rPr lang="en-US" dirty="0"/>
              <a:t>Steps of Random Forest Working</a:t>
            </a:r>
          </a:p>
          <a:p>
            <a:pPr>
              <a:buSzPct val="130000"/>
              <a:buBlip>
                <a:blip r:embed="rId3">
                  <a:extLst>
                    <a:ext uri="{96DAC541-7B7A-43D3-8B79-37D633B846F1}">
                      <asvg:svgBlip xmlns:asvg="http://schemas.microsoft.com/office/drawing/2016/SVG/main" r:embed="rId4"/>
                    </a:ext>
                  </a:extLst>
                </a:blip>
              </a:buBlip>
            </a:pPr>
            <a:r>
              <a:rPr lang="en-US" b="0" i="0" dirty="0">
                <a:solidFill>
                  <a:srgbClr val="272C37"/>
                </a:solidFill>
                <a:effectLst/>
                <a:latin typeface="Roboto" panose="020B0604020202020204" pitchFamily="2" charset="0"/>
              </a:rPr>
              <a:t>Why Use a Random Forest Algorithm?</a:t>
            </a:r>
            <a:endParaRPr lang="en-US" dirty="0"/>
          </a:p>
          <a:p>
            <a:pPr>
              <a:buSzPct val="130000"/>
              <a:buBlip>
                <a:blip r:embed="rId3">
                  <a:extLst>
                    <a:ext uri="{96DAC541-7B7A-43D3-8B79-37D633B846F1}">
                      <asvg:svgBlip xmlns:asvg="http://schemas.microsoft.com/office/drawing/2016/SVG/main" r:embed="rId4"/>
                    </a:ext>
                  </a:extLst>
                </a:blip>
              </a:buBlip>
            </a:pPr>
            <a:r>
              <a:rPr lang="en-IN" dirty="0"/>
              <a:t>Decision Trees</a:t>
            </a:r>
          </a:p>
          <a:p>
            <a:pPr>
              <a:buSzPct val="130000"/>
              <a:buBlip>
                <a:blip r:embed="rId3">
                  <a:extLst>
                    <a:ext uri="{96DAC541-7B7A-43D3-8B79-37D633B846F1}">
                      <asvg:svgBlip xmlns:asvg="http://schemas.microsoft.com/office/drawing/2016/SVG/main" r:embed="rId4"/>
                    </a:ext>
                  </a:extLst>
                </a:blip>
              </a:buBlip>
            </a:pPr>
            <a:r>
              <a:rPr lang="en-IN" dirty="0"/>
              <a:t>Important terms in Decision Trees</a:t>
            </a:r>
          </a:p>
          <a:p>
            <a:pPr>
              <a:buSzPct val="130000"/>
              <a:buBlip>
                <a:blip r:embed="rId3">
                  <a:extLst>
                    <a:ext uri="{96DAC541-7B7A-43D3-8B79-37D633B846F1}">
                      <asvg:svgBlip xmlns:asvg="http://schemas.microsoft.com/office/drawing/2016/SVG/main" r:embed="rId4"/>
                    </a:ext>
                  </a:extLst>
                </a:blip>
              </a:buBlip>
            </a:pPr>
            <a:r>
              <a:rPr lang="en-IN" dirty="0"/>
              <a:t>Ensemble Learning</a:t>
            </a:r>
          </a:p>
          <a:p>
            <a:pPr>
              <a:buSzPct val="130000"/>
              <a:buBlip>
                <a:blip r:embed="rId3">
                  <a:extLst>
                    <a:ext uri="{96DAC541-7B7A-43D3-8B79-37D633B846F1}">
                      <asvg:svgBlip xmlns:asvg="http://schemas.microsoft.com/office/drawing/2016/SVG/main" r:embed="rId4"/>
                    </a:ext>
                  </a:extLst>
                </a:blip>
              </a:buBlip>
            </a:pPr>
            <a:r>
              <a:rPr lang="en-IN" dirty="0"/>
              <a:t>Hyperparameters</a:t>
            </a:r>
          </a:p>
          <a:p>
            <a:pPr>
              <a:buSzPct val="130000"/>
              <a:buBlip>
                <a:blip r:embed="rId3">
                  <a:extLst>
                    <a:ext uri="{96DAC541-7B7A-43D3-8B79-37D633B846F1}">
                      <asvg:svgBlip xmlns:asvg="http://schemas.microsoft.com/office/drawing/2016/SVG/main" r:embed="rId4"/>
                    </a:ext>
                  </a:extLst>
                </a:blip>
              </a:buBlip>
            </a:pPr>
            <a:r>
              <a:rPr lang="en-US" dirty="0"/>
              <a:t>Advantages and Disadvantages of Random forest</a:t>
            </a:r>
          </a:p>
          <a:p>
            <a:pPr>
              <a:buBlip>
                <a:blip r:embed="rId5">
                  <a:extLst>
                    <a:ext uri="{96DAC541-7B7A-43D3-8B79-37D633B846F1}">
                      <asvg:svgBlip xmlns:asvg="http://schemas.microsoft.com/office/drawing/2016/SVG/main" r:embed="rId6"/>
                    </a:ext>
                  </a:extLst>
                </a:blip>
              </a:buBlip>
            </a:pPr>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a:t>
            </a:r>
          </a:p>
        </p:txBody>
      </p:sp>
      <p:sp>
        <p:nvSpPr>
          <p:cNvPr id="4" name="Content Placeholder 3">
            <a:extLst>
              <a:ext uri="{FF2B5EF4-FFF2-40B4-BE49-F238E27FC236}">
                <a16:creationId xmlns:a16="http://schemas.microsoft.com/office/drawing/2014/main" id="{75C935AF-5CF0-A2F3-57C9-EF0487A8AF3A}"/>
              </a:ext>
            </a:extLst>
          </p:cNvPr>
          <p:cNvSpPr>
            <a:spLocks noGrp="1"/>
          </p:cNvSpPr>
          <p:nvPr>
            <p:ph idx="1"/>
          </p:nvPr>
        </p:nvSpPr>
        <p:spPr/>
        <p:txBody>
          <a:bodyPr/>
          <a:lstStyle/>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regression is a supervised learning method that combines multiple decision trees to improve the predictive accuracy of a regression model. In this approach, each decision tree is trained on a different subset of the training data, and the final prediction is based on the average of the predictions of all the trees.</a:t>
            </a:r>
          </a:p>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In Random Forest regression, a collection of decision trees is constructed through an ensemble technique known as bagging or bootstrap aggregating.</a:t>
            </a:r>
          </a:p>
          <a:p>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Working</a:t>
            </a:r>
          </a:p>
        </p:txBody>
      </p:sp>
      <p:pic>
        <p:nvPicPr>
          <p:cNvPr id="7" name="Content Placeholder 6" descr="Working_of_RF_1.">
            <a:extLst>
              <a:ext uri="{FF2B5EF4-FFF2-40B4-BE49-F238E27FC236}">
                <a16:creationId xmlns:a16="http://schemas.microsoft.com/office/drawing/2014/main" id="{D7784323-CBFD-57B4-CAB3-FA61EAF4994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295400" y="2341364"/>
            <a:ext cx="4572000" cy="3089672"/>
          </a:xfrm>
          <a:prstGeom prst="rect">
            <a:avLst/>
          </a:prstGeom>
          <a:noFill/>
          <a:ln>
            <a:noFill/>
          </a:ln>
        </p:spPr>
      </p:pic>
      <p:sp>
        <p:nvSpPr>
          <p:cNvPr id="8" name="Content Placeholder 7">
            <a:extLst>
              <a:ext uri="{FF2B5EF4-FFF2-40B4-BE49-F238E27FC236}">
                <a16:creationId xmlns:a16="http://schemas.microsoft.com/office/drawing/2014/main" id="{49F4BB5C-6899-C255-5827-1A5F68B72293}"/>
              </a:ext>
            </a:extLst>
          </p:cNvPr>
          <p:cNvSpPr>
            <a:spLocks noGrp="1"/>
          </p:cNvSpPr>
          <p:nvPr>
            <p:ph sz="half" idx="2"/>
          </p:nvPr>
        </p:nvSpPr>
        <p:spPr/>
        <p:txBody>
          <a:bodyPr>
            <a:normAutofit fontScale="85000" lnSpcReduction="20000"/>
          </a:bodyPr>
          <a:lstStyle/>
          <a:p>
            <a:r>
              <a:rPr lang="en-US" b="1" dirty="0"/>
              <a:t>Step 1: </a:t>
            </a:r>
            <a:r>
              <a:rPr lang="en-US" dirty="0"/>
              <a:t>Select random samples from a given data or training set.</a:t>
            </a:r>
          </a:p>
          <a:p>
            <a:endParaRPr lang="en-US" dirty="0"/>
          </a:p>
          <a:p>
            <a:r>
              <a:rPr lang="en-US" b="1" dirty="0"/>
              <a:t>Step 2: </a:t>
            </a:r>
            <a:r>
              <a:rPr lang="en-US" dirty="0"/>
              <a:t>This algorithm will construct a decision tree for every training data.</a:t>
            </a:r>
          </a:p>
          <a:p>
            <a:endParaRPr lang="en-US" dirty="0"/>
          </a:p>
          <a:p>
            <a:r>
              <a:rPr lang="en-US" b="1" dirty="0"/>
              <a:t>Step 3: </a:t>
            </a:r>
            <a:r>
              <a:rPr lang="en-US" dirty="0"/>
              <a:t>Predictions will take place by averaging the decision tree.</a:t>
            </a:r>
          </a:p>
          <a:p>
            <a:endParaRPr lang="en-US" dirty="0"/>
          </a:p>
          <a:p>
            <a:r>
              <a:rPr lang="en-US" b="1" dirty="0"/>
              <a:t>Step 4: </a:t>
            </a:r>
            <a:r>
              <a:rPr lang="en-US" dirty="0"/>
              <a:t>Finally, select the average of the prediction result as the final prediction result.</a:t>
            </a:r>
            <a:endParaRPr lang="en-IN" dirty="0"/>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randombar(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randombar(horizontal)">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randombar(horizontal)">
                                      <p:cBhvr>
                                        <p:cTn id="2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06B87-D03B-3B67-EDF3-B217C8D806F7}"/>
              </a:ext>
            </a:extLst>
          </p:cNvPr>
          <p:cNvSpPr>
            <a:spLocks noGrp="1"/>
          </p:cNvSpPr>
          <p:nvPr>
            <p:ph type="title"/>
          </p:nvPr>
        </p:nvSpPr>
        <p:spPr>
          <a:xfrm>
            <a:off x="1295400" y="503854"/>
            <a:ext cx="9601200" cy="721098"/>
          </a:xfrm>
        </p:spPr>
        <p:txBody>
          <a:bodyPr>
            <a:normAutofit/>
          </a:bodyPr>
          <a:lstStyle/>
          <a:p>
            <a:r>
              <a:rPr lang="en-US" b="0" i="0" dirty="0">
                <a:solidFill>
                  <a:srgbClr val="272C37"/>
                </a:solidFill>
                <a:effectLst/>
                <a:latin typeface="Roboto" panose="020B0604020202020204" pitchFamily="2" charset="0"/>
              </a:rPr>
              <a:t>Why Use a Random Forest Algorithm?</a:t>
            </a:r>
            <a:endParaRPr lang="en-IN" dirty="0"/>
          </a:p>
        </p:txBody>
      </p:sp>
      <p:sp>
        <p:nvSpPr>
          <p:cNvPr id="3" name="Content Placeholder 2">
            <a:extLst>
              <a:ext uri="{FF2B5EF4-FFF2-40B4-BE49-F238E27FC236}">
                <a16:creationId xmlns:a16="http://schemas.microsoft.com/office/drawing/2014/main" id="{A0F49950-0740-6D7B-3F9F-A53E51448DAB}"/>
              </a:ext>
            </a:extLst>
          </p:cNvPr>
          <p:cNvSpPr>
            <a:spLocks noGrp="1"/>
          </p:cNvSpPr>
          <p:nvPr>
            <p:ph idx="1"/>
          </p:nvPr>
        </p:nvSpPr>
        <p:spPr>
          <a:xfrm>
            <a:off x="1295400" y="1802921"/>
            <a:ext cx="9601200" cy="3988279"/>
          </a:xfrm>
        </p:spPr>
        <p:txBody>
          <a:bodyPr>
            <a:normAutofit/>
          </a:bodyPr>
          <a:lstStyle/>
          <a:p>
            <a:pPr algn="just"/>
            <a:r>
              <a:rPr lang="en-US" sz="2400" dirty="0"/>
              <a:t>There are a lot of benefits to using Random Forest Algorithm, but one of the main advantages is that it reduces the risk of overfitting and the required training time. Additionally, it offers a high level of accuracy. Random Forest algorithm runs efficiently in large databases and produces highly accurate predictions by estimating missing data.</a:t>
            </a:r>
          </a:p>
          <a:p>
            <a:pPr algn="just"/>
            <a:r>
              <a:rPr lang="en-US" sz="2400" dirty="0">
                <a:latin typeface="Arial" panose="020B0604020202020204" pitchFamily="34" charset="0"/>
                <a:cs typeface="Arial" panose="020B0604020202020204" pitchFamily="34" charset="0"/>
              </a:rPr>
              <a:t>Random Forest algorithm used in real-life applications like </a:t>
            </a:r>
            <a:r>
              <a:rPr lang="en-US" sz="2400" b="0" i="0" dirty="0">
                <a:solidFill>
                  <a:srgbClr val="000000"/>
                </a:solidFill>
                <a:effectLst/>
                <a:latin typeface="Arial" panose="020B0604020202020204" pitchFamily="34" charset="0"/>
                <a:cs typeface="Arial" panose="020B0604020202020204" pitchFamily="34" charset="0"/>
              </a:rPr>
              <a:t>Predicting future stock prices based on historical data, e-commerce to forecast sales, and the healthcare field to check the diagnosis of disease. </a:t>
            </a:r>
            <a:endParaRPr lang="en-US" sz="2400" dirty="0">
              <a:latin typeface="Arial" panose="020B0604020202020204" pitchFamily="34" charset="0"/>
              <a:cs typeface="Arial" panose="020B0604020202020204" pitchFamily="34" charset="0"/>
            </a:endParaRPr>
          </a:p>
          <a:p>
            <a:pPr marL="0" indent="0" algn="just">
              <a:buNone/>
            </a:pPr>
            <a:endParaRPr lang="en-IN" sz="2400" dirty="0"/>
          </a:p>
        </p:txBody>
      </p:sp>
    </p:spTree>
    <p:extLst>
      <p:ext uri="{BB962C8B-B14F-4D97-AF65-F5344CB8AC3E}">
        <p14:creationId xmlns:p14="http://schemas.microsoft.com/office/powerpoint/2010/main" val="194376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C75A-9989-3BF3-8685-87CA535D5D9F}"/>
              </a:ext>
            </a:extLst>
          </p:cNvPr>
          <p:cNvSpPr>
            <a:spLocks noGrp="1"/>
          </p:cNvSpPr>
          <p:nvPr>
            <p:ph type="title"/>
          </p:nvPr>
        </p:nvSpPr>
        <p:spPr/>
        <p:txBody>
          <a:bodyPr/>
          <a:lstStyle/>
          <a:p>
            <a:r>
              <a:rPr lang="en-IN" dirty="0"/>
              <a:t>Decision Trees</a:t>
            </a:r>
          </a:p>
        </p:txBody>
      </p:sp>
      <p:sp>
        <p:nvSpPr>
          <p:cNvPr id="3" name="Content Placeholder 2">
            <a:extLst>
              <a:ext uri="{FF2B5EF4-FFF2-40B4-BE49-F238E27FC236}">
                <a16:creationId xmlns:a16="http://schemas.microsoft.com/office/drawing/2014/main" id="{A7EFBCF9-9A54-72AE-0775-1C8631024CA5}"/>
              </a:ext>
            </a:extLst>
          </p:cNvPr>
          <p:cNvSpPr>
            <a:spLocks noGrp="1"/>
          </p:cNvSpPr>
          <p:nvPr>
            <p:ph idx="1"/>
          </p:nvPr>
        </p:nvSpPr>
        <p:spPr/>
        <p:txBody>
          <a:bodyPr/>
          <a:lstStyle/>
          <a:p>
            <a:pPr algn="just"/>
            <a:r>
              <a:rPr lang="en-US" dirty="0"/>
              <a:t>Decision Tree is a machine learning model that predicts a target variable based on a series of if-else conditions.</a:t>
            </a:r>
          </a:p>
          <a:p>
            <a:pPr algn="just"/>
            <a:r>
              <a:rPr lang="en-US" dirty="0"/>
              <a:t>It is a tree-like model where internal nodes represent tests on features, branches represent the possible outcomes of the tests, and leaf nodes represent the classification or regression output.</a:t>
            </a:r>
          </a:p>
          <a:p>
            <a:pPr algn="just"/>
            <a:endParaRPr lang="en-IN" dirty="0"/>
          </a:p>
        </p:txBody>
      </p:sp>
      <p:pic>
        <p:nvPicPr>
          <p:cNvPr id="9" name="Picture 8">
            <a:extLst>
              <a:ext uri="{FF2B5EF4-FFF2-40B4-BE49-F238E27FC236}">
                <a16:creationId xmlns:a16="http://schemas.microsoft.com/office/drawing/2014/main" id="{4D616B8A-A789-70F0-DEC5-0FF77F4E4D9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42" r="2020" b="7758"/>
          <a:stretch/>
        </p:blipFill>
        <p:spPr bwMode="auto">
          <a:xfrm>
            <a:off x="5664421" y="3364301"/>
            <a:ext cx="4833926" cy="26741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4948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9"/>
                                        </p:tgtEl>
                                        <p:attrNameLst>
                                          <p:attrName>r</p:attrName>
                                        </p:attrNameLst>
                                      </p:cBhvr>
                                    </p:animRot>
                                    <p:animRot by="-240000">
                                      <p:cBhvr>
                                        <p:cTn id="7" dur="200" fill="hold">
                                          <p:stCondLst>
                                            <p:cond delay="200"/>
                                          </p:stCondLst>
                                        </p:cTn>
                                        <p:tgtEl>
                                          <p:spTgt spid="9"/>
                                        </p:tgtEl>
                                        <p:attrNameLst>
                                          <p:attrName>r</p:attrName>
                                        </p:attrNameLst>
                                      </p:cBhvr>
                                    </p:animRot>
                                    <p:animRot by="240000">
                                      <p:cBhvr>
                                        <p:cTn id="8" dur="200" fill="hold">
                                          <p:stCondLst>
                                            <p:cond delay="400"/>
                                          </p:stCondLst>
                                        </p:cTn>
                                        <p:tgtEl>
                                          <p:spTgt spid="9"/>
                                        </p:tgtEl>
                                        <p:attrNameLst>
                                          <p:attrName>r</p:attrName>
                                        </p:attrNameLst>
                                      </p:cBhvr>
                                    </p:animRot>
                                    <p:animRot by="-240000">
                                      <p:cBhvr>
                                        <p:cTn id="9" dur="200" fill="hold">
                                          <p:stCondLst>
                                            <p:cond delay="600"/>
                                          </p:stCondLst>
                                        </p:cTn>
                                        <p:tgtEl>
                                          <p:spTgt spid="9"/>
                                        </p:tgtEl>
                                        <p:attrNameLst>
                                          <p:attrName>r</p:attrName>
                                        </p:attrNameLst>
                                      </p:cBhvr>
                                    </p:animRot>
                                    <p:animRot by="120000">
                                      <p:cBhvr>
                                        <p:cTn id="10"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930F-5D08-61C1-0CDB-C6F21ABC1A22}"/>
              </a:ext>
            </a:extLst>
          </p:cNvPr>
          <p:cNvSpPr>
            <a:spLocks noGrp="1"/>
          </p:cNvSpPr>
          <p:nvPr>
            <p:ph type="title"/>
          </p:nvPr>
        </p:nvSpPr>
        <p:spPr/>
        <p:txBody>
          <a:bodyPr/>
          <a:lstStyle/>
          <a:p>
            <a:r>
              <a:rPr lang="en-IN" dirty="0"/>
              <a:t>Important terms in Decision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8900DF-249F-D77A-4769-F839E97A7F84}"/>
                  </a:ext>
                </a:extLst>
              </p:cNvPr>
              <p:cNvSpPr>
                <a:spLocks noGrp="1"/>
              </p:cNvSpPr>
              <p:nvPr>
                <p:ph sz="half" idx="1"/>
              </p:nvPr>
            </p:nvSpPr>
            <p:spPr>
              <a:xfrm>
                <a:off x="1295399" y="1981199"/>
                <a:ext cx="9703279" cy="3810001"/>
              </a:xfrm>
            </p:spPr>
            <p:txBody>
              <a:bodyPr>
                <a:normAutofit/>
              </a:bodyPr>
              <a:lstStyle/>
              <a:p>
                <a:pPr algn="just"/>
                <a:r>
                  <a:rPr lang="en-US" sz="1800" b="1" dirty="0"/>
                  <a:t>Entropy: </a:t>
                </a:r>
                <a:r>
                  <a:rPr lang="en-US" sz="1800" dirty="0"/>
                  <a:t>It is a measure of randomness or unpredictability in the dataset.</a:t>
                </a:r>
              </a:p>
              <a:p>
                <a:pPr marL="0" indent="0" algn="just">
                  <a:buNone/>
                </a:pPr>
                <a14:m>
                  <m:oMathPara xmlns:m="http://schemas.openxmlformats.org/officeDocument/2006/math">
                    <m:oMathParaPr>
                      <m:jc m:val="centerGroup"/>
                    </m:oMathParaPr>
                    <m:oMath xmlns:m="http://schemas.openxmlformats.org/officeDocument/2006/math">
                      <m:func>
                        <m:funcPr>
                          <m:ctrlPr>
                            <a:rPr lang="en-US" sz="1800" i="1" smtClean="0">
                              <a:latin typeface="Cambria Math" panose="02040503050406030204" pitchFamily="18" charset="0"/>
                            </a:rPr>
                          </m:ctrlPr>
                        </m:funcPr>
                        <m:fName>
                          <m:sSub>
                            <m:sSubPr>
                              <m:ctrlPr>
                                <a:rPr lang="en-US" sz="1800" i="1" smtClean="0">
                                  <a:latin typeface="Cambria Math" panose="02040503050406030204" pitchFamily="18" charset="0"/>
                                </a:rPr>
                              </m:ctrlPr>
                            </m:sSubPr>
                            <m:e>
                              <m:r>
                                <a:rPr lang="en-IN" sz="1800" b="0" i="1" smtClean="0">
                                  <a:latin typeface="Cambria Math" panose="02040503050406030204" pitchFamily="18" charset="0"/>
                                </a:rPr>
                                <m:t>𝑆</m:t>
                              </m:r>
                              <m:r>
                                <a:rPr lang="en-US" sz="1800" i="1" smtClean="0">
                                  <a:latin typeface="Cambria Math" panose="02040503050406030204" pitchFamily="18" charset="0"/>
                                  <a:ea typeface="Cambria Math" panose="02040503050406030204" pitchFamily="18" charset="0"/>
                                </a:rPr>
                                <m:t>=</m:t>
                              </m:r>
                              <m:r>
                                <a:rPr lang="en-IN" sz="1800" b="0" i="1" smtClean="0">
                                  <a:latin typeface="Cambria Math" panose="02040503050406030204" pitchFamily="18" charset="0"/>
                                  <a:ea typeface="Cambria Math" panose="02040503050406030204" pitchFamily="18" charset="0"/>
                                </a:rPr>
                                <m:t>−</m:t>
                              </m:r>
                              <m:nary>
                                <m:naryPr>
                                  <m:chr m:val="∑"/>
                                  <m:ctrlPr>
                                    <a:rPr lang="en-US" sz="1800" i="1" smtClean="0">
                                      <a:latin typeface="Cambria Math" panose="02040503050406030204" pitchFamily="18" charset="0"/>
                                      <a:ea typeface="Cambria Math" panose="02040503050406030204" pitchFamily="18" charset="0"/>
                                    </a:rPr>
                                  </m:ctrlPr>
                                </m:naryPr>
                                <m:sub>
                                  <m:r>
                                    <m:rPr>
                                      <m:brk m:alnAt="23"/>
                                    </m:rPr>
                                    <a:rPr lang="en-IN" sz="1800" b="0" i="1" smtClean="0">
                                      <a:latin typeface="Cambria Math" panose="02040503050406030204" pitchFamily="18" charset="0"/>
                                      <a:ea typeface="Cambria Math" panose="02040503050406030204" pitchFamily="18" charset="0"/>
                                    </a:rPr>
                                    <m:t>𝑖</m:t>
                                  </m:r>
                                  <m:r>
                                    <a:rPr lang="en-IN" sz="1800" b="0" i="1" smtClean="0">
                                      <a:latin typeface="Cambria Math" panose="02040503050406030204" pitchFamily="18" charset="0"/>
                                      <a:ea typeface="Cambria Math" panose="02040503050406030204" pitchFamily="18" charset="0"/>
                                    </a:rPr>
                                    <m:t>=0</m:t>
                                  </m:r>
                                </m:sub>
                                <m:sup>
                                  <m:r>
                                    <a:rPr lang="en-IN" sz="1800" b="0" i="1" smtClean="0">
                                      <a:latin typeface="Cambria Math" panose="02040503050406030204" pitchFamily="18" charset="0"/>
                                      <a:ea typeface="Cambria Math" panose="02040503050406030204" pitchFamily="18" charset="0"/>
                                    </a:rPr>
                                    <m:t>𝑛</m:t>
                                  </m:r>
                                </m:sup>
                                <m:e>
                                  <m:sSub>
                                    <m:sSubPr>
                                      <m:ctrlPr>
                                        <a:rPr lang="en-US" sz="1800" i="1" smtClean="0">
                                          <a:latin typeface="Cambria Math" panose="02040503050406030204" pitchFamily="18" charset="0"/>
                                          <a:ea typeface="Cambria Math" panose="02040503050406030204" pitchFamily="18" charset="0"/>
                                        </a:rPr>
                                      </m:ctrlPr>
                                    </m:sSubPr>
                                    <m:e>
                                      <m:r>
                                        <a:rPr lang="en-IN" sz="1800" b="0" i="1" smtClean="0">
                                          <a:latin typeface="Cambria Math" panose="02040503050406030204" pitchFamily="18" charset="0"/>
                                          <a:ea typeface="Cambria Math" panose="02040503050406030204" pitchFamily="18" charset="0"/>
                                        </a:rPr>
                                        <m:t>𝑝</m:t>
                                      </m:r>
                                    </m:e>
                                    <m:sub>
                                      <m:r>
                                        <a:rPr lang="en-IN" sz="1800" b="0" i="1" smtClean="0">
                                          <a:latin typeface="Cambria Math" panose="02040503050406030204" pitchFamily="18" charset="0"/>
                                          <a:ea typeface="Cambria Math" panose="02040503050406030204" pitchFamily="18" charset="0"/>
                                        </a:rPr>
                                        <m:t>𝑖</m:t>
                                      </m:r>
                                    </m:sub>
                                  </m:sSub>
                                </m:e>
                              </m:nary>
                              <m:r>
                                <m:rPr>
                                  <m:sty m:val="p"/>
                                </m:rPr>
                                <a:rPr lang="en-US" sz="1800" i="0" smtClean="0">
                                  <a:latin typeface="Cambria Math" panose="02040503050406030204" pitchFamily="18" charset="0"/>
                                </a:rPr>
                                <m:t>log</m:t>
                              </m:r>
                            </m:e>
                            <m:sub>
                              <m:r>
                                <a:rPr lang="en-IN" sz="1800" b="0" i="1" smtClean="0">
                                  <a:latin typeface="Cambria Math" panose="02040503050406030204" pitchFamily="18" charset="0"/>
                                </a:rPr>
                                <m:t>2</m:t>
                              </m:r>
                            </m:sub>
                          </m:sSub>
                        </m:fName>
                        <m:e>
                          <m:sSub>
                            <m:sSubPr>
                              <m:ctrlPr>
                                <a:rPr lang="en-US" sz="1800" i="1" smtClean="0">
                                  <a:latin typeface="Cambria Math" panose="02040503050406030204" pitchFamily="18" charset="0"/>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𝑖</m:t>
                              </m:r>
                            </m:sub>
                          </m:sSub>
                        </m:e>
                      </m:func>
                    </m:oMath>
                  </m:oMathPara>
                </a14:m>
                <a:endParaRPr lang="en-US" sz="1800" dirty="0"/>
              </a:p>
              <a:p>
                <a:pPr marL="0" indent="0" algn="just">
                  <a:buNone/>
                </a:pPr>
                <a:r>
                  <a:rPr lang="en-US" sz="1800" dirty="0"/>
                  <a:t> where,</a:t>
                </a:r>
              </a:p>
              <a:p>
                <a:pPr marL="0" indent="0" algn="just">
                  <a:buNone/>
                </a:pPr>
                <a:r>
                  <a:rPr lang="en-US" sz="1800" dirty="0"/>
                  <a:t>	 S = Entropy </a:t>
                </a:r>
              </a:p>
              <a:p>
                <a:pPr marL="0" indent="0" algn="just">
                  <a:buNone/>
                </a:pP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IN" sz="1800" b="0" i="1" smtClean="0">
                            <a:latin typeface="Cambria Math" panose="02040503050406030204" pitchFamily="18" charset="0"/>
                          </a:rPr>
                          <m:t>𝑝</m:t>
                        </m:r>
                      </m:e>
                      <m:sub>
                        <m:r>
                          <a:rPr lang="en-IN" sz="1800" b="0" i="1" smtClean="0">
                            <a:latin typeface="Cambria Math" panose="02040503050406030204" pitchFamily="18" charset="0"/>
                          </a:rPr>
                          <m:t>𝑖</m:t>
                        </m:r>
                      </m:sub>
                    </m:sSub>
                  </m:oMath>
                </a14:m>
                <a:r>
                  <a:rPr lang="en-US" sz="1800" dirty="0"/>
                  <a:t>=probability of randomly selecting an example in class  i.</a:t>
                </a:r>
              </a:p>
              <a:p>
                <a:pPr marL="0" indent="0" algn="just">
                  <a:buNone/>
                </a:pPr>
                <a:endParaRPr lang="en-US" sz="1800" dirty="0"/>
              </a:p>
            </p:txBody>
          </p:sp>
        </mc:Choice>
        <mc:Fallback xmlns="">
          <p:sp>
            <p:nvSpPr>
              <p:cNvPr id="3" name="Content Placeholder 2">
                <a:extLst>
                  <a:ext uri="{FF2B5EF4-FFF2-40B4-BE49-F238E27FC236}">
                    <a16:creationId xmlns:a16="http://schemas.microsoft.com/office/drawing/2014/main" id="{E88900DF-249F-D77A-4769-F839E97A7F84}"/>
                  </a:ext>
                </a:extLst>
              </p:cNvPr>
              <p:cNvSpPr>
                <a:spLocks noGrp="1" noRot="1" noChangeAspect="1" noMove="1" noResize="1" noEditPoints="1" noAdjustHandles="1" noChangeArrowheads="1" noChangeShapeType="1" noTextEdit="1"/>
              </p:cNvSpPr>
              <p:nvPr>
                <p:ph sz="half" idx="1"/>
              </p:nvPr>
            </p:nvSpPr>
            <p:spPr>
              <a:xfrm>
                <a:off x="1295399" y="1981199"/>
                <a:ext cx="9703279" cy="3810001"/>
              </a:xfrm>
              <a:blipFill>
                <a:blip r:embed="rId2"/>
                <a:stretch>
                  <a:fillRect l="-377" t="-1440"/>
                </a:stretch>
              </a:blipFill>
            </p:spPr>
            <p:txBody>
              <a:bodyPr/>
              <a:lstStyle/>
              <a:p>
                <a:r>
                  <a:rPr lang="en-IN">
                    <a:noFill/>
                  </a:rPr>
                  <a:t> </a:t>
                </a:r>
              </a:p>
            </p:txBody>
          </p:sp>
        </mc:Fallback>
      </mc:AlternateContent>
    </p:spTree>
    <p:extLst>
      <p:ext uri="{BB962C8B-B14F-4D97-AF65-F5344CB8AC3E}">
        <p14:creationId xmlns:p14="http://schemas.microsoft.com/office/powerpoint/2010/main" val="289297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8900DF-249F-D77A-4769-F839E97A7F84}"/>
                  </a:ext>
                </a:extLst>
              </p:cNvPr>
              <p:cNvSpPr>
                <a:spLocks noGrp="1"/>
              </p:cNvSpPr>
              <p:nvPr>
                <p:ph sz="half" idx="1"/>
              </p:nvPr>
            </p:nvSpPr>
            <p:spPr>
              <a:xfrm>
                <a:off x="1295399" y="931653"/>
                <a:ext cx="9703279" cy="4859548"/>
              </a:xfrm>
            </p:spPr>
            <p:txBody>
              <a:bodyPr>
                <a:noAutofit/>
              </a:bodyPr>
              <a:lstStyle/>
              <a:p>
                <a:r>
                  <a:rPr lang="en-US" b="1" dirty="0"/>
                  <a:t>Information Gain</a:t>
                </a:r>
                <a:r>
                  <a:rPr lang="en-US" dirty="0"/>
                  <a:t>: A measure of the decrease in the entropy after the data set is split is the information gain.</a:t>
                </a: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𝐺𝑎𝑖𝑛</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rPr>
                        <m:t>𝐸𝑛𝑡𝑟𝑜𝑝𝑦</m:t>
                      </m:r>
                      <m:d>
                        <m:dPr>
                          <m:ctrlPr>
                            <a:rPr lang="en-IN" b="0" i="1" smtClean="0">
                              <a:latin typeface="Cambria Math" panose="02040503050406030204" pitchFamily="18" charset="0"/>
                            </a:rPr>
                          </m:ctrlPr>
                        </m:dPr>
                        <m:e>
                          <m:r>
                            <a:rPr lang="en-IN" b="0" i="1" smtClean="0">
                              <a:latin typeface="Cambria Math" panose="02040503050406030204" pitchFamily="18" charset="0"/>
                            </a:rPr>
                            <m:t>𝑠</m:t>
                          </m:r>
                        </m:e>
                      </m:d>
                      <m:r>
                        <a:rPr lang="en-IN" b="0" i="1" smtClean="0">
                          <a:latin typeface="Cambria Math" panose="02040503050406030204" pitchFamily="18" charset="0"/>
                        </a:rPr>
                        <m:t>−</m:t>
                      </m:r>
                      <m:nary>
                        <m:naryPr>
                          <m:chr m:val="∑"/>
                          <m:subHide m:val="on"/>
                          <m:supHide m:val="on"/>
                          <m:ctrlPr>
                            <a:rPr lang="en-IN" b="0" i="1" smtClean="0">
                              <a:latin typeface="Cambria Math" panose="02040503050406030204" pitchFamily="18" charset="0"/>
                            </a:rPr>
                          </m:ctrlPr>
                        </m:naryPr>
                        <m:sub/>
                        <m:sup/>
                        <m:e>
                          <m:f>
                            <m:fPr>
                              <m:ctrlPr>
                                <a:rPr lang="en-IN" b="0" i="1" smtClean="0">
                                  <a:latin typeface="Cambria Math" panose="02040503050406030204" pitchFamily="18" charset="0"/>
                                </a:rPr>
                              </m:ctrlPr>
                            </m:fPr>
                            <m:num>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𝑣</m:t>
                                      </m:r>
                                    </m:sub>
                                  </m:sSub>
                                </m:e>
                              </m:d>
                            </m:num>
                            <m:den>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𝑆</m:t>
                                  </m:r>
                                </m:e>
                              </m:d>
                            </m:den>
                          </m:f>
                          <m:r>
                            <a:rPr lang="en-IN" b="0" i="1" smtClean="0">
                              <a:latin typeface="Cambria Math" panose="02040503050406030204" pitchFamily="18" charset="0"/>
                            </a:rPr>
                            <m:t>𝐸𝑛𝑡𝑟𝑜𝑝𝑦</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𝑣</m:t>
                              </m:r>
                            </m:sub>
                          </m:sSub>
                          <m:r>
                            <a:rPr lang="en-IN" b="0" i="1" smtClean="0">
                              <a:latin typeface="Cambria Math" panose="02040503050406030204" pitchFamily="18" charset="0"/>
                            </a:rPr>
                            <m:t>)</m:t>
                          </m:r>
                        </m:e>
                      </m:nary>
                    </m:oMath>
                  </m:oMathPara>
                </a14:m>
                <a:endParaRPr lang="en-US" dirty="0"/>
              </a:p>
              <a:p>
                <a:pPr marL="0" indent="0" algn="just">
                  <a:buNone/>
                </a:pPr>
                <a:r>
                  <a:rPr lang="en-US" sz="1800" dirty="0"/>
                  <a:t>Where,</a:t>
                </a:r>
              </a:p>
              <a:p>
                <a:pPr marL="0" indent="0" algn="just">
                  <a:buNone/>
                </a:pP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IN" sz="1800" b="0" i="1" smtClean="0">
                            <a:latin typeface="Cambria Math" panose="02040503050406030204" pitchFamily="18" charset="0"/>
                          </a:rPr>
                          <m:t>𝑆</m:t>
                        </m:r>
                      </m:e>
                      <m:sub>
                        <m:r>
                          <a:rPr lang="en-IN" sz="1800" b="0" i="1" smtClean="0">
                            <a:latin typeface="Cambria Math" panose="02040503050406030204" pitchFamily="18" charset="0"/>
                          </a:rPr>
                          <m:t>𝑣</m:t>
                        </m:r>
                      </m:sub>
                    </m:sSub>
                  </m:oMath>
                </a14:m>
                <a:r>
                  <a:rPr lang="en-US" sz="1800" dirty="0"/>
                  <a:t>= Entropy of dataset.</a:t>
                </a:r>
              </a:p>
              <a:p>
                <a:pPr marL="0" indent="0" algn="just">
                  <a:buNone/>
                </a:pPr>
                <a:r>
                  <a:rPr lang="en-US" sz="1800" dirty="0"/>
                  <a:t>	|Sv|/ |S| = the proportion of the values in Sv to the number of values in the dataset.</a:t>
                </a:r>
              </a:p>
              <a:p>
                <a:pPr algn="just"/>
                <a:r>
                  <a:rPr lang="en-US" b="1" dirty="0"/>
                  <a:t>Leaf Node: </a:t>
                </a:r>
                <a:r>
                  <a:rPr lang="en-US" dirty="0"/>
                  <a:t>A leaf node is a node that carries the classification or the decision.</a:t>
                </a:r>
              </a:p>
              <a:p>
                <a:pPr algn="just"/>
                <a:r>
                  <a:rPr lang="en-US" b="1" dirty="0"/>
                  <a:t>Decision Node: </a:t>
                </a:r>
                <a:r>
                  <a:rPr lang="en-US" dirty="0"/>
                  <a:t>A node that has two or more branches.</a:t>
                </a:r>
              </a:p>
              <a:p>
                <a:pPr algn="just"/>
                <a:r>
                  <a:rPr lang="en-US" b="1" dirty="0"/>
                  <a:t>Root Node: </a:t>
                </a:r>
                <a:r>
                  <a:rPr lang="en-US" dirty="0"/>
                  <a:t>The root node is the topmost decision node, which is where you have all of your data.</a:t>
                </a:r>
                <a:endParaRPr lang="en-IN" dirty="0"/>
              </a:p>
              <a:p>
                <a:pPr algn="just"/>
                <a:endParaRPr lang="en-US" dirty="0"/>
              </a:p>
              <a:p>
                <a:pPr algn="just"/>
                <a:endParaRPr lang="en-US" dirty="0"/>
              </a:p>
              <a:p>
                <a:pPr marL="0" indent="0">
                  <a:buNone/>
                </a:pPr>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88900DF-249F-D77A-4769-F839E97A7F84}"/>
                  </a:ext>
                </a:extLst>
              </p:cNvPr>
              <p:cNvSpPr>
                <a:spLocks noGrp="1" noRot="1" noChangeAspect="1" noMove="1" noResize="1" noEditPoints="1" noAdjustHandles="1" noChangeArrowheads="1" noChangeShapeType="1" noTextEdit="1"/>
              </p:cNvSpPr>
              <p:nvPr>
                <p:ph sz="half" idx="1"/>
              </p:nvPr>
            </p:nvSpPr>
            <p:spPr>
              <a:xfrm>
                <a:off x="1295399" y="931653"/>
                <a:ext cx="9703279" cy="4859548"/>
              </a:xfrm>
              <a:blipFill>
                <a:blip r:embed="rId2"/>
                <a:stretch>
                  <a:fillRect l="-503" t="-1255" r="-691"/>
                </a:stretch>
              </a:blipFill>
            </p:spPr>
            <p:txBody>
              <a:bodyPr/>
              <a:lstStyle/>
              <a:p>
                <a:r>
                  <a:rPr lang="en-IN">
                    <a:noFill/>
                  </a:rPr>
                  <a:t> </a:t>
                </a:r>
              </a:p>
            </p:txBody>
          </p:sp>
        </mc:Fallback>
      </mc:AlternateContent>
    </p:spTree>
    <p:extLst>
      <p:ext uri="{BB962C8B-B14F-4D97-AF65-F5344CB8AC3E}">
        <p14:creationId xmlns:p14="http://schemas.microsoft.com/office/powerpoint/2010/main" val="2335047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6100795-2BF2-3F73-6B02-32AFF7AF765C}"/>
              </a:ext>
            </a:extLst>
          </p:cNvPr>
          <p:cNvSpPr>
            <a:spLocks noGrp="1"/>
          </p:cNvSpPr>
          <p:nvPr>
            <p:ph idx="1"/>
          </p:nvPr>
        </p:nvSpPr>
        <p:spPr>
          <a:xfrm>
            <a:off x="1295400" y="1423357"/>
            <a:ext cx="9601200" cy="4367843"/>
          </a:xfrm>
        </p:spPr>
        <p:txBody>
          <a:bodyPr/>
          <a:lstStyle/>
          <a:p>
            <a:pPr algn="just">
              <a:buFont typeface="Wingdings" panose="05000000000000000000" pitchFamily="2" charset="2"/>
              <a:buChar char="q"/>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main idea behind decision trees is to split the data into smaller subsets based on the values of the input features that are most important in making a decision. These splits are chosen based on certain criteria, such as maximizing information gain or minimizing impurity, and are usually determined using the Gini impurity or the entropy measure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5747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419</TotalTime>
  <Words>1080</Words>
  <Application>Microsoft Office PowerPoint</Application>
  <PresentationFormat>Widescreen</PresentationFormat>
  <Paragraphs>77</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 Math</vt:lpstr>
      <vt:lpstr>Roboto</vt:lpstr>
      <vt:lpstr>Wingdings</vt:lpstr>
      <vt:lpstr>Diamond Grid 16x9</vt:lpstr>
      <vt:lpstr>Random Forest(Regression)</vt:lpstr>
      <vt:lpstr>Key Points</vt:lpstr>
      <vt:lpstr>Random Forest</vt:lpstr>
      <vt:lpstr>Random Forest Working</vt:lpstr>
      <vt:lpstr>Why Use a Random Forest Algorithm?</vt:lpstr>
      <vt:lpstr>Decision Trees</vt:lpstr>
      <vt:lpstr>Important terms in Decision Trees</vt:lpstr>
      <vt:lpstr>PowerPoint Presentation</vt:lpstr>
      <vt:lpstr>PowerPoint Presentation</vt:lpstr>
      <vt:lpstr>Ensemble Learning</vt:lpstr>
      <vt:lpstr>PowerPoint Presentation</vt:lpstr>
      <vt:lpstr>Hyperparameters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Forest(Regression)</dc:title>
  <dc:creator>Jaswanth Konda</dc:creator>
  <cp:lastModifiedBy>Jaswanth Konda</cp:lastModifiedBy>
  <cp:revision>13</cp:revision>
  <dcterms:created xsi:type="dcterms:W3CDTF">2023-02-16T12:44:59Z</dcterms:created>
  <dcterms:modified xsi:type="dcterms:W3CDTF">2023-02-21T04:12:18Z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