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85" r:id="rId7"/>
    <p:sldId id="286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2/27/2023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Pseudo-code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7A97B35-A73C-2652-C768-544733733883}"/>
              </a:ext>
            </a:extLst>
          </p:cNvPr>
          <p:cNvSpPr txBox="1">
            <a:spLocks/>
          </p:cNvSpPr>
          <p:nvPr/>
        </p:nvSpPr>
        <p:spPr>
          <a:xfrm>
            <a:off x="394975" y="6280030"/>
            <a:ext cx="7077456" cy="48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K. Jaswanth Reddy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511" y="1650144"/>
            <a:ext cx="10407531" cy="4604007"/>
          </a:xfrm>
        </p:spPr>
        <p:txBody>
          <a:bodyPr/>
          <a:lstStyle/>
          <a:p>
            <a:pPr algn="just">
              <a:buSzPct val="106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Primarily import the library numpy, pandas, and Decision tree.</a:t>
            </a:r>
          </a:p>
          <a:p>
            <a:pPr algn="just">
              <a:buSzPct val="106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Perform the preprocessing for the data set. </a:t>
            </a:r>
          </a:p>
          <a:p>
            <a:pPr algn="just">
              <a:buSzPct val="106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Splitting data into train and test.</a:t>
            </a:r>
          </a:p>
          <a:p>
            <a:pPr algn="just">
              <a:lnSpc>
                <a:spcPct val="150000"/>
              </a:lnSpc>
              <a:buSzPct val="106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 Create a Random Forest class</a:t>
            </a:r>
          </a:p>
          <a:p>
            <a:pPr lvl="1" algn="just">
              <a:lnSpc>
                <a:spcPct val="150000"/>
              </a:lnSpc>
              <a:buSzPct val="106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/>
              <a:t>Define a function to initialize the hyperparameters of random forest(n_estimators, max_depth, max_features, min_samples_split, random_state).</a:t>
            </a:r>
          </a:p>
          <a:p>
            <a:pPr lvl="1" algn="just">
              <a:lnSpc>
                <a:spcPct val="150000"/>
              </a:lnSpc>
              <a:buSzPct val="106000"/>
            </a:pPr>
            <a:r>
              <a:rPr lang="en-US" sz="1800" dirty="0"/>
              <a:t>n_estimators: the number of decision trees in the random forest.</a:t>
            </a:r>
          </a:p>
          <a:p>
            <a:pPr lvl="1" algn="just">
              <a:lnSpc>
                <a:spcPct val="150000"/>
              </a:lnSpc>
              <a:buSzPct val="106000"/>
            </a:pPr>
            <a:r>
              <a:rPr lang="en-US" sz="1800" dirty="0"/>
              <a:t>max_depth: the maximum depth of each decision tree.</a:t>
            </a:r>
          </a:p>
          <a:p>
            <a:pPr lvl="1" algn="just">
              <a:lnSpc>
                <a:spcPct val="150000"/>
              </a:lnSpc>
              <a:buSzPct val="106000"/>
            </a:pPr>
            <a:r>
              <a:rPr lang="en-US" sz="1800" dirty="0"/>
              <a:t>max_features: the maximum number of features to consider when splitting a node.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AF65B-6E6B-F3FF-A5AB-6EC6CEBB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47B46-7784-BF41-B43B-95A46A6096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386" y="349370"/>
            <a:ext cx="11615228" cy="6159260"/>
          </a:xfrm>
        </p:spPr>
        <p:txBody>
          <a:bodyPr/>
          <a:lstStyle/>
          <a:p>
            <a:pPr lvl="2" algn="just">
              <a:lnSpc>
                <a:spcPct val="150000"/>
              </a:lnSpc>
              <a:buSzPct val="106000"/>
            </a:pPr>
            <a:r>
              <a:rPr lang="en-US" sz="1800" dirty="0"/>
              <a:t>min_samples_split: the minimum number of samples required to split a node (default: 2)</a:t>
            </a:r>
          </a:p>
          <a:p>
            <a:pPr lvl="2" algn="just">
              <a:lnSpc>
                <a:spcPct val="150000"/>
              </a:lnSpc>
              <a:buSzPct val="106000"/>
            </a:pPr>
            <a:r>
              <a:rPr lang="en-US" sz="1800" dirty="0"/>
              <a:t>random_state: the random seed used for generating the random subsets of data and feature subsets.</a:t>
            </a:r>
          </a:p>
          <a:p>
            <a:pPr marL="914400" lvl="2" indent="0" algn="just">
              <a:lnSpc>
                <a:spcPct val="150000"/>
              </a:lnSpc>
              <a:buSzPct val="106000"/>
              <a:buNone/>
            </a:pPr>
            <a:endParaRPr lang="en-US" sz="1800" dirty="0"/>
          </a:p>
          <a:p>
            <a:pPr algn="just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sz="2000" dirty="0"/>
              <a:t>Define a function fit in which we will</a:t>
            </a:r>
          </a:p>
          <a:p>
            <a:pPr lvl="1" algn="just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/>
              <a:t>Randomly samples a subset of the training data with replacement to create a new training set.</a:t>
            </a:r>
          </a:p>
          <a:p>
            <a:pPr lvl="1" algn="just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/>
              <a:t>Randomly selects a subset of features from the full feature set.</a:t>
            </a:r>
          </a:p>
          <a:p>
            <a:pPr lvl="1" algn="just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/>
              <a:t>Build a decision tree using the new training set and selected features, stopping recursion when the maximum depth is reached.</a:t>
            </a:r>
          </a:p>
          <a:p>
            <a:pPr lvl="1" algn="just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/>
              <a:t>Store the trained decision tree in the trees list attribute of the class</a:t>
            </a:r>
            <a:r>
              <a:rPr lang="en-IN" sz="1800" dirty="0"/>
              <a:t>.</a:t>
            </a:r>
          </a:p>
          <a:p>
            <a:pPr algn="just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sz="2000" dirty="0"/>
              <a:t>Define a function prediction </a:t>
            </a:r>
          </a:p>
          <a:p>
            <a:pPr lvl="1" algn="just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/>
              <a:t>For each decision tree in the trees attribute of the class, it calls the prediction method of the decision tree on the input features to generate a vector of predicted target values.</a:t>
            </a:r>
          </a:p>
          <a:p>
            <a:pPr lvl="1" algn="just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/>
              <a:t>Aggregate(mean) the predicted target values from all the decision trees to form a final prediction.</a:t>
            </a:r>
          </a:p>
          <a:p>
            <a:pPr lvl="1" algn="just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/>
              <a:t>Finally we will calculate the accuracy of the predictions.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893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23CEE-19FD-4B79-6E01-1E4D2957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BD95B045-7F71-E3C0-D8CD-20DE8C7B0EFD}"/>
              </a:ext>
            </a:extLst>
          </p:cNvPr>
          <p:cNvSpPr/>
          <p:nvPr/>
        </p:nvSpPr>
        <p:spPr>
          <a:xfrm>
            <a:off x="4658265" y="379562"/>
            <a:ext cx="2122097" cy="7936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forest class 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924E62-3E8C-3999-7725-35CB1FA65C18}"/>
              </a:ext>
            </a:extLst>
          </p:cNvPr>
          <p:cNvCxnSpPr/>
          <p:nvPr/>
        </p:nvCxnSpPr>
        <p:spPr>
          <a:xfrm>
            <a:off x="5710687" y="1216325"/>
            <a:ext cx="0" cy="51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1A9A51C9-9AA5-E0CF-7F77-28DE45D1FC5A}"/>
              </a:ext>
            </a:extLst>
          </p:cNvPr>
          <p:cNvSpPr/>
          <p:nvPr/>
        </p:nvSpPr>
        <p:spPr>
          <a:xfrm>
            <a:off x="4802042" y="1733909"/>
            <a:ext cx="1975445" cy="51758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Initialize hyperparameters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956B0B-807D-EFE5-21D7-A6BBE463DEEC}"/>
              </a:ext>
            </a:extLst>
          </p:cNvPr>
          <p:cNvCxnSpPr/>
          <p:nvPr/>
        </p:nvCxnSpPr>
        <p:spPr>
          <a:xfrm>
            <a:off x="5719313" y="2311879"/>
            <a:ext cx="0" cy="43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7F48F914-E7E9-A4F1-5BA1-C2E8005B8FA2}"/>
              </a:ext>
            </a:extLst>
          </p:cNvPr>
          <p:cNvSpPr/>
          <p:nvPr/>
        </p:nvSpPr>
        <p:spPr>
          <a:xfrm>
            <a:off x="4945812" y="2751826"/>
            <a:ext cx="1831673" cy="51758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 function</a:t>
            </a:r>
            <a:endParaRPr lang="en-IN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72D32592-B6B0-A87A-4A2A-9E6EC9424181}"/>
              </a:ext>
            </a:extLst>
          </p:cNvPr>
          <p:cNvSpPr/>
          <p:nvPr/>
        </p:nvSpPr>
        <p:spPr>
          <a:xfrm>
            <a:off x="4945812" y="3936279"/>
            <a:ext cx="1748286" cy="439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 function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C5D3E0-60A3-1680-96E6-A7917141D428}"/>
              </a:ext>
            </a:extLst>
          </p:cNvPr>
          <p:cNvCxnSpPr/>
          <p:nvPr/>
        </p:nvCxnSpPr>
        <p:spPr>
          <a:xfrm>
            <a:off x="5819955" y="4376226"/>
            <a:ext cx="0" cy="58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5255C0-7251-5CF4-DD19-63BC60AB554A}"/>
              </a:ext>
            </a:extLst>
          </p:cNvPr>
          <p:cNvCxnSpPr>
            <a:cxnSpLocks/>
          </p:cNvCxnSpPr>
          <p:nvPr/>
        </p:nvCxnSpPr>
        <p:spPr>
          <a:xfrm>
            <a:off x="5772511" y="3269410"/>
            <a:ext cx="0" cy="66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A685B9-903C-C7DA-B4E9-FEF5AF48FF9E}"/>
              </a:ext>
            </a:extLst>
          </p:cNvPr>
          <p:cNvSpPr/>
          <p:nvPr/>
        </p:nvSpPr>
        <p:spPr>
          <a:xfrm>
            <a:off x="5037827" y="4989862"/>
            <a:ext cx="1568566" cy="10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Predictions (mean)</a:t>
            </a:r>
          </a:p>
        </p:txBody>
      </p:sp>
    </p:spTree>
    <p:extLst>
      <p:ext uri="{BB962C8B-B14F-4D97-AF65-F5344CB8AC3E}">
        <p14:creationId xmlns:p14="http://schemas.microsoft.com/office/powerpoint/2010/main" val="66187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253</TotalTime>
  <Words>314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Trade Gothic LT Pro</vt:lpstr>
      <vt:lpstr>Trebuchet MS</vt:lpstr>
      <vt:lpstr>Office Theme</vt:lpstr>
      <vt:lpstr>Random Forest</vt:lpstr>
      <vt:lpstr>Pseudo-Code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>Jaswanth Konda</dc:creator>
  <cp:lastModifiedBy>Jaswanth Konda</cp:lastModifiedBy>
  <cp:revision>7</cp:revision>
  <dcterms:created xsi:type="dcterms:W3CDTF">2023-02-26T16:29:14Z</dcterms:created>
  <dcterms:modified xsi:type="dcterms:W3CDTF">2023-02-27T08:50:29Z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