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2" r:id="rId5"/>
    <p:sldId id="263" r:id="rId6"/>
    <p:sldId id="259" r:id="rId7"/>
    <p:sldId id="258" r:id="rId8"/>
    <p:sldId id="260" r:id="rId9"/>
    <p:sldId id="261" r:id="rId10"/>
    <p:sldId id="264" r:id="rId11"/>
    <p:sldId id="265" r:id="rId12"/>
    <p:sldId id="271" r:id="rId13"/>
    <p:sldId id="266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6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7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9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75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6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5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4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8465-6C88-4729-945C-D10A6DF0631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3D81-D14C-4D4E-B407-40A4D1C17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3F5F-E3AE-805A-A853-19444914F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pc="300" dirty="0"/>
              <a:t>BOOK DATASET</a:t>
            </a:r>
            <a:endParaRPr lang="en-IN" sz="6600" spc="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2BFB1-4A8F-AA6E-B0AB-D521BA1A6AF9}"/>
              </a:ext>
            </a:extLst>
          </p:cNvPr>
          <p:cNvSpPr txBox="1"/>
          <p:nvPr/>
        </p:nvSpPr>
        <p:spPr>
          <a:xfrm>
            <a:off x="4304522" y="1122363"/>
            <a:ext cx="35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ANANLYSIS PROJECT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CAC82-E8C3-2D80-6E8B-3DF7123C2316}"/>
              </a:ext>
            </a:extLst>
          </p:cNvPr>
          <p:cNvSpPr txBox="1"/>
          <p:nvPr/>
        </p:nvSpPr>
        <p:spPr>
          <a:xfrm>
            <a:off x="2258008" y="417078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TEJAS.V.KANGOD</a:t>
            </a:r>
          </a:p>
          <a:p>
            <a:r>
              <a:rPr lang="en-US" sz="2400" dirty="0"/>
              <a:t>1RN20IS172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F33F7-4C19-BDDE-A4BD-0ACB20740BEB}"/>
              </a:ext>
            </a:extLst>
          </p:cNvPr>
          <p:cNvSpPr txBox="1"/>
          <p:nvPr/>
        </p:nvSpPr>
        <p:spPr>
          <a:xfrm>
            <a:off x="7772401" y="4170784"/>
            <a:ext cx="29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G.TARUN KUMAR</a:t>
            </a:r>
          </a:p>
          <a:p>
            <a:r>
              <a:rPr lang="en-US" sz="2400" dirty="0"/>
              <a:t>1RN20IS054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908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68F06-BC59-7082-6AF4-F1C777EFB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17" y="1403328"/>
            <a:ext cx="5001778" cy="42336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684DD-5391-D8F2-9BC6-E29AF75A9B65}"/>
              </a:ext>
            </a:extLst>
          </p:cNvPr>
          <p:cNvSpPr txBox="1"/>
          <p:nvPr/>
        </p:nvSpPr>
        <p:spPr>
          <a:xfrm>
            <a:off x="3516086" y="482328"/>
            <a:ext cx="5159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0" dirty="0">
                <a:solidFill>
                  <a:srgbClr val="000000"/>
                </a:solidFill>
                <a:effectLst/>
                <a:latin typeface="Helvetica Neue"/>
              </a:rPr>
              <a:t>DISCOUNT RATE VS REVIEWS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D21C1-91C1-9137-303D-D7DB68A54D6D}"/>
              </a:ext>
            </a:extLst>
          </p:cNvPr>
          <p:cNvSpPr txBox="1"/>
          <p:nvPr/>
        </p:nvSpPr>
        <p:spPr>
          <a:xfrm>
            <a:off x="849086" y="1679510"/>
            <a:ext cx="524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is used to </a:t>
            </a:r>
            <a:r>
              <a:rPr lang="en-US" dirty="0" err="1"/>
              <a:t>analyse</a:t>
            </a:r>
            <a:r>
              <a:rPr lang="en-US" dirty="0"/>
              <a:t> what is the best discount range to be give to attract maximum number of customers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30-40% discount is ideal to have maximum possible customer 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3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B85C3-241C-51DC-4B4B-EA95B96B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9" y="1579357"/>
            <a:ext cx="5285242" cy="4434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43985-AF14-D986-9433-7DFEA3152143}"/>
              </a:ext>
            </a:extLst>
          </p:cNvPr>
          <p:cNvSpPr txBox="1"/>
          <p:nvPr/>
        </p:nvSpPr>
        <p:spPr>
          <a:xfrm>
            <a:off x="4024604" y="518100"/>
            <a:ext cx="414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0" dirty="0">
                <a:solidFill>
                  <a:srgbClr val="000000"/>
                </a:solidFill>
                <a:effectLst/>
                <a:latin typeface="Helvetica Neue"/>
              </a:rPr>
              <a:t>PAGE VS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70800-773F-1DC5-A766-8C8EDFFD29A5}"/>
              </a:ext>
            </a:extLst>
          </p:cNvPr>
          <p:cNvSpPr txBox="1"/>
          <p:nvPr/>
        </p:nvSpPr>
        <p:spPr>
          <a:xfrm>
            <a:off x="839756" y="1579357"/>
            <a:ext cx="5009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is used to represent the optimum size of content to be in a single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demand is for books with 150-300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it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benificial</a:t>
            </a:r>
            <a:r>
              <a:rPr lang="en-US" dirty="0"/>
              <a:t> to split the story on multiple books if it exceeds ( make sequels)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32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05CC19-4A16-2108-2117-62C8054B1F72}"/>
              </a:ext>
            </a:extLst>
          </p:cNvPr>
          <p:cNvSpPr txBox="1"/>
          <p:nvPr/>
        </p:nvSpPr>
        <p:spPr>
          <a:xfrm flipH="1">
            <a:off x="1527110" y="1026367"/>
            <a:ext cx="296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IN" sz="2400" b="0" i="0" dirty="0">
                <a:effectLst/>
                <a:latin typeface="Google Sans"/>
              </a:rPr>
              <a:t>LOGISTIC REGRESSION</a:t>
            </a:r>
            <a:endParaRPr lang="en-IN" sz="2400" b="0" i="0" dirty="0">
              <a:effectLst/>
              <a:latin typeface="arial" panose="020B0604020202020204" pitchFamily="34" charset="0"/>
            </a:endParaRPr>
          </a:p>
          <a:p>
            <a:br>
              <a:rPr lang="en-IN" b="0" i="0" u="none" strike="noStrike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12590-C6E2-F71B-23BC-DFBAE332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41" y="1233132"/>
            <a:ext cx="4668649" cy="419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E1C35-C3B5-6D6D-D2DA-983519F4E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41" y="5269340"/>
            <a:ext cx="4668649" cy="1059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1C3359-B755-0941-C210-549820FE1BFC}"/>
              </a:ext>
            </a:extLst>
          </p:cNvPr>
          <p:cNvSpPr txBox="1"/>
          <p:nvPr/>
        </p:nvSpPr>
        <p:spPr>
          <a:xfrm>
            <a:off x="690465" y="1810139"/>
            <a:ext cx="4590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“Rating ” column has values from 0-5 so we converted such that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 1 if rating is 5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0 is rating is 0-4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by using logical regression records are classified to whether rating is 5 or anything but 5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1B1B1-2CA1-FC75-82C8-320E903653CC}"/>
              </a:ext>
            </a:extLst>
          </p:cNvPr>
          <p:cNvSpPr txBox="1"/>
          <p:nvPr/>
        </p:nvSpPr>
        <p:spPr>
          <a:xfrm>
            <a:off x="3620278" y="328253"/>
            <a:ext cx="36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MODEL BUILDING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17785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98380-61C6-29C8-ED4B-0B9EBF9F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52" y="1970451"/>
            <a:ext cx="4709169" cy="3557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704A1-7D55-4687-B3F6-DAAAF4A763E5}"/>
              </a:ext>
            </a:extLst>
          </p:cNvPr>
          <p:cNvSpPr txBox="1"/>
          <p:nvPr/>
        </p:nvSpPr>
        <p:spPr>
          <a:xfrm>
            <a:off x="4010025" y="540548"/>
            <a:ext cx="417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DECISION TREEE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9D2D0-97E8-71FA-87F2-9B57159513B3}"/>
              </a:ext>
            </a:extLst>
          </p:cNvPr>
          <p:cNvSpPr txBox="1"/>
          <p:nvPr/>
        </p:nvSpPr>
        <p:spPr>
          <a:xfrm>
            <a:off x="1017037" y="1970451"/>
            <a:ext cx="5187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trying to classify the records with labels of "rating“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is sampled to 4000 records to ensure overfitting doesn't occur and less misclassifications occur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11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F08D2-5A6C-8581-F571-FF7D47FC4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24" y="1836203"/>
            <a:ext cx="5626360" cy="3185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288DC-7EC4-36A7-4044-7A2E5CE50C3A}"/>
              </a:ext>
            </a:extLst>
          </p:cNvPr>
          <p:cNvSpPr txBox="1"/>
          <p:nvPr/>
        </p:nvSpPr>
        <p:spPr>
          <a:xfrm>
            <a:off x="4365171" y="354563"/>
            <a:ext cx="346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KNN CLASSIFIER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29E6B-95B9-E74B-D4AE-6A79D0688ED7}"/>
              </a:ext>
            </a:extLst>
          </p:cNvPr>
          <p:cNvSpPr txBox="1"/>
          <p:nvPr/>
        </p:nvSpPr>
        <p:spPr>
          <a:xfrm>
            <a:off x="662473" y="1978090"/>
            <a:ext cx="5206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grid search cv k= 31 is the optimum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records are classified into clusters of maximum size = 31 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0.85 shows that “rating ” label can be assigned to the records with less chance of classification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64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CB560-F003-FBC4-F97B-35A7C375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05" y="1587651"/>
            <a:ext cx="2998882" cy="1734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713F5-31D4-E02D-9A63-6445FD9AE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12" y="1587651"/>
            <a:ext cx="3394303" cy="1734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8603D-9E4A-66CA-A6BF-2FD266E5EED0}"/>
              </a:ext>
            </a:extLst>
          </p:cNvPr>
          <p:cNvSpPr txBox="1"/>
          <p:nvPr/>
        </p:nvSpPr>
        <p:spPr>
          <a:xfrm>
            <a:off x="1386505" y="1049895"/>
            <a:ext cx="2924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KNN OUTPUT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49DB3-3D1A-A915-CAAE-A6778966DAA2}"/>
              </a:ext>
            </a:extLst>
          </p:cNvPr>
          <p:cNvSpPr txBox="1"/>
          <p:nvPr/>
        </p:nvSpPr>
        <p:spPr>
          <a:xfrm>
            <a:off x="6649213" y="1049894"/>
            <a:ext cx="339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TREE OUTPUT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4E7C6-D0C2-C646-7B76-54488933905D}"/>
              </a:ext>
            </a:extLst>
          </p:cNvPr>
          <p:cNvSpPr txBox="1"/>
          <p:nvPr/>
        </p:nvSpPr>
        <p:spPr>
          <a:xfrm>
            <a:off x="975958" y="3617259"/>
            <a:ext cx="340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that the optimum size of a particular group is 31(k=31)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AD66B-F1EA-D550-0E77-F8ECF432A09C}"/>
              </a:ext>
            </a:extLst>
          </p:cNvPr>
          <p:cNvSpPr txBox="1"/>
          <p:nvPr/>
        </p:nvSpPr>
        <p:spPr>
          <a:xfrm>
            <a:off x="6736702" y="3617259"/>
            <a:ext cx="381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depth and minimum records to be there in a leaf node and for a node to be split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293E5-A867-99A6-2D73-B8983FD7A42D}"/>
              </a:ext>
            </a:extLst>
          </p:cNvPr>
          <p:cNvSpPr txBox="1"/>
          <p:nvPr/>
        </p:nvSpPr>
        <p:spPr>
          <a:xfrm>
            <a:off x="4558004" y="348115"/>
            <a:ext cx="40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GRID SEARCH CV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70857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BDA86-6D23-9B73-BBDD-5593B60097FA}"/>
              </a:ext>
            </a:extLst>
          </p:cNvPr>
          <p:cNvSpPr txBox="1"/>
          <p:nvPr/>
        </p:nvSpPr>
        <p:spPr>
          <a:xfrm>
            <a:off x="3427445" y="2976465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 YOU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211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B86BF-67D3-EBCE-0375-A715217359F3}"/>
              </a:ext>
            </a:extLst>
          </p:cNvPr>
          <p:cNvSpPr txBox="1"/>
          <p:nvPr/>
        </p:nvSpPr>
        <p:spPr>
          <a:xfrm rot="10800000" flipH="1" flipV="1">
            <a:off x="838821" y="1585632"/>
            <a:ext cx="943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 set contains information to describe all the entities that are associated with a book store . This data helps firms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analyse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quality of books they have and make informed decisions while placing order for new books by making use of existing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7D91E-E4F1-4355-D4AB-5F68CEF6DF23}"/>
              </a:ext>
            </a:extLst>
          </p:cNvPr>
          <p:cNvSpPr txBox="1"/>
          <p:nvPr/>
        </p:nvSpPr>
        <p:spPr>
          <a:xfrm>
            <a:off x="838821" y="1091681"/>
            <a:ext cx="167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SET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22FE7-E16F-78C7-CD9E-5F7A3D8B3674}"/>
              </a:ext>
            </a:extLst>
          </p:cNvPr>
          <p:cNvSpPr txBox="1"/>
          <p:nvPr/>
        </p:nvSpPr>
        <p:spPr>
          <a:xfrm>
            <a:off x="838821" y="3713584"/>
            <a:ext cx="943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Determine the attributes of a particular book which will make it a success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amongs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public.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Find useful data which would help firms and libraries in decision making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Determine relation on how the rating of book is affected by parameters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4D1F0-28C7-CC52-2765-7F9409FC9D8E}"/>
              </a:ext>
            </a:extLst>
          </p:cNvPr>
          <p:cNvSpPr txBox="1"/>
          <p:nvPr/>
        </p:nvSpPr>
        <p:spPr>
          <a:xfrm>
            <a:off x="838820" y="3027298"/>
            <a:ext cx="402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STATEMENT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234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ADD38-1A4D-D1BE-4211-C1E81109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1" y="1490268"/>
            <a:ext cx="4818104" cy="4341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22AAB-ECD6-3DEF-B6AC-70E4AA317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05" y="1490268"/>
            <a:ext cx="5048514" cy="4341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71020-1D61-78F9-2756-E34C61166B9F}"/>
              </a:ext>
            </a:extLst>
          </p:cNvPr>
          <p:cNvSpPr txBox="1"/>
          <p:nvPr/>
        </p:nvSpPr>
        <p:spPr>
          <a:xfrm>
            <a:off x="3945293" y="564702"/>
            <a:ext cx="430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DETAIL INFO OF DATA SET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78617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D081F5-4091-5C7B-C0E9-BDBE03485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1" y="2042948"/>
            <a:ext cx="1621202" cy="3707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93595-88FC-5E2C-7653-877F9E368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921" y="1958973"/>
            <a:ext cx="1621202" cy="3707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23E9B6-304A-2ED7-941C-92868F6ECA38}"/>
              </a:ext>
            </a:extLst>
          </p:cNvPr>
          <p:cNvSpPr txBox="1"/>
          <p:nvPr/>
        </p:nvSpPr>
        <p:spPr>
          <a:xfrm>
            <a:off x="4065223" y="485775"/>
            <a:ext cx="431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PRE-PROCESSING</a:t>
            </a:r>
            <a:endParaRPr lang="en-IN" sz="32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3BF1E-8666-CF1E-0C26-640C2154997B}"/>
              </a:ext>
            </a:extLst>
          </p:cNvPr>
          <p:cNvSpPr txBox="1"/>
          <p:nvPr/>
        </p:nvSpPr>
        <p:spPr>
          <a:xfrm>
            <a:off x="6576925" y="1388255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16C0A-F13B-6D9E-5EA1-5224527BE092}"/>
              </a:ext>
            </a:extLst>
          </p:cNvPr>
          <p:cNvSpPr txBox="1"/>
          <p:nvPr/>
        </p:nvSpPr>
        <p:spPr>
          <a:xfrm>
            <a:off x="10095228" y="1388255"/>
            <a:ext cx="203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4087F-86CA-A367-2865-8810348DAEA3}"/>
              </a:ext>
            </a:extLst>
          </p:cNvPr>
          <p:cNvSpPr txBox="1"/>
          <p:nvPr/>
        </p:nvSpPr>
        <p:spPr>
          <a:xfrm>
            <a:off x="1007706" y="2042948"/>
            <a:ext cx="4316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column has mixed data types of float and str.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data is of form 30.00.01 which makes no sense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it is necessary to convert them to integer form </a:t>
            </a:r>
            <a:r>
              <a:rPr lang="en-US" dirty="0" err="1"/>
              <a:t>i.e</a:t>
            </a:r>
            <a:r>
              <a:rPr lang="en-US" dirty="0"/>
              <a:t> 30.00.01 represented as 30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891EA-12B7-D221-C2E1-5119C6D7198C}"/>
              </a:ext>
            </a:extLst>
          </p:cNvPr>
          <p:cNvSpPr txBox="1"/>
          <p:nvPr/>
        </p:nvSpPr>
        <p:spPr>
          <a:xfrm>
            <a:off x="811762" y="1492898"/>
            <a:ext cx="431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DISCOUNTED_PRICE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39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62680-186A-6FCA-4740-29DEC28FD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2" y="1476375"/>
            <a:ext cx="6034686" cy="3905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A69765-1197-3DFF-2A8F-6CCFCBDF664A}"/>
              </a:ext>
            </a:extLst>
          </p:cNvPr>
          <p:cNvSpPr txBox="1"/>
          <p:nvPr/>
        </p:nvSpPr>
        <p:spPr>
          <a:xfrm>
            <a:off x="3982051" y="251928"/>
            <a:ext cx="397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0" i="0" dirty="0">
                <a:effectLst/>
                <a:latin typeface="Google Sans"/>
              </a:rPr>
              <a:t>Principal Component Analysis (PCA) 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3DF29-C618-2236-740F-DF3B236A5C65}"/>
              </a:ext>
            </a:extLst>
          </p:cNvPr>
          <p:cNvSpPr txBox="1"/>
          <p:nvPr/>
        </p:nvSpPr>
        <p:spPr>
          <a:xfrm>
            <a:off x="597159" y="1574735"/>
            <a:ext cx="47492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algorithm is used to determine the dependency of a column with the rest of columns in dataset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title, link, image columns have covariance outlying the remaining columns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it OS  </a:t>
            </a:r>
            <a:r>
              <a:rPr lang="en-US" dirty="0" err="1"/>
              <a:t>benificial</a:t>
            </a:r>
            <a:r>
              <a:rPr lang="en-US" dirty="0"/>
              <a:t> to keep these columns out while trying to </a:t>
            </a:r>
            <a:r>
              <a:rPr lang="en-US" dirty="0" err="1"/>
              <a:t>analyse</a:t>
            </a:r>
            <a:r>
              <a:rPr lang="en-US" dirty="0"/>
              <a:t> data to reach  best possible conclusion with least 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48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EBB05-3537-0CA5-1A29-1FCFA1AA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3229"/>
            <a:ext cx="5802871" cy="418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E116B-33A0-1B41-08B8-5C1AAB0C1D37}"/>
              </a:ext>
            </a:extLst>
          </p:cNvPr>
          <p:cNvSpPr txBox="1"/>
          <p:nvPr/>
        </p:nvSpPr>
        <p:spPr>
          <a:xfrm>
            <a:off x="4573651" y="1081573"/>
            <a:ext cx="304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AUTHOR VS REVIEWS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22135-17BE-5B35-E449-7677E5D6F51D}"/>
              </a:ext>
            </a:extLst>
          </p:cNvPr>
          <p:cNvSpPr txBox="1"/>
          <p:nvPr/>
        </p:nvSpPr>
        <p:spPr>
          <a:xfrm>
            <a:off x="2981130" y="359194"/>
            <a:ext cx="627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EXPLORATORY DATA ANALYSIS</a:t>
            </a:r>
            <a:endParaRPr lang="en-IN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2A72D-6F00-5323-EAAC-1508BECC02E2}"/>
              </a:ext>
            </a:extLst>
          </p:cNvPr>
          <p:cNvSpPr txBox="1"/>
          <p:nvPr/>
        </p:nvSpPr>
        <p:spPr>
          <a:xfrm>
            <a:off x="578498" y="2146041"/>
            <a:ext cx="4805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filtered to represent top 30 authors along with their reviews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Subhatin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is the best author with 71524 reviews overall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 book </a:t>
            </a:r>
            <a:r>
              <a:rPr lang="en-US" dirty="0" err="1"/>
              <a:t>kurk</a:t>
            </a:r>
            <a:r>
              <a:rPr lang="en-US" dirty="0"/>
              <a:t> </a:t>
            </a:r>
            <a:r>
              <a:rPr lang="en-US" dirty="0" err="1"/>
              <a:t>mantolu</a:t>
            </a:r>
            <a:r>
              <a:rPr lang="en-US" dirty="0"/>
              <a:t> </a:t>
            </a:r>
            <a:r>
              <a:rPr lang="en-US" dirty="0" err="1"/>
              <a:t>madonna</a:t>
            </a:r>
            <a:r>
              <a:rPr lang="en-US" dirty="0"/>
              <a:t> is his best book  23535 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6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1B00E3-C9EC-379B-451A-1BD5A423E7B1}"/>
              </a:ext>
            </a:extLst>
          </p:cNvPr>
          <p:cNvSpPr txBox="1"/>
          <p:nvPr/>
        </p:nvSpPr>
        <p:spPr>
          <a:xfrm>
            <a:off x="4310256" y="407832"/>
            <a:ext cx="342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PUBLISHERS VS REVIEW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C45ABC-6804-7DE5-69BD-9427EC6B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52" y="1373063"/>
            <a:ext cx="5285242" cy="4615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CF972-A12D-B6CA-1578-FF062862BF05}"/>
              </a:ext>
            </a:extLst>
          </p:cNvPr>
          <p:cNvSpPr txBox="1"/>
          <p:nvPr/>
        </p:nvSpPr>
        <p:spPr>
          <a:xfrm>
            <a:off x="895739" y="1679510"/>
            <a:ext cx="5285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filtered </a:t>
            </a:r>
            <a:r>
              <a:rPr lang="en-US" dirty="0" err="1"/>
              <a:t>yo</a:t>
            </a:r>
            <a:r>
              <a:rPr lang="en-US" dirty="0"/>
              <a:t> represent the top 30 publishers along with their reviews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Yapi</a:t>
            </a:r>
            <a:r>
              <a:rPr lang="en-US" dirty="0"/>
              <a:t> </a:t>
            </a:r>
            <a:r>
              <a:rPr lang="en-US" dirty="0" err="1"/>
              <a:t>kredl</a:t>
            </a:r>
            <a:r>
              <a:rPr lang="en-US" dirty="0"/>
              <a:t> </a:t>
            </a:r>
            <a:r>
              <a:rPr lang="en-US" dirty="0" err="1"/>
              <a:t>yayinlari</a:t>
            </a:r>
            <a:r>
              <a:rPr lang="en-US" dirty="0"/>
              <a:t> is the best publisher who have accumulated 219896 reviews overall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Kurk </a:t>
            </a:r>
            <a:r>
              <a:rPr lang="en-US" dirty="0" err="1"/>
              <a:t>mantolu</a:t>
            </a:r>
            <a:r>
              <a:rPr lang="en-US" dirty="0"/>
              <a:t> </a:t>
            </a:r>
            <a:r>
              <a:rPr lang="en-US" dirty="0" err="1"/>
              <a:t>madonna</a:t>
            </a:r>
            <a:r>
              <a:rPr lang="en-US" dirty="0"/>
              <a:t> is their best book published with 23535 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54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92362-BBCB-6370-B004-9753CFE8A374}"/>
              </a:ext>
            </a:extLst>
          </p:cNvPr>
          <p:cNvSpPr txBox="1"/>
          <p:nvPr/>
        </p:nvSpPr>
        <p:spPr>
          <a:xfrm>
            <a:off x="4638772" y="420266"/>
            <a:ext cx="291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RATING VS REVIEW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8F805-B6EE-C2DF-B692-8B18D80C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18" y="1554197"/>
            <a:ext cx="5212090" cy="39502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D260ED-E2FE-6E60-A241-D34E9C9E0C9B}"/>
              </a:ext>
            </a:extLst>
          </p:cNvPr>
          <p:cNvSpPr txBox="1"/>
          <p:nvPr/>
        </p:nvSpPr>
        <p:spPr>
          <a:xfrm>
            <a:off x="858416" y="1698171"/>
            <a:ext cx="521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was plotted to show that a high rated book does well in market than low rated book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rated 5 have accumulated 1812133 reviews whereas books rated 0 have 0 reviews . So doubtful  of any sales</a:t>
            </a:r>
          </a:p>
        </p:txBody>
      </p:sp>
    </p:spTree>
    <p:extLst>
      <p:ext uri="{BB962C8B-B14F-4D97-AF65-F5344CB8AC3E}">
        <p14:creationId xmlns:p14="http://schemas.microsoft.com/office/powerpoint/2010/main" val="422507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DF5A5-D5F1-743F-4CCD-79FE125F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35" y="1339592"/>
            <a:ext cx="5212090" cy="4178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AB1FE-E594-12F6-D6EF-06FB8C165252}"/>
              </a:ext>
            </a:extLst>
          </p:cNvPr>
          <p:cNvSpPr txBox="1"/>
          <p:nvPr/>
        </p:nvSpPr>
        <p:spPr>
          <a:xfrm>
            <a:off x="4617098" y="223934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Growths of an author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B084A-B908-9946-3AF8-F1A387983FFC}"/>
              </a:ext>
            </a:extLst>
          </p:cNvPr>
          <p:cNvSpPr txBox="1"/>
          <p:nvPr/>
        </p:nvSpPr>
        <p:spPr>
          <a:xfrm>
            <a:off x="905069" y="1763486"/>
            <a:ext cx="48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represents the   career growth of best author dataset </a:t>
            </a:r>
            <a:r>
              <a:rPr lang="en-US" dirty="0" err="1"/>
              <a:t>Subahattin</a:t>
            </a:r>
            <a:r>
              <a:rPr lang="en-US" dirty="0"/>
              <a:t> Ali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his success has been within a span of few months only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 books </a:t>
            </a:r>
            <a:r>
              <a:rPr lang="en-US" dirty="0" err="1"/>
              <a:t>arent</a:t>
            </a:r>
            <a:r>
              <a:rPr lang="en-US" dirty="0"/>
              <a:t> doing well recently or he hasn't written any 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93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607</TotalTime>
  <Words>635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Google Sans</vt:lpstr>
      <vt:lpstr>Helvetica Neue</vt:lpstr>
      <vt:lpstr>Wingdings</vt:lpstr>
      <vt:lpstr>Office Theme</vt:lpstr>
      <vt:lpstr>BOOK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DATASET</dc:title>
  <dc:creator>Tarun Kumar J</dc:creator>
  <cp:lastModifiedBy>Tarun Kumar J</cp:lastModifiedBy>
  <cp:revision>12</cp:revision>
  <dcterms:created xsi:type="dcterms:W3CDTF">2023-08-29T16:55:47Z</dcterms:created>
  <dcterms:modified xsi:type="dcterms:W3CDTF">2023-08-31T05:43:04Z</dcterms:modified>
</cp:coreProperties>
</file>