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SourceSansPr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SourceSansPro-italic.fntdata"/><Relationship Id="rId6" Type="http://schemas.openxmlformats.org/officeDocument/2006/relationships/slide" Target="slides/slide1.xml"/><Relationship Id="rId18"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6e31193cf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6e31193cf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6e31193cf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e31193cf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6e31193cf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6e31193cf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e31193cf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e31193cf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6e31193cf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6e31193cf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e31193cf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e31193cf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743001"/>
            <a:ext cx="8520600" cy="2006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TYPIO </a:t>
            </a:r>
            <a:r>
              <a:rPr lang="en" sz="9000"/>
              <a:t>v</a:t>
            </a:r>
            <a:r>
              <a:rPr lang="en"/>
              <a:t>2.0</a:t>
            </a:r>
            <a:endParaRPr/>
          </a:p>
        </p:txBody>
      </p:sp>
      <p:sp>
        <p:nvSpPr>
          <p:cNvPr id="59" name="Google Shape;59;p13"/>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ADDITION OF FAUNADB - THE DISTRIBUTED SERVERLESS DB</a:t>
            </a:r>
            <a:endParaRPr b="1"/>
          </a:p>
          <a:p>
            <a:pPr indent="0" lvl="0" marL="0" rtl="0" algn="ctr">
              <a:spcBef>
                <a:spcPts val="1200"/>
              </a:spcBef>
              <a:spcAft>
                <a:spcPts val="1200"/>
              </a:spcAft>
              <a:buNone/>
            </a:pPr>
            <a:r>
              <a:rPr lang="en"/>
              <a:t>20PW14, 20PW32, 20PW33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5290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behind the work</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About typio</a:t>
            </a:r>
            <a:endParaRPr/>
          </a:p>
          <a:p>
            <a:pPr indent="-342900" lvl="0" marL="457200" rtl="0" algn="l">
              <a:lnSpc>
                <a:spcPct val="150000"/>
              </a:lnSpc>
              <a:spcBef>
                <a:spcPts val="0"/>
              </a:spcBef>
              <a:spcAft>
                <a:spcPts val="0"/>
              </a:spcAft>
              <a:buSzPts val="1800"/>
              <a:buChar char="●"/>
            </a:pPr>
            <a:r>
              <a:rPr lang="en"/>
              <a:t>Plans at the end of v1.0</a:t>
            </a:r>
            <a:endParaRPr/>
          </a:p>
          <a:p>
            <a:pPr indent="-342900" lvl="0" marL="457200" rtl="0" algn="l">
              <a:lnSpc>
                <a:spcPct val="150000"/>
              </a:lnSpc>
              <a:spcBef>
                <a:spcPts val="0"/>
              </a:spcBef>
              <a:spcAft>
                <a:spcPts val="0"/>
              </a:spcAft>
              <a:buSzPts val="1800"/>
              <a:buChar char="●"/>
            </a:pPr>
            <a:r>
              <a:rPr lang="en"/>
              <a:t>Opportunity for expansion thru new tech - FaunaDB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much data</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typio’s</a:t>
            </a:r>
            <a:r>
              <a:rPr lang="en"/>
              <a:t> 2.0 data generation potential.</a:t>
            </a:r>
            <a:endParaRPr/>
          </a:p>
          <a:p>
            <a:pPr indent="-342900" lvl="0" marL="457200" rtl="0" algn="l">
              <a:spcBef>
                <a:spcPts val="0"/>
              </a:spcBef>
              <a:spcAft>
                <a:spcPts val="0"/>
              </a:spcAft>
              <a:buSzPts val="1800"/>
              <a:buChar char="●"/>
            </a:pPr>
            <a:r>
              <a:rPr lang="en"/>
              <a:t>Similar websites have had 11M+ visits. 200k+ visits per day.</a:t>
            </a:r>
            <a:endParaRPr/>
          </a:p>
          <a:p>
            <a:pPr indent="-342900" lvl="0" marL="457200" rtl="0" algn="l">
              <a:spcBef>
                <a:spcPts val="0"/>
              </a:spcBef>
              <a:spcAft>
                <a:spcPts val="0"/>
              </a:spcAft>
              <a:buSzPts val="1800"/>
              <a:buChar char="●"/>
            </a:pPr>
            <a:r>
              <a:rPr lang="en"/>
              <a:t>Quotes are stored in the DB, which can be submitted by the users. Similar websites have thousands of quotes submitted by many users each day.</a:t>
            </a:r>
            <a:endParaRPr/>
          </a:p>
          <a:p>
            <a:pPr indent="-342900" lvl="0" marL="457200" rtl="0" algn="l">
              <a:spcBef>
                <a:spcPts val="0"/>
              </a:spcBef>
              <a:spcAft>
                <a:spcPts val="0"/>
              </a:spcAft>
              <a:buSzPts val="1800"/>
              <a:buChar char="●"/>
            </a:pPr>
            <a:r>
              <a:rPr lang="en"/>
              <a:t>Users can create accounts, which are stored in the DB as well.</a:t>
            </a:r>
            <a:endParaRPr/>
          </a:p>
          <a:p>
            <a:pPr indent="-342900" lvl="0" marL="457200" rtl="0" algn="l">
              <a:spcBef>
                <a:spcPts val="0"/>
              </a:spcBef>
              <a:spcAft>
                <a:spcPts val="0"/>
              </a:spcAft>
              <a:buSzPts val="1800"/>
              <a:buChar char="●"/>
            </a:pPr>
            <a:r>
              <a:rPr lang="en"/>
              <a:t>So, the app can generate a huge amount of data if it is popular.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FaunaDB.</a:t>
            </a:r>
            <a:endParaRPr/>
          </a:p>
          <a:p>
            <a:pPr indent="-342900" lvl="0" marL="457200" rtl="0" algn="l">
              <a:spcBef>
                <a:spcPts val="0"/>
              </a:spcBef>
              <a:spcAft>
                <a:spcPts val="0"/>
              </a:spcAft>
              <a:buSzPts val="1800"/>
              <a:buAutoNum type="arabicPeriod"/>
            </a:pPr>
            <a:r>
              <a:rPr lang="en"/>
              <a:t>FaunaDB</a:t>
            </a:r>
            <a:r>
              <a:rPr lang="en"/>
              <a:t> JS driver.</a:t>
            </a:r>
            <a:endParaRPr/>
          </a:p>
          <a:p>
            <a:pPr indent="-342900" lvl="0" marL="457200" rtl="0" algn="l">
              <a:spcBef>
                <a:spcPts val="0"/>
              </a:spcBef>
              <a:spcAft>
                <a:spcPts val="0"/>
              </a:spcAft>
              <a:buSzPts val="1800"/>
              <a:buAutoNum type="arabicPeriod"/>
            </a:pPr>
            <a:r>
              <a:rPr lang="en"/>
              <a:t>FaunaDB</a:t>
            </a:r>
            <a:r>
              <a:rPr lang="en"/>
              <a:t> FQL.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938400"/>
            <a:ext cx="8520600" cy="363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handle this data, we utilize the lesser known FaunaDB.</a:t>
            </a:r>
            <a:endParaRPr/>
          </a:p>
          <a:p>
            <a:pPr indent="-342900" lvl="0" marL="457200" rtl="0" algn="l">
              <a:spcBef>
                <a:spcPts val="0"/>
              </a:spcBef>
              <a:spcAft>
                <a:spcPts val="0"/>
              </a:spcAft>
              <a:buSzPts val="1800"/>
              <a:buChar char="●"/>
            </a:pPr>
            <a:r>
              <a:rPr lang="en"/>
              <a:t>This can put an end to the SQL vs NoSQL debate.</a:t>
            </a:r>
            <a:endParaRPr/>
          </a:p>
          <a:p>
            <a:pPr indent="-342900" lvl="0" marL="457200" rtl="0" algn="l">
              <a:spcBef>
                <a:spcPts val="0"/>
              </a:spcBef>
              <a:spcAft>
                <a:spcPts val="0"/>
              </a:spcAft>
              <a:buClr>
                <a:srgbClr val="363A3D"/>
              </a:buClr>
              <a:buSzPts val="1800"/>
              <a:buChar char="●"/>
            </a:pPr>
            <a:r>
              <a:rPr b="1" lang="en">
                <a:solidFill>
                  <a:srgbClr val="363A3D"/>
                </a:solidFill>
              </a:rPr>
              <a:t>Fauna combines the flexibility of NoSQL with the relational querying capabilities and ACID consistency of SQL systems — with native GraphQL and delivered as a cloud API so you don’t have to worry about operations.</a:t>
            </a:r>
            <a:endParaRPr b="1">
              <a:solidFill>
                <a:srgbClr val="363A3D"/>
              </a:solidFill>
            </a:endParaRPr>
          </a:p>
          <a:p>
            <a:pPr indent="-342900" lvl="0" marL="457200" rtl="0" algn="l">
              <a:spcBef>
                <a:spcPts val="0"/>
              </a:spcBef>
              <a:spcAft>
                <a:spcPts val="0"/>
              </a:spcAft>
              <a:buSzPts val="1800"/>
              <a:buChar char="●"/>
            </a:pPr>
            <a:r>
              <a:rPr lang="en"/>
              <a:t>It is the first DB in the world to implement the Calvin model, for partitioned DB systems.</a:t>
            </a:r>
            <a:endParaRPr/>
          </a:p>
          <a:p>
            <a:pPr indent="-342900" lvl="0" marL="457200" rtl="0" algn="l">
              <a:spcBef>
                <a:spcPts val="0"/>
              </a:spcBef>
              <a:spcAft>
                <a:spcPts val="0"/>
              </a:spcAft>
              <a:buSzPts val="1800"/>
              <a:buChar char="●"/>
            </a:pPr>
            <a:r>
              <a:rPr lang="en"/>
              <a:t>Fauna can be driven with any programming language or the web interface or the Fauna Shell in the CLI.</a:t>
            </a:r>
            <a:endParaRPr/>
          </a:p>
          <a:p>
            <a:pPr indent="-342900" lvl="0" marL="457200" rtl="0" algn="l">
              <a:spcBef>
                <a:spcPts val="0"/>
              </a:spcBef>
              <a:spcAft>
                <a:spcPts val="0"/>
              </a:spcAft>
              <a:buSzPts val="1800"/>
              <a:buChar char="●"/>
            </a:pPr>
            <a:r>
              <a:rPr lang="en"/>
              <a:t>It has its own querying language called FQL, corresponding to SQL in SQL systems. </a:t>
            </a:r>
            <a:endParaRPr/>
          </a:p>
        </p:txBody>
      </p:sp>
      <p:pic>
        <p:nvPicPr>
          <p:cNvPr id="83" name="Google Shape;83;p17"/>
          <p:cNvPicPr preferRelativeResize="0"/>
          <p:nvPr/>
        </p:nvPicPr>
        <p:blipFill>
          <a:blip r:embed="rId3">
            <a:alphaModFix/>
          </a:blip>
          <a:stretch>
            <a:fillRect/>
          </a:stretch>
        </p:blipFill>
        <p:spPr>
          <a:xfrm>
            <a:off x="311700" y="381930"/>
            <a:ext cx="1462525" cy="38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839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Multi-tenancy in </a:t>
            </a:r>
            <a:endParaRPr/>
          </a:p>
        </p:txBody>
      </p:sp>
      <p:sp>
        <p:nvSpPr>
          <p:cNvPr id="89" name="Google Shape;89;p18"/>
          <p:cNvSpPr txBox="1"/>
          <p:nvPr>
            <p:ph idx="1" type="body"/>
          </p:nvPr>
        </p:nvSpPr>
        <p:spPr>
          <a:xfrm>
            <a:off x="311700" y="705550"/>
            <a:ext cx="8520600" cy="4064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Many database systems provide multi-tenant capabilities. They can contain multiple databases, each with their own access controls.</a:t>
            </a:r>
            <a:endParaRPr/>
          </a:p>
          <a:p>
            <a:pPr indent="-342900" lvl="0" marL="457200" rtl="0" algn="l">
              <a:spcBef>
                <a:spcPts val="0"/>
              </a:spcBef>
              <a:spcAft>
                <a:spcPts val="0"/>
              </a:spcAft>
              <a:buSzPts val="1800"/>
              <a:buChar char="●"/>
            </a:pPr>
            <a:r>
              <a:rPr lang="en"/>
              <a:t>Fauna takes this much further by allowing any database to have </a:t>
            </a:r>
            <a:r>
              <a:rPr b="1" lang="en">
                <a:solidFill>
                  <a:schemeClr val="dk2"/>
                </a:solidFill>
              </a:rPr>
              <a:t>multiple child databases</a:t>
            </a:r>
            <a:r>
              <a:rPr lang="en"/>
              <a:t>. This enables a database owner to create a child database within their own database (the "parent" database), create an "admin" key for the child database, and provide the key to a team that needs a database for application development.</a:t>
            </a:r>
            <a:endParaRPr/>
          </a:p>
          <a:p>
            <a:pPr indent="-342900" lvl="0" marL="457200" rtl="0" algn="l">
              <a:spcBef>
                <a:spcPts val="0"/>
              </a:spcBef>
              <a:spcAft>
                <a:spcPts val="0"/>
              </a:spcAft>
              <a:buSzPts val="1800"/>
              <a:buChar char="●"/>
            </a:pPr>
            <a:r>
              <a:rPr lang="en"/>
              <a:t>The team then has full access to the child database and is free to create collections, documents, and indexes, as well as child databases within their database, and manage them as they need </a:t>
            </a:r>
            <a:r>
              <a:rPr b="1" lang="en">
                <a:solidFill>
                  <a:schemeClr val="dk2"/>
                </a:solidFill>
              </a:rPr>
              <a:t>without requiring the parent database owner’s intervention</a:t>
            </a:r>
            <a:r>
              <a:rPr lang="en"/>
              <a:t>. </a:t>
            </a:r>
            <a:endParaRPr/>
          </a:p>
          <a:p>
            <a:pPr indent="-342900" lvl="0" marL="457200" rtl="0" algn="l">
              <a:spcBef>
                <a:spcPts val="0"/>
              </a:spcBef>
              <a:spcAft>
                <a:spcPts val="0"/>
              </a:spcAft>
              <a:buSzPts val="1800"/>
              <a:buChar char="●"/>
            </a:pPr>
            <a:r>
              <a:rPr lang="en"/>
              <a:t>When connected to a child database, it is not possible to access the parent database, </a:t>
            </a:r>
            <a:r>
              <a:rPr b="1" lang="en">
                <a:solidFill>
                  <a:schemeClr val="dk2"/>
                </a:solidFill>
              </a:rPr>
              <a:t>or even determine that there is a parent database</a:t>
            </a:r>
            <a:r>
              <a:rPr lang="en"/>
              <a:t>. At any time, the parent database owner can revoke a team’s access key should that be required.</a:t>
            </a:r>
            <a:endParaRPr/>
          </a:p>
        </p:txBody>
      </p:sp>
      <p:pic>
        <p:nvPicPr>
          <p:cNvPr id="90" name="Google Shape;90;p18"/>
          <p:cNvPicPr preferRelativeResize="0"/>
          <p:nvPr/>
        </p:nvPicPr>
        <p:blipFill>
          <a:blip r:embed="rId3">
            <a:alphaModFix/>
          </a:blip>
          <a:stretch>
            <a:fillRect/>
          </a:stretch>
        </p:blipFill>
        <p:spPr>
          <a:xfrm>
            <a:off x="3179075" y="225918"/>
            <a:ext cx="1462525" cy="38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294725"/>
            <a:ext cx="8520600" cy="427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