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E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1AB8-B091-6DA8-FDFD-5B4FC49507E1}"/>
              </a:ext>
            </a:extLst>
          </p:cNvPr>
          <p:cNvSpPr>
            <a:spLocks noGrp="1"/>
          </p:cNvSpPr>
          <p:nvPr>
            <p:ph type="ctrTitle"/>
          </p:nvPr>
        </p:nvSpPr>
        <p:spPr/>
        <p:txBody>
          <a:bodyPr/>
          <a:lstStyle/>
          <a:p>
            <a:r>
              <a:rPr lang="en-US" b="1" dirty="0"/>
              <a:t>Dynamic programming</a:t>
            </a:r>
          </a:p>
        </p:txBody>
      </p:sp>
      <p:sp>
        <p:nvSpPr>
          <p:cNvPr id="3" name="Subtitle 2">
            <a:extLst>
              <a:ext uri="{FF2B5EF4-FFF2-40B4-BE49-F238E27FC236}">
                <a16:creationId xmlns:a16="http://schemas.microsoft.com/office/drawing/2014/main" id="{9A16C5AC-4A2F-6454-E49E-CBE3F3919605}"/>
              </a:ext>
            </a:extLst>
          </p:cNvPr>
          <p:cNvSpPr>
            <a:spLocks noGrp="1"/>
          </p:cNvSpPr>
          <p:nvPr>
            <p:ph type="subTitle" idx="1"/>
          </p:nvPr>
        </p:nvSpPr>
        <p:spPr/>
        <p:txBody>
          <a:bodyPr/>
          <a:lstStyle/>
          <a:p>
            <a:r>
              <a:rPr lang="en-US" b="1" dirty="0"/>
              <a:t>0/1 Knapsack Problem</a:t>
            </a:r>
          </a:p>
        </p:txBody>
      </p:sp>
    </p:spTree>
    <p:extLst>
      <p:ext uri="{BB962C8B-B14F-4D97-AF65-F5344CB8AC3E}">
        <p14:creationId xmlns:p14="http://schemas.microsoft.com/office/powerpoint/2010/main" val="108587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EB52-F780-5C58-03D3-BD84FB73E8FE}"/>
              </a:ext>
            </a:extLst>
          </p:cNvPr>
          <p:cNvSpPr>
            <a:spLocks noGrp="1"/>
          </p:cNvSpPr>
          <p:nvPr>
            <p:ph type="title"/>
          </p:nvPr>
        </p:nvSpPr>
        <p:spPr/>
        <p:txBody>
          <a:bodyPr/>
          <a:lstStyle/>
          <a:p>
            <a:r>
              <a:rPr lang="en-US" dirty="0"/>
              <a:t>9.5 - Planning an Electoral Campaign</a:t>
            </a:r>
          </a:p>
        </p:txBody>
      </p:sp>
      <p:sp>
        <p:nvSpPr>
          <p:cNvPr id="3" name="Content Placeholder 2">
            <a:extLst>
              <a:ext uri="{FF2B5EF4-FFF2-40B4-BE49-F238E27FC236}">
                <a16:creationId xmlns:a16="http://schemas.microsoft.com/office/drawing/2014/main" id="{687C4075-82BA-32E1-6E2D-3AA157149D15}"/>
              </a:ext>
            </a:extLst>
          </p:cNvPr>
          <p:cNvSpPr>
            <a:spLocks noGrp="1"/>
          </p:cNvSpPr>
          <p:nvPr>
            <p:ph idx="1"/>
          </p:nvPr>
        </p:nvSpPr>
        <p:spPr>
          <a:xfrm>
            <a:off x="1371600" y="1578634"/>
            <a:ext cx="9601200" cy="4288766"/>
          </a:xfrm>
        </p:spPr>
        <p:txBody>
          <a:bodyPr/>
          <a:lstStyle/>
          <a:p>
            <a:r>
              <a:rPr lang="en-US" dirty="0"/>
              <a:t>Candidate Arnold Schwarzenegger has been nominated to be elected in California (USA). The funds available there come to around 10,000 (in thousands of dollars). Although the Committee in charge wishes to start the electoral campaign in the five districts in the state of California, limited funds indicate otherwise.</a:t>
            </a:r>
          </a:p>
          <a:p>
            <a:r>
              <a:rPr lang="en-US" dirty="0"/>
              <a:t>Given table lists Schwarzenegger’s estimated voting population to win the elections in each district and the quantity of funds required to start an effective campaign in each district. The Committee in charge of the campaign has decided that every district receives all the assigned funds or none. How can the available funds be assigned to win the election in the largest number of districts and, therefore, the largest number of total votes? Solve this problem with a dynamic programming model.</a:t>
            </a:r>
          </a:p>
        </p:txBody>
      </p:sp>
    </p:spTree>
    <p:extLst>
      <p:ext uri="{BB962C8B-B14F-4D97-AF65-F5344CB8AC3E}">
        <p14:creationId xmlns:p14="http://schemas.microsoft.com/office/powerpoint/2010/main" val="160852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53B0614-C81E-7130-6460-20EDA145A350}"/>
              </a:ext>
            </a:extLst>
          </p:cNvPr>
          <p:cNvGraphicFramePr>
            <a:graphicFrameLocks noGrp="1"/>
          </p:cNvGraphicFramePr>
          <p:nvPr>
            <p:ph idx="1"/>
            <p:extLst>
              <p:ext uri="{D42A27DB-BD31-4B8C-83A1-F6EECF244321}">
                <p14:modId xmlns:p14="http://schemas.microsoft.com/office/powerpoint/2010/main" val="2304344673"/>
              </p:ext>
            </p:extLst>
          </p:nvPr>
        </p:nvGraphicFramePr>
        <p:xfrm>
          <a:off x="1199073" y="785004"/>
          <a:ext cx="10765764" cy="5080958"/>
        </p:xfrm>
        <a:graphic>
          <a:graphicData uri="http://schemas.openxmlformats.org/drawingml/2006/table">
            <a:tbl>
              <a:tblPr firstRow="1" bandRow="1">
                <a:tableStyleId>{5C22544A-7EE6-4342-B048-85BDC9FD1C3A}</a:tableStyleId>
              </a:tblPr>
              <a:tblGrid>
                <a:gridCol w="3588588">
                  <a:extLst>
                    <a:ext uri="{9D8B030D-6E8A-4147-A177-3AD203B41FA5}">
                      <a16:colId xmlns:a16="http://schemas.microsoft.com/office/drawing/2014/main" val="1644209439"/>
                    </a:ext>
                  </a:extLst>
                </a:gridCol>
                <a:gridCol w="3588588">
                  <a:extLst>
                    <a:ext uri="{9D8B030D-6E8A-4147-A177-3AD203B41FA5}">
                      <a16:colId xmlns:a16="http://schemas.microsoft.com/office/drawing/2014/main" val="1725216021"/>
                    </a:ext>
                  </a:extLst>
                </a:gridCol>
                <a:gridCol w="3588588">
                  <a:extLst>
                    <a:ext uri="{9D8B030D-6E8A-4147-A177-3AD203B41FA5}">
                      <a16:colId xmlns:a16="http://schemas.microsoft.com/office/drawing/2014/main" val="4013440354"/>
                    </a:ext>
                  </a:extLst>
                </a:gridCol>
              </a:tblGrid>
              <a:tr h="837138">
                <a:tc>
                  <a:txBody>
                    <a:bodyPr/>
                    <a:lstStyle/>
                    <a:p>
                      <a:pPr algn="ctr"/>
                      <a:r>
                        <a:rPr lang="en-US" b="1" dirty="0"/>
                        <a:t>District</a:t>
                      </a:r>
                    </a:p>
                  </a:txBody>
                  <a:tcPr/>
                </a:tc>
                <a:tc>
                  <a:txBody>
                    <a:bodyPr/>
                    <a:lstStyle/>
                    <a:p>
                      <a:pPr algn="ctr"/>
                      <a:r>
                        <a:rPr lang="en-US" b="1" dirty="0"/>
                        <a:t>Voting Population ( thousands )</a:t>
                      </a:r>
                    </a:p>
                  </a:txBody>
                  <a:tcPr/>
                </a:tc>
                <a:tc>
                  <a:txBody>
                    <a:bodyPr/>
                    <a:lstStyle/>
                    <a:p>
                      <a:pPr algn="ctr"/>
                      <a:r>
                        <a:rPr lang="en-US" b="1" dirty="0"/>
                        <a:t>Funds Required ( thousands )</a:t>
                      </a:r>
                    </a:p>
                  </a:txBody>
                  <a:tcPr/>
                </a:tc>
                <a:extLst>
                  <a:ext uri="{0D108BD9-81ED-4DB2-BD59-A6C34878D82A}">
                    <a16:rowId xmlns:a16="http://schemas.microsoft.com/office/drawing/2014/main" val="3722596066"/>
                  </a:ext>
                </a:extLst>
              </a:tr>
              <a:tr h="848764">
                <a:tc>
                  <a:txBody>
                    <a:bodyPr/>
                    <a:lstStyle/>
                    <a:p>
                      <a:pPr algn="ctr"/>
                      <a:r>
                        <a:rPr lang="en-US" b="1" dirty="0"/>
                        <a:t>1</a:t>
                      </a:r>
                    </a:p>
                  </a:txBody>
                  <a:tcPr/>
                </a:tc>
                <a:tc>
                  <a:txBody>
                    <a:bodyPr/>
                    <a:lstStyle/>
                    <a:p>
                      <a:pPr algn="ctr"/>
                      <a:r>
                        <a:rPr lang="en-US" b="1" dirty="0"/>
                        <a:t>3100</a:t>
                      </a:r>
                    </a:p>
                  </a:txBody>
                  <a:tcPr/>
                </a:tc>
                <a:tc>
                  <a:txBody>
                    <a:bodyPr/>
                    <a:lstStyle/>
                    <a:p>
                      <a:pPr algn="ctr"/>
                      <a:r>
                        <a:rPr lang="en-US" b="1" dirty="0"/>
                        <a:t>3500</a:t>
                      </a:r>
                    </a:p>
                  </a:txBody>
                  <a:tcPr/>
                </a:tc>
                <a:extLst>
                  <a:ext uri="{0D108BD9-81ED-4DB2-BD59-A6C34878D82A}">
                    <a16:rowId xmlns:a16="http://schemas.microsoft.com/office/drawing/2014/main" val="771505108"/>
                  </a:ext>
                </a:extLst>
              </a:tr>
              <a:tr h="848764">
                <a:tc>
                  <a:txBody>
                    <a:bodyPr/>
                    <a:lstStyle/>
                    <a:p>
                      <a:pPr algn="ctr"/>
                      <a:r>
                        <a:rPr lang="en-US" b="1" dirty="0"/>
                        <a:t>2</a:t>
                      </a:r>
                    </a:p>
                  </a:txBody>
                  <a:tcPr/>
                </a:tc>
                <a:tc>
                  <a:txBody>
                    <a:bodyPr/>
                    <a:lstStyle/>
                    <a:p>
                      <a:pPr algn="ctr"/>
                      <a:r>
                        <a:rPr lang="en-US" b="1" dirty="0"/>
                        <a:t>2600</a:t>
                      </a:r>
                    </a:p>
                  </a:txBody>
                  <a:tcPr/>
                </a:tc>
                <a:tc>
                  <a:txBody>
                    <a:bodyPr/>
                    <a:lstStyle/>
                    <a:p>
                      <a:pPr algn="ctr"/>
                      <a:r>
                        <a:rPr lang="en-US" b="1" dirty="0"/>
                        <a:t>2500</a:t>
                      </a:r>
                    </a:p>
                  </a:txBody>
                  <a:tcPr/>
                </a:tc>
                <a:extLst>
                  <a:ext uri="{0D108BD9-81ED-4DB2-BD59-A6C34878D82A}">
                    <a16:rowId xmlns:a16="http://schemas.microsoft.com/office/drawing/2014/main" val="2717694284"/>
                  </a:ext>
                </a:extLst>
              </a:tr>
              <a:tr h="848764">
                <a:tc>
                  <a:txBody>
                    <a:bodyPr/>
                    <a:lstStyle/>
                    <a:p>
                      <a:pPr algn="ctr"/>
                      <a:r>
                        <a:rPr lang="en-US" b="1" dirty="0"/>
                        <a:t>3</a:t>
                      </a:r>
                    </a:p>
                  </a:txBody>
                  <a:tcPr/>
                </a:tc>
                <a:tc>
                  <a:txBody>
                    <a:bodyPr/>
                    <a:lstStyle/>
                    <a:p>
                      <a:pPr algn="ctr"/>
                      <a:r>
                        <a:rPr lang="en-US" b="1" dirty="0"/>
                        <a:t>3500</a:t>
                      </a:r>
                    </a:p>
                  </a:txBody>
                  <a:tcPr/>
                </a:tc>
                <a:tc>
                  <a:txBody>
                    <a:bodyPr/>
                    <a:lstStyle/>
                    <a:p>
                      <a:pPr algn="ctr"/>
                      <a:r>
                        <a:rPr lang="en-US" b="1" dirty="0"/>
                        <a:t>4000</a:t>
                      </a:r>
                    </a:p>
                  </a:txBody>
                  <a:tcPr/>
                </a:tc>
                <a:extLst>
                  <a:ext uri="{0D108BD9-81ED-4DB2-BD59-A6C34878D82A}">
                    <a16:rowId xmlns:a16="http://schemas.microsoft.com/office/drawing/2014/main" val="1190070080"/>
                  </a:ext>
                </a:extLst>
              </a:tr>
              <a:tr h="848764">
                <a:tc>
                  <a:txBody>
                    <a:bodyPr/>
                    <a:lstStyle/>
                    <a:p>
                      <a:pPr algn="ctr"/>
                      <a:r>
                        <a:rPr lang="en-US" b="1" dirty="0"/>
                        <a:t>4</a:t>
                      </a:r>
                    </a:p>
                  </a:txBody>
                  <a:tcPr/>
                </a:tc>
                <a:tc>
                  <a:txBody>
                    <a:bodyPr/>
                    <a:lstStyle/>
                    <a:p>
                      <a:pPr algn="ctr"/>
                      <a:r>
                        <a:rPr lang="en-US" b="1" dirty="0"/>
                        <a:t>2800</a:t>
                      </a:r>
                    </a:p>
                  </a:txBody>
                  <a:tcPr/>
                </a:tc>
                <a:tc>
                  <a:txBody>
                    <a:bodyPr/>
                    <a:lstStyle/>
                    <a:p>
                      <a:pPr algn="ctr"/>
                      <a:r>
                        <a:rPr lang="en-US" b="1" dirty="0"/>
                        <a:t>3000</a:t>
                      </a:r>
                    </a:p>
                  </a:txBody>
                  <a:tcPr/>
                </a:tc>
                <a:extLst>
                  <a:ext uri="{0D108BD9-81ED-4DB2-BD59-A6C34878D82A}">
                    <a16:rowId xmlns:a16="http://schemas.microsoft.com/office/drawing/2014/main" val="3888417426"/>
                  </a:ext>
                </a:extLst>
              </a:tr>
              <a:tr h="848764">
                <a:tc>
                  <a:txBody>
                    <a:bodyPr/>
                    <a:lstStyle/>
                    <a:p>
                      <a:pPr algn="ctr"/>
                      <a:r>
                        <a:rPr lang="en-US" b="1" dirty="0"/>
                        <a:t>5</a:t>
                      </a:r>
                    </a:p>
                  </a:txBody>
                  <a:tcPr/>
                </a:tc>
                <a:tc>
                  <a:txBody>
                    <a:bodyPr/>
                    <a:lstStyle/>
                    <a:p>
                      <a:pPr algn="ctr"/>
                      <a:r>
                        <a:rPr lang="en-US" b="1" dirty="0"/>
                        <a:t>2400</a:t>
                      </a:r>
                    </a:p>
                  </a:txBody>
                  <a:tcPr/>
                </a:tc>
                <a:tc>
                  <a:txBody>
                    <a:bodyPr/>
                    <a:lstStyle/>
                    <a:p>
                      <a:pPr algn="ctr"/>
                      <a:r>
                        <a:rPr lang="en-US" b="1" dirty="0"/>
                        <a:t>2000</a:t>
                      </a:r>
                    </a:p>
                  </a:txBody>
                  <a:tcPr/>
                </a:tc>
                <a:extLst>
                  <a:ext uri="{0D108BD9-81ED-4DB2-BD59-A6C34878D82A}">
                    <a16:rowId xmlns:a16="http://schemas.microsoft.com/office/drawing/2014/main" val="684739490"/>
                  </a:ext>
                </a:extLst>
              </a:tr>
            </a:tbl>
          </a:graphicData>
        </a:graphic>
      </p:graphicFrame>
    </p:spTree>
    <p:extLst>
      <p:ext uri="{BB962C8B-B14F-4D97-AF65-F5344CB8AC3E}">
        <p14:creationId xmlns:p14="http://schemas.microsoft.com/office/powerpoint/2010/main" val="169145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814B0-335D-A0FC-08D5-D769705E8C6D}"/>
              </a:ext>
            </a:extLst>
          </p:cNvPr>
          <p:cNvSpPr>
            <a:spLocks noGrp="1"/>
          </p:cNvSpPr>
          <p:nvPr>
            <p:ph idx="1"/>
          </p:nvPr>
        </p:nvSpPr>
        <p:spPr>
          <a:xfrm>
            <a:off x="1371600" y="543464"/>
            <a:ext cx="9601200" cy="5323936"/>
          </a:xfrm>
        </p:spPr>
        <p:txBody>
          <a:bodyPr/>
          <a:lstStyle/>
          <a:p>
            <a:r>
              <a:rPr lang="en-US" dirty="0"/>
              <a:t>This can be solved using pen and paper using backward recurrence relation like :</a:t>
            </a:r>
          </a:p>
          <a:p>
            <a:endParaRPr lang="en-US" dirty="0"/>
          </a:p>
        </p:txBody>
      </p:sp>
    </p:spTree>
    <p:extLst>
      <p:ext uri="{BB962C8B-B14F-4D97-AF65-F5344CB8AC3E}">
        <p14:creationId xmlns:p14="http://schemas.microsoft.com/office/powerpoint/2010/main" val="369686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DBF92-D412-2BB9-0F4D-50658BCC3835}"/>
              </a:ext>
            </a:extLst>
          </p:cNvPr>
          <p:cNvSpPr>
            <a:spLocks noGrp="1"/>
          </p:cNvSpPr>
          <p:nvPr>
            <p:ph idx="1"/>
          </p:nvPr>
        </p:nvSpPr>
        <p:spPr>
          <a:xfrm>
            <a:off x="1371600" y="500332"/>
            <a:ext cx="9601200" cy="5367068"/>
          </a:xfrm>
        </p:spPr>
        <p:txBody>
          <a:bodyPr/>
          <a:lstStyle/>
          <a:p>
            <a:r>
              <a:rPr lang="en-US" dirty="0"/>
              <a:t>Or python like:</a:t>
            </a:r>
          </a:p>
          <a:p>
            <a:endParaRPr lang="en-US" dirty="0"/>
          </a:p>
        </p:txBody>
      </p:sp>
      <p:sp>
        <p:nvSpPr>
          <p:cNvPr id="5" name="TextBox 4">
            <a:extLst>
              <a:ext uri="{FF2B5EF4-FFF2-40B4-BE49-F238E27FC236}">
                <a16:creationId xmlns:a16="http://schemas.microsoft.com/office/drawing/2014/main" id="{F57D71A2-05A9-06AB-7C11-CCF9ABCABC30}"/>
              </a:ext>
            </a:extLst>
          </p:cNvPr>
          <p:cNvSpPr txBox="1"/>
          <p:nvPr/>
        </p:nvSpPr>
        <p:spPr>
          <a:xfrm>
            <a:off x="1371600" y="990600"/>
            <a:ext cx="10475343" cy="5755422"/>
          </a:xfrm>
          <a:prstGeom prst="rect">
            <a:avLst/>
          </a:prstGeom>
          <a:noFill/>
        </p:spPr>
        <p:txBody>
          <a:bodyPr wrap="square" rtlCol="0">
            <a:spAutoFit/>
          </a:bodyPr>
          <a:lstStyle/>
          <a:p>
            <a:r>
              <a:rPr lang="en-US" sz="1600" b="0" dirty="0">
                <a:effectLst/>
                <a:latin typeface="Fira Code" panose="020B0809050000020004" pitchFamily="49" charset="0"/>
                <a:ea typeface="Fira Code" panose="020B0809050000020004" pitchFamily="49" charset="0"/>
                <a:cs typeface="Fira Code" panose="020B0809050000020004" pitchFamily="49" charset="0"/>
              </a:rPr>
              <a:t>def knapSack(W,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wt</a:t>
            </a: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val</a:t>
            </a:r>
            <a:r>
              <a:rPr lang="en-US" sz="1600" b="0" dirty="0">
                <a:effectLst/>
                <a:latin typeface="Fira Code" panose="020B0809050000020004" pitchFamily="49" charset="0"/>
                <a:ea typeface="Fira Code" panose="020B0809050000020004" pitchFamily="49" charset="0"/>
                <a:cs typeface="Fira Code" panose="020B0809050000020004" pitchFamily="49" charset="0"/>
              </a:rPr>
              <a:t>, n):</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K = [[0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for</a:t>
            </a:r>
            <a:r>
              <a:rPr lang="en-US" sz="1600" b="0" dirty="0">
                <a:effectLst/>
                <a:latin typeface="Fira Code" panose="020B0809050000020004" pitchFamily="49" charset="0"/>
                <a:ea typeface="Fira Code" panose="020B0809050000020004" pitchFamily="49" charset="0"/>
                <a:cs typeface="Fira Code" panose="020B0809050000020004" pitchFamily="49" charset="0"/>
              </a:rPr>
              <a:t> x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in</a:t>
            </a:r>
            <a:r>
              <a:rPr lang="en-US" sz="1600" b="0" dirty="0">
                <a:effectLst/>
                <a:latin typeface="Fira Code" panose="020B0809050000020004" pitchFamily="49" charset="0"/>
                <a:ea typeface="Fira Code" panose="020B0809050000020004" pitchFamily="49" charset="0"/>
                <a:cs typeface="Fira Code" panose="020B0809050000020004" pitchFamily="49" charset="0"/>
              </a:rPr>
              <a:t> range(W + 1)]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for</a:t>
            </a:r>
            <a:r>
              <a:rPr lang="en-US" sz="1600" b="0" dirty="0">
                <a:effectLst/>
                <a:latin typeface="Fira Code" panose="020B0809050000020004" pitchFamily="49" charset="0"/>
                <a:ea typeface="Fira Code" panose="020B0809050000020004" pitchFamily="49" charset="0"/>
                <a:cs typeface="Fira Code" panose="020B0809050000020004" pitchFamily="49" charset="0"/>
              </a:rPr>
              <a:t> x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in</a:t>
            </a:r>
            <a:r>
              <a:rPr lang="en-US" sz="1600" b="0" dirty="0">
                <a:effectLst/>
                <a:latin typeface="Fira Code" panose="020B0809050000020004" pitchFamily="49" charset="0"/>
                <a:ea typeface="Fira Code" panose="020B0809050000020004" pitchFamily="49" charset="0"/>
                <a:cs typeface="Fira Code" panose="020B0809050000020004" pitchFamily="49" charset="0"/>
              </a:rPr>
              <a:t> range(n + 1)]</a:t>
            </a:r>
          </a:p>
          <a:p>
            <a:br>
              <a:rPr lang="en-US" sz="1600" b="0" dirty="0">
                <a:effectLst/>
                <a:latin typeface="Fira Code" panose="020B0809050000020004" pitchFamily="49" charset="0"/>
                <a:ea typeface="Fira Code" panose="020B0809050000020004" pitchFamily="49" charset="0"/>
                <a:cs typeface="Fira Code" panose="020B0809050000020004" pitchFamily="49" charset="0"/>
              </a:rPr>
            </a:b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for</a:t>
            </a: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in</a:t>
            </a:r>
            <a:r>
              <a:rPr lang="en-US" sz="1600" b="0" dirty="0">
                <a:effectLst/>
                <a:latin typeface="Fira Code" panose="020B0809050000020004" pitchFamily="49" charset="0"/>
                <a:ea typeface="Fira Code" panose="020B0809050000020004" pitchFamily="49" charset="0"/>
                <a:cs typeface="Fira Code" panose="020B0809050000020004" pitchFamily="49" charset="0"/>
              </a:rPr>
              <a:t> range(n + 1):</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for</a:t>
            </a:r>
            <a:r>
              <a:rPr lang="en-US" sz="1600" b="0" dirty="0">
                <a:effectLst/>
                <a:latin typeface="Fira Code" panose="020B0809050000020004" pitchFamily="49" charset="0"/>
                <a:ea typeface="Fira Code" panose="020B0809050000020004" pitchFamily="49" charset="0"/>
                <a:cs typeface="Fira Code" panose="020B0809050000020004" pitchFamily="49" charset="0"/>
              </a:rPr>
              <a:t> w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in</a:t>
            </a:r>
            <a:r>
              <a:rPr lang="en-US" sz="1600" b="0" dirty="0">
                <a:effectLst/>
                <a:latin typeface="Fira Code" panose="020B0809050000020004" pitchFamily="49" charset="0"/>
                <a:ea typeface="Fira Code" panose="020B0809050000020004" pitchFamily="49" charset="0"/>
                <a:cs typeface="Fira Code" panose="020B0809050000020004" pitchFamily="49" charset="0"/>
              </a:rPr>
              <a:t> range(W + 1):</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if</a:t>
            </a: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 0 or w == 0:</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K[</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][w] = 0</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i="1" dirty="0" err="1">
                <a:effectLst/>
                <a:latin typeface="Fira Code" panose="020B0809050000020004" pitchFamily="49" charset="0"/>
                <a:ea typeface="Fira Code" panose="020B0809050000020004" pitchFamily="49" charset="0"/>
                <a:cs typeface="Fira Code" panose="020B0809050000020004" pitchFamily="49" charset="0"/>
              </a:rPr>
              <a:t>elif</a:t>
            </a: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wt</a:t>
            </a:r>
            <a:r>
              <a:rPr lang="en-US" sz="1600" b="0" dirty="0">
                <a:effectLst/>
                <a:latin typeface="Fira Code" panose="020B0809050000020004" pitchFamily="49" charset="0"/>
                <a:ea typeface="Fira Code" panose="020B0809050000020004" pitchFamily="49" charset="0"/>
                <a:cs typeface="Fira Code" panose="020B0809050000020004" pitchFamily="49" charset="0"/>
              </a:rPr>
              <a:t>[</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- 1] &lt;= w:</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K[</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][w] = max(</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val</a:t>
            </a:r>
            <a:r>
              <a:rPr lang="en-US" sz="1600" b="0" dirty="0">
                <a:effectLst/>
                <a:latin typeface="Fira Code" panose="020B0809050000020004" pitchFamily="49" charset="0"/>
                <a:ea typeface="Fira Code" panose="020B0809050000020004" pitchFamily="49" charset="0"/>
                <a:cs typeface="Fira Code" panose="020B0809050000020004" pitchFamily="49" charset="0"/>
              </a:rPr>
              <a:t>[</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- 1] + K[</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- 1][w -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wt</a:t>
            </a:r>
            <a:r>
              <a:rPr lang="en-US" sz="1600" b="0" dirty="0">
                <a:effectLst/>
                <a:latin typeface="Fira Code" panose="020B0809050000020004" pitchFamily="49" charset="0"/>
                <a:ea typeface="Fira Code" panose="020B0809050000020004" pitchFamily="49" charset="0"/>
                <a:cs typeface="Fira Code" panose="020B0809050000020004" pitchFamily="49" charset="0"/>
              </a:rPr>
              <a:t>[</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- 1]],</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K[</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- 1][w])</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else</a:t>
            </a:r>
            <a:r>
              <a:rPr lang="en-US" sz="1600" b="0" dirty="0">
                <a:effectLst/>
                <a:latin typeface="Fira Code" panose="020B0809050000020004" pitchFamily="49" charset="0"/>
                <a:ea typeface="Fira Code" panose="020B0809050000020004" pitchFamily="49" charset="0"/>
                <a:cs typeface="Fira Code" panose="020B0809050000020004" pitchFamily="49" charset="0"/>
              </a:rPr>
              <a:t>:</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                K[</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][w] = K[</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i</a:t>
            </a:r>
            <a:r>
              <a:rPr lang="en-US" sz="1600" b="0" dirty="0">
                <a:effectLst/>
                <a:latin typeface="Fira Code" panose="020B0809050000020004" pitchFamily="49" charset="0"/>
                <a:ea typeface="Fira Code" panose="020B0809050000020004" pitchFamily="49" charset="0"/>
                <a:cs typeface="Fira Code" panose="020B0809050000020004" pitchFamily="49" charset="0"/>
              </a:rPr>
              <a:t> - 1][w]</a:t>
            </a:r>
          </a:p>
          <a:p>
            <a:br>
              <a:rPr lang="en-US" sz="1600" b="0" dirty="0">
                <a:effectLst/>
                <a:latin typeface="Fira Code" panose="020B0809050000020004" pitchFamily="49" charset="0"/>
                <a:ea typeface="Fira Code" panose="020B0809050000020004" pitchFamily="49" charset="0"/>
                <a:cs typeface="Fira Code" panose="020B0809050000020004" pitchFamily="49" charset="0"/>
              </a:rPr>
            </a:b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i="1" dirty="0">
                <a:effectLst/>
                <a:latin typeface="Fira Code" panose="020B0809050000020004" pitchFamily="49" charset="0"/>
                <a:ea typeface="Fira Code" panose="020B0809050000020004" pitchFamily="49" charset="0"/>
                <a:cs typeface="Fira Code" panose="020B0809050000020004" pitchFamily="49" charset="0"/>
              </a:rPr>
              <a:t>return</a:t>
            </a:r>
            <a:r>
              <a:rPr lang="en-US" sz="1600" b="0" dirty="0">
                <a:effectLst/>
                <a:latin typeface="Fira Code" panose="020B0809050000020004" pitchFamily="49" charset="0"/>
                <a:ea typeface="Fira Code" panose="020B0809050000020004" pitchFamily="49" charset="0"/>
                <a:cs typeface="Fira Code" panose="020B0809050000020004" pitchFamily="49" charset="0"/>
              </a:rPr>
              <a:t> K[n][W]</a:t>
            </a:r>
          </a:p>
          <a:p>
            <a:br>
              <a:rPr lang="en-US" sz="1600" b="0" dirty="0">
                <a:effectLst/>
                <a:latin typeface="Fira Code" panose="020B0809050000020004" pitchFamily="49" charset="0"/>
                <a:ea typeface="Fira Code" panose="020B0809050000020004" pitchFamily="49" charset="0"/>
                <a:cs typeface="Fira Code" panose="020B0809050000020004" pitchFamily="49" charset="0"/>
              </a:rPr>
            </a:br>
            <a:br>
              <a:rPr lang="en-US" sz="1600" b="0" dirty="0">
                <a:effectLst/>
                <a:latin typeface="Fira Code" panose="020B0809050000020004" pitchFamily="49" charset="0"/>
                <a:ea typeface="Fira Code" panose="020B0809050000020004" pitchFamily="49" charset="0"/>
                <a:cs typeface="Fira Code" panose="020B0809050000020004" pitchFamily="49" charset="0"/>
              </a:rPr>
            </a:br>
            <a:r>
              <a:rPr lang="en-US" sz="1600" b="0" dirty="0" err="1">
                <a:effectLst/>
                <a:latin typeface="Fira Code" panose="020B0809050000020004" pitchFamily="49" charset="0"/>
                <a:ea typeface="Fira Code" panose="020B0809050000020004" pitchFamily="49" charset="0"/>
                <a:cs typeface="Fira Code" panose="020B0809050000020004" pitchFamily="49" charset="0"/>
              </a:rPr>
              <a:t>val</a:t>
            </a:r>
            <a:r>
              <a:rPr lang="en-US" sz="1600" b="0" dirty="0">
                <a:effectLst/>
                <a:latin typeface="Fira Code" panose="020B0809050000020004" pitchFamily="49" charset="0"/>
                <a:ea typeface="Fira Code" panose="020B0809050000020004" pitchFamily="49" charset="0"/>
                <a:cs typeface="Fira Code" panose="020B0809050000020004" pitchFamily="49" charset="0"/>
              </a:rPr>
              <a:t> = [3100, 2600, 3500, 2800, 2400]</a:t>
            </a:r>
          </a:p>
          <a:p>
            <a:r>
              <a:rPr lang="en-US" sz="1600" b="0" dirty="0" err="1">
                <a:effectLst/>
                <a:latin typeface="Fira Code" panose="020B0809050000020004" pitchFamily="49" charset="0"/>
                <a:ea typeface="Fira Code" panose="020B0809050000020004" pitchFamily="49" charset="0"/>
                <a:cs typeface="Fira Code" panose="020B0809050000020004" pitchFamily="49" charset="0"/>
              </a:rPr>
              <a:t>wt</a:t>
            </a:r>
            <a:r>
              <a:rPr lang="en-US" sz="1600" b="0" dirty="0">
                <a:effectLst/>
                <a:latin typeface="Fira Code" panose="020B0809050000020004" pitchFamily="49" charset="0"/>
                <a:ea typeface="Fira Code" panose="020B0809050000020004" pitchFamily="49" charset="0"/>
                <a:cs typeface="Fira Code" panose="020B0809050000020004" pitchFamily="49" charset="0"/>
              </a:rPr>
              <a:t> = [3500, 2500, 4000, 3000, 2000]  </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W = 10000</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n =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len</a:t>
            </a:r>
            <a:r>
              <a:rPr lang="en-US" sz="1600" b="0" dirty="0">
                <a:effectLst/>
                <a:latin typeface="Fira Code" panose="020B0809050000020004" pitchFamily="49" charset="0"/>
                <a:ea typeface="Fira Code" panose="020B0809050000020004" pitchFamily="49" charset="0"/>
                <a:cs typeface="Fira Code" panose="020B0809050000020004" pitchFamily="49" charset="0"/>
              </a:rPr>
              <a:t>(</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val</a:t>
            </a:r>
            <a:r>
              <a:rPr lang="en-US" sz="1600" b="0" dirty="0">
                <a:effectLst/>
                <a:latin typeface="Fira Code" panose="020B0809050000020004" pitchFamily="49" charset="0"/>
                <a:ea typeface="Fira Code" panose="020B0809050000020004" pitchFamily="49" charset="0"/>
                <a:cs typeface="Fira Code" panose="020B0809050000020004" pitchFamily="49" charset="0"/>
              </a:rPr>
              <a:t>)</a:t>
            </a:r>
          </a:p>
          <a:p>
            <a:r>
              <a:rPr lang="en-US" sz="1600" b="0" dirty="0">
                <a:effectLst/>
                <a:latin typeface="Fira Code" panose="020B0809050000020004" pitchFamily="49" charset="0"/>
                <a:ea typeface="Fira Code" panose="020B0809050000020004" pitchFamily="49" charset="0"/>
                <a:cs typeface="Fira Code" panose="020B0809050000020004" pitchFamily="49" charset="0"/>
              </a:rPr>
              <a:t>print(knapSack(W,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wt</a:t>
            </a:r>
            <a:r>
              <a:rPr lang="en-US" sz="1600" b="0" dirty="0">
                <a:effectLst/>
                <a:latin typeface="Fira Code" panose="020B0809050000020004" pitchFamily="49" charset="0"/>
                <a:ea typeface="Fira Code" panose="020B0809050000020004" pitchFamily="49" charset="0"/>
                <a:cs typeface="Fira Code" panose="020B0809050000020004" pitchFamily="49" charset="0"/>
              </a:rPr>
              <a:t>, </a:t>
            </a:r>
            <a:r>
              <a:rPr lang="en-US" sz="1600" b="0" dirty="0" err="1">
                <a:effectLst/>
                <a:latin typeface="Fira Code" panose="020B0809050000020004" pitchFamily="49" charset="0"/>
                <a:ea typeface="Fira Code" panose="020B0809050000020004" pitchFamily="49" charset="0"/>
                <a:cs typeface="Fira Code" panose="020B0809050000020004" pitchFamily="49" charset="0"/>
              </a:rPr>
              <a:t>val</a:t>
            </a:r>
            <a:r>
              <a:rPr lang="en-US" sz="1600" b="0" dirty="0">
                <a:effectLst/>
                <a:latin typeface="Fira Code" panose="020B0809050000020004" pitchFamily="49" charset="0"/>
                <a:ea typeface="Fira Code" panose="020B0809050000020004" pitchFamily="49" charset="0"/>
                <a:cs typeface="Fira Code" panose="020B0809050000020004" pitchFamily="49" charset="0"/>
              </a:rPr>
              <a:t>, n))</a:t>
            </a:r>
          </a:p>
          <a:p>
            <a:br>
              <a:rPr lang="en-US" sz="1600" b="0" dirty="0">
                <a:effectLst/>
                <a:latin typeface="Fira Code" panose="020B0809050000020004" pitchFamily="49" charset="0"/>
                <a:ea typeface="Fira Code" panose="020B0809050000020004" pitchFamily="49" charset="0"/>
                <a:cs typeface="Fira Code" panose="020B0809050000020004" pitchFamily="49" charset="0"/>
              </a:rPr>
            </a:br>
            <a:endParaRPr lang="en-US" sz="1600" b="0" dirty="0">
              <a:effectLst/>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60109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F4086E-433F-9ED0-BF45-5D7D3F7D00CD}"/>
              </a:ext>
            </a:extLst>
          </p:cNvPr>
          <p:cNvPicPr>
            <a:picLocks noGrp="1" noChangeAspect="1"/>
          </p:cNvPicPr>
          <p:nvPr>
            <p:ph idx="1"/>
          </p:nvPr>
        </p:nvPicPr>
        <p:blipFill>
          <a:blip r:embed="rId2"/>
          <a:stretch>
            <a:fillRect/>
          </a:stretch>
        </p:blipFill>
        <p:spPr>
          <a:xfrm>
            <a:off x="1137492" y="2887782"/>
            <a:ext cx="9917015" cy="1082435"/>
          </a:xfrm>
        </p:spPr>
      </p:pic>
      <p:sp>
        <p:nvSpPr>
          <p:cNvPr id="6" name="Rectangle 5">
            <a:extLst>
              <a:ext uri="{FF2B5EF4-FFF2-40B4-BE49-F238E27FC236}">
                <a16:creationId xmlns:a16="http://schemas.microsoft.com/office/drawing/2014/main" id="{AA210D4E-24DB-55F0-6C52-55E8964C82D5}"/>
              </a:ext>
            </a:extLst>
          </p:cNvPr>
          <p:cNvSpPr/>
          <p:nvPr/>
        </p:nvSpPr>
        <p:spPr>
          <a:xfrm>
            <a:off x="1308181" y="2935709"/>
            <a:ext cx="7844590" cy="384807"/>
          </a:xfrm>
          <a:prstGeom prst="rect">
            <a:avLst/>
          </a:prstGeom>
          <a:solidFill>
            <a:srgbClr val="1B1E2B"/>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4E3EA2-5415-E4F9-9D60-83DD7D612F1E}"/>
              </a:ext>
            </a:extLst>
          </p:cNvPr>
          <p:cNvSpPr/>
          <p:nvPr/>
        </p:nvSpPr>
        <p:spPr>
          <a:xfrm>
            <a:off x="1308181" y="3489358"/>
            <a:ext cx="7844590" cy="384807"/>
          </a:xfrm>
          <a:prstGeom prst="rect">
            <a:avLst/>
          </a:prstGeom>
          <a:solidFill>
            <a:srgbClr val="1B1E2B"/>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5987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{AE738455-4160-40FA-9505-8D75F2A91679}tf10001105</Template>
  <TotalTime>97</TotalTime>
  <Words>398</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Fira Code</vt:lpstr>
      <vt:lpstr>Franklin Gothic Book</vt:lpstr>
      <vt:lpstr>Crop</vt:lpstr>
      <vt:lpstr>Dynamic programming</vt:lpstr>
      <vt:lpstr>9.5 - Planning an Electoral Campaign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Karthickpranav Neelakrishnan</dc:creator>
  <cp:lastModifiedBy>Karthickpranav Neelakrishnan</cp:lastModifiedBy>
  <cp:revision>2</cp:revision>
  <dcterms:created xsi:type="dcterms:W3CDTF">2022-05-22T13:13:29Z</dcterms:created>
  <dcterms:modified xsi:type="dcterms:W3CDTF">2022-05-22T14:50:42Z</dcterms:modified>
</cp:coreProperties>
</file>