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0" r:id="rId4"/>
    <p:sldId id="292" r:id="rId5"/>
    <p:sldId id="277" r:id="rId6"/>
    <p:sldId id="278" r:id="rId7"/>
    <p:sldId id="293" r:id="rId8"/>
    <p:sldId id="294" r:id="rId9"/>
    <p:sldId id="296" r:id="rId10"/>
    <p:sldId id="298" r:id="rId11"/>
    <p:sldId id="297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  <a:p>
            <a:r>
              <a:rPr lang="en-US"/>
              <a:t>Drag chart to placeholder or click icon to add chart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24" y="1097281"/>
            <a:ext cx="6638544" cy="506436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  <a:cs typeface="Arial"/>
              </a:rPr>
              <a:t>CSE 635 MILESTONE 3 Presentation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4896" y="3651079"/>
            <a:ext cx="7557164" cy="1222482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BY: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Rachna Bhatia (</a:t>
            </a:r>
            <a:r>
              <a:rPr lang="en-US" sz="2000" dirty="0" err="1">
                <a:latin typeface="Garamond" panose="02020404030301010803" pitchFamily="18" charset="0"/>
              </a:rPr>
              <a:t>rachnatr</a:t>
            </a:r>
            <a:r>
              <a:rPr lang="en-US" sz="2000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aramond" panose="02020404030301010803" pitchFamily="18" charset="0"/>
              </a:rPr>
              <a:t>Charan</a:t>
            </a:r>
            <a:r>
              <a:rPr lang="en-US" sz="2000" dirty="0">
                <a:latin typeface="Garamond" panose="02020404030301010803" pitchFamily="18" charset="0"/>
              </a:rPr>
              <a:t> Sai </a:t>
            </a:r>
            <a:r>
              <a:rPr lang="en-US" sz="2000" dirty="0" err="1">
                <a:latin typeface="Garamond" panose="02020404030301010803" pitchFamily="18" charset="0"/>
              </a:rPr>
              <a:t>Sadla</a:t>
            </a:r>
            <a:r>
              <a:rPr lang="en-US" sz="2000" dirty="0">
                <a:latin typeface="Garamond" panose="02020404030301010803" pitchFamily="18" charset="0"/>
              </a:rPr>
              <a:t> (</a:t>
            </a:r>
            <a:r>
              <a:rPr lang="en-US" sz="2000" dirty="0" err="1">
                <a:latin typeface="Garamond" panose="02020404030301010803" pitchFamily="18" charset="0"/>
              </a:rPr>
              <a:t>charansa</a:t>
            </a:r>
            <a:r>
              <a:rPr lang="en-US" sz="2000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aramond" panose="02020404030301010803" pitchFamily="18" charset="0"/>
                <a:ea typeface="+mn-lt"/>
                <a:cs typeface="+mn-lt"/>
              </a:rPr>
              <a:t>Jasleen</a:t>
            </a:r>
            <a:r>
              <a:rPr lang="en-US" sz="2000" dirty="0">
                <a:latin typeface="Garamond" panose="02020404030301010803" pitchFamily="18" charset="0"/>
                <a:ea typeface="+mn-lt"/>
                <a:cs typeface="+mn-lt"/>
              </a:rPr>
              <a:t> Kaur (jasleen2)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  <a:ea typeface="+mn-lt"/>
                <a:cs typeface="+mn-lt"/>
              </a:rPr>
              <a:t>Deepanshu (deepans2)</a:t>
            </a:r>
            <a:endParaRPr lang="en-US" sz="20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2CE05-395D-4286-92D0-456B4950C03C}"/>
              </a:ext>
            </a:extLst>
          </p:cNvPr>
          <p:cNvSpPr/>
          <p:nvPr/>
        </p:nvSpPr>
        <p:spPr>
          <a:xfrm>
            <a:off x="774896" y="21397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Garamond" panose="02020404030301010803" pitchFamily="18" charset="0"/>
              </a:rPr>
              <a:t>AUTHORSHIP ATTRIBUTION FOR NEURAL TEXT GENERATION </a:t>
            </a:r>
          </a:p>
          <a:p>
            <a:pPr algn="ctr"/>
            <a:r>
              <a:rPr lang="en-US" b="1" dirty="0">
                <a:latin typeface="Garamond" panose="02020404030301010803" pitchFamily="18" charset="0"/>
              </a:rPr>
              <a:t>(SYNTHETICALLY GENERATED TEXT DETECTION)</a:t>
            </a:r>
            <a:r>
              <a:rPr lang="en-US" sz="2400" b="1" dirty="0">
                <a:latin typeface="Garamond" panose="02020404030301010803" pitchFamily="18" charset="0"/>
              </a:rPr>
              <a:t> </a:t>
            </a:r>
            <a:endParaRPr lang="en-IN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0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83B-60A6-4F38-B757-CAE31EB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0565"/>
            <a:ext cx="10515600" cy="42473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3 (Authorship Attribution)-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E213-CBA6-4123-AA78-91511FEA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538262"/>
            <a:ext cx="10515600" cy="48625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2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2CEC06-5ABA-4344-8235-D8BBAF6A0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1575" y="1883138"/>
            <a:ext cx="2524125" cy="59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AAFAE-251F-45C5-A404-C5E1D3B3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77" y="1698236"/>
            <a:ext cx="599122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57E64-79D2-483A-9DA0-E69EE87D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2" y="2801224"/>
            <a:ext cx="4584573" cy="28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407296" y="56675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1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E0EF-0D17-4026-AAE9-D4B9E51F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9272" y="3024369"/>
            <a:ext cx="5138928" cy="809261"/>
          </a:xfrm>
        </p:spPr>
        <p:txBody>
          <a:bodyPr/>
          <a:lstStyle/>
          <a:p>
            <a:r>
              <a:rPr lang="en-US" sz="4000" dirty="0"/>
              <a:t>THANK YOU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98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Title">
            <a:extLst>
              <a:ext uri="{FF2B5EF4-FFF2-40B4-BE49-F238E27FC236}">
                <a16:creationId xmlns:a16="http://schemas.microsoft.com/office/drawing/2014/main" id="{A5A6BD9C-352C-594C-84C3-B534C6BE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24746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OUTLINE</a:t>
            </a:r>
          </a:p>
        </p:txBody>
      </p:sp>
      <p:sp>
        <p:nvSpPr>
          <p:cNvPr id="14" name="Compare Section - Text">
            <a:extLst>
              <a:ext uri="{FF2B5EF4-FFF2-40B4-BE49-F238E27FC236}">
                <a16:creationId xmlns:a16="http://schemas.microsoft.com/office/drawing/2014/main" id="{48B0953F-74D7-0140-8C86-93FC4F66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3" y="1922305"/>
            <a:ext cx="7587590" cy="35357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Garamond" panose="02020404030301010803" pitchFamily="18" charset="0"/>
                <a:ea typeface="+mn-lt"/>
                <a:cs typeface="+mn-lt"/>
              </a:rPr>
              <a:t>Problem Definition</a:t>
            </a:r>
            <a:endParaRPr lang="en-US" sz="2800" dirty="0">
              <a:latin typeface="Garamond" panose="02020404030301010803" pitchFamily="18" charset="0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Garamond" panose="02020404030301010803" pitchFamily="18" charset="0"/>
                <a:cs typeface="Arial"/>
              </a:rPr>
              <a:t>Model Architecture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Garamond" panose="02020404030301010803" pitchFamily="18" charset="0"/>
                <a:cs typeface="Arial"/>
              </a:rPr>
              <a:t>Results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Garamond" panose="02020404030301010803" pitchFamily="18" charset="0"/>
                <a:cs typeface="Arial"/>
              </a:rPr>
              <a:t>Error Analysis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Garamond" panose="02020404030301010803" pitchFamily="18" charset="0"/>
                <a:cs typeface="Arial"/>
              </a:rPr>
              <a:t>Areas Of Improvement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Garamond" panose="02020404030301010803" pitchFamily="18" charset="0"/>
                <a:cs typeface="Arial"/>
              </a:rPr>
              <a:t>Conclusion</a:t>
            </a:r>
          </a:p>
          <a:p>
            <a:pPr>
              <a:spcAft>
                <a:spcPts val="600"/>
              </a:spcAft>
            </a:pPr>
            <a:endParaRPr lang="en-US" sz="2800" dirty="0">
              <a:cs typeface="Arial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93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05720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PROBLEM DEFINITION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932157"/>
            <a:ext cx="10208924" cy="4004409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Recent proposals for neural network-based language models, in particular, have shown their astounding capabilities to generate texts that are difficult to differentiate from human-written texts with the human sight.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Despite the fact that such neural techniques (NLGs) have many advantages and utilities, it's critical to be able to identify the author of a text in some contexts, such as forensic linguistics, plagiarism detection, or tracing the origin of threats or anonymous messages.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Therefore, it becomes necessary to differentiate between texts produced by machines and those written by people. </a:t>
            </a:r>
          </a:p>
          <a:p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So, a critical solution to the Authorship Attribution (AA) problem would be to identify which NLG method, out of several contenders, produced the given text in question.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9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77B1-F099-444D-A970-18D47BA7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524" y="1271016"/>
            <a:ext cx="2935235" cy="247737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1 (Same Method or Not)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Garamond" panose="02020404030301010803" pitchFamily="18" charset="0"/>
              </a:rPr>
              <a:t>Given two texts T1 and T2, determine if both T1 and T2 are generated by the same NLG method (or human) or not.</a:t>
            </a:r>
            <a:endParaRPr lang="en-IN" i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05441-DF8F-4A5D-8669-9E28985E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6" y="3781726"/>
            <a:ext cx="3286125" cy="20859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A12EB7-CD24-4717-9BE0-82D344538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42929" y="3814806"/>
            <a:ext cx="2473935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0309D8-A43F-4BEF-BBB3-12C50914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272" y="3752205"/>
            <a:ext cx="3438525" cy="2152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374BDD-21C8-48F9-A1C8-297C831B48DB}"/>
              </a:ext>
            </a:extLst>
          </p:cNvPr>
          <p:cNvSpPr txBox="1"/>
          <p:nvPr/>
        </p:nvSpPr>
        <p:spPr>
          <a:xfrm flipH="1">
            <a:off x="4549231" y="1285084"/>
            <a:ext cx="309353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2 (Human vs. Machine) </a:t>
            </a:r>
          </a:p>
          <a:p>
            <a:endParaRPr lang="en-US" b="1" i="1" dirty="0">
              <a:latin typeface="Garamond" panose="02020404030301010803" pitchFamily="18" charset="0"/>
            </a:endParaRPr>
          </a:p>
          <a:p>
            <a:r>
              <a:rPr lang="en-US" sz="2200" i="1" dirty="0">
                <a:solidFill>
                  <a:srgbClr val="000000"/>
                </a:solidFill>
                <a:latin typeface="Garamond" panose="02020404030301010803" pitchFamily="18" charset="0"/>
              </a:rPr>
              <a:t>Given a text T1, determine if T1 is written by human or generated by any k NLG methods</a:t>
            </a:r>
            <a:r>
              <a:rPr lang="en-US" sz="2200" dirty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D564ED-9444-4A50-BDD9-DEF83F342C88}"/>
              </a:ext>
            </a:extLst>
          </p:cNvPr>
          <p:cNvCxnSpPr>
            <a:cxnSpLocks/>
          </p:cNvCxnSpPr>
          <p:nvPr/>
        </p:nvCxnSpPr>
        <p:spPr>
          <a:xfrm>
            <a:off x="3967089" y="1285084"/>
            <a:ext cx="0" cy="505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834422-1DD9-488D-A25D-BD6EE29E1ECF}"/>
              </a:ext>
            </a:extLst>
          </p:cNvPr>
          <p:cNvCxnSpPr>
            <a:cxnSpLocks/>
          </p:cNvCxnSpPr>
          <p:nvPr/>
        </p:nvCxnSpPr>
        <p:spPr>
          <a:xfrm>
            <a:off x="8227255" y="1285084"/>
            <a:ext cx="0" cy="505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DD4D6E-A75E-47B1-BCFB-E28BB21E00D2}"/>
              </a:ext>
            </a:extLst>
          </p:cNvPr>
          <p:cNvSpPr txBox="1"/>
          <p:nvPr/>
        </p:nvSpPr>
        <p:spPr>
          <a:xfrm flipH="1">
            <a:off x="8642929" y="1285084"/>
            <a:ext cx="290664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Problem 3 (Authorship Attribution) </a:t>
            </a:r>
          </a:p>
          <a:p>
            <a:endParaRPr lang="en-US" b="1" i="1" dirty="0">
              <a:latin typeface="Garamond" panose="02020404030301010803" pitchFamily="18" charset="0"/>
            </a:endParaRPr>
          </a:p>
          <a:p>
            <a:r>
              <a:rPr lang="en-US" sz="2200" i="1" dirty="0">
                <a:solidFill>
                  <a:srgbClr val="000000"/>
                </a:solidFill>
                <a:latin typeface="Garamond" panose="02020404030301010803" pitchFamily="18" charset="0"/>
              </a:rPr>
              <a:t>Given a text T1, single out one NLG method (among k alternatives) that generated T1.</a:t>
            </a:r>
            <a:endParaRPr lang="en-IN" sz="22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105720"/>
            <a:ext cx="10515600" cy="590931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932157"/>
            <a:ext cx="10208924" cy="400440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68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503E-4606-4356-9E8B-4A91F9D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14" y="869588"/>
            <a:ext cx="10515600" cy="42800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1 (Same Method or Not)  - Siamese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78283-2BCC-4E95-B9B5-80C7A43A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895" y="1297590"/>
            <a:ext cx="10208924" cy="4004409"/>
          </a:xfrm>
        </p:spPr>
        <p:txBody>
          <a:bodyPr/>
          <a:lstStyle/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Input : Pairs of texts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Output : Binary classification.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Tokenization :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Keras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Tokenizer function. Converts words to numerical indices.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Padding : Padded prompt sequences to equal length.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1st Embedding Layer :  Word2Vec (Trained on corpus) =&gt; Embedding Matrix (For tokenizer vocabulary) =&gt; Embedding Layer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2nd Embedding Layer : Bidirectional LSTM =&gt; dense layer with a </a:t>
            </a:r>
            <a:r>
              <a:rPr lang="en-IN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ReLU</a:t>
            </a:r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 activation function and dropout regularization 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Output Layer : Single neuron with a sigmoid activation function =&gt; similarity score between the two input texts.</a:t>
            </a:r>
          </a:p>
          <a:p>
            <a:r>
              <a:rPr lang="en-IN" sz="2000" dirty="0">
                <a:solidFill>
                  <a:srgbClr val="000000"/>
                </a:solidFill>
                <a:latin typeface="Garamond" panose="02020404030301010803" pitchFamily="18" charset="0"/>
              </a:rPr>
              <a:t>Model : Siamese with Adam optimizer, binary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65116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2CEC06-5ABA-4344-8235-D8BBAF6A0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1575" y="1883138"/>
            <a:ext cx="2524125" cy="59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AAFAE-251F-45C5-A404-C5E1D3B3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77" y="1698236"/>
            <a:ext cx="599122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57E64-79D2-483A-9DA0-E69EE87D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2" y="2801224"/>
            <a:ext cx="4584573" cy="28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407296" y="56675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7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883B-60A6-4F38-B757-CAE31EB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0565"/>
            <a:ext cx="10515600" cy="424732"/>
          </a:xfrm>
        </p:spPr>
        <p:txBody>
          <a:bodyPr/>
          <a:lstStyle/>
          <a:p>
            <a:r>
              <a:rPr lang="en-US" sz="2400" b="1" dirty="0">
                <a:latin typeface="Garamond" panose="02020404030301010803" pitchFamily="18" charset="0"/>
              </a:rPr>
              <a:t>Problem 2 (Human vs. Machine)- BERT</a:t>
            </a: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E213-CBA6-4123-AA78-91511FEA6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1538262"/>
            <a:ext cx="10515600" cy="48625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AF42-682E-49CE-878E-6EDC7F9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93179"/>
            <a:ext cx="10515600" cy="590931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Evaluation Metrics 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2CEC06-5ABA-4344-8235-D8BBAF6A0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1575" y="1883138"/>
            <a:ext cx="2524125" cy="59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AAFAE-251F-45C5-A404-C5E1D3B3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77" y="1698236"/>
            <a:ext cx="5991225" cy="4257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57E64-79D2-483A-9DA0-E69EE87D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2" y="2801224"/>
            <a:ext cx="4584573" cy="2802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734231-1177-4784-90C0-62CEF4B9E311}"/>
              </a:ext>
            </a:extLst>
          </p:cNvPr>
          <p:cNvSpPr txBox="1"/>
          <p:nvPr/>
        </p:nvSpPr>
        <p:spPr>
          <a:xfrm flipH="1">
            <a:off x="1407296" y="5667599"/>
            <a:ext cx="31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Classification Report</a:t>
            </a:r>
            <a:endParaRPr lang="en-IN" sz="2000" dirty="0">
              <a:solidFill>
                <a:schemeClr val="tx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7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404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System Font Regular</vt:lpstr>
      <vt:lpstr>Office Theme</vt:lpstr>
      <vt:lpstr>CSE 635 MILESTONE 3 Presentation</vt:lpstr>
      <vt:lpstr>OUTLINE</vt:lpstr>
      <vt:lpstr>PROBLEM DEFINITION</vt:lpstr>
      <vt:lpstr>PowerPoint Presentation</vt:lpstr>
      <vt:lpstr>MODEL ARCHITECTURE</vt:lpstr>
      <vt:lpstr>Problem 1 (Same Method or Not)  - Siamese Neural Network</vt:lpstr>
      <vt:lpstr>Evaluation Metrics </vt:lpstr>
      <vt:lpstr>Problem 2 (Human vs. Machine)- BERT</vt:lpstr>
      <vt:lpstr>Evaluation Metrics </vt:lpstr>
      <vt:lpstr>Problem 3 (Authorship Attribution)-</vt:lpstr>
      <vt:lpstr>Evaluation Metrics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Rachna</dc:creator>
  <cp:lastModifiedBy>rachnatbhatia123@gmail.com</cp:lastModifiedBy>
  <cp:revision>50</cp:revision>
  <dcterms:created xsi:type="dcterms:W3CDTF">2022-11-22T16:18:57Z</dcterms:created>
  <dcterms:modified xsi:type="dcterms:W3CDTF">2023-05-10T01:14:33Z</dcterms:modified>
</cp:coreProperties>
</file>