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0" r:id="rId4"/>
    <p:sldId id="292" r:id="rId5"/>
    <p:sldId id="299" r:id="rId6"/>
    <p:sldId id="277" r:id="rId7"/>
    <p:sldId id="278" r:id="rId8"/>
    <p:sldId id="293" r:id="rId9"/>
    <p:sldId id="294" r:id="rId10"/>
    <p:sldId id="296" r:id="rId11"/>
    <p:sldId id="298" r:id="rId12"/>
    <p:sldId id="297" r:id="rId13"/>
    <p:sldId id="304" r:id="rId14"/>
    <p:sldId id="301" r:id="rId15"/>
    <p:sldId id="302" r:id="rId16"/>
    <p:sldId id="305" r:id="rId17"/>
    <p:sldId id="30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97650-63C4-859F-FA9F-340782BD6B14}" v="730" dt="2023-05-14T16:36:4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4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mia.khalid/bert-explained-a-complete-guide-with-theory-and-tutorial-3ac9ebc8fa7c" TargetMode="External"/><Relationship Id="rId2" Type="http://schemas.openxmlformats.org/officeDocument/2006/relationships/hyperlink" Target="https://github.com/AdaUchendu/Authorship-Attribution-for-Neural-Text-Generation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edium.com/@raghavaggarwal0089/bi-lstm-bc3d68da8bd0" TargetMode="External"/><Relationship Id="rId4" Type="http://schemas.openxmlformats.org/officeDocument/2006/relationships/hyperlink" Target="https://medium.com/voice-tech-podcast/text-classification-using-cnn-9ade8155dfb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24" y="1097281"/>
            <a:ext cx="6638544" cy="506436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  <a:cs typeface="Arial"/>
              </a:rPr>
              <a:t>CSE 635 MILESTONE 3 Presentation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4896" y="3651079"/>
            <a:ext cx="7557164" cy="1222482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Rachna Bhatia (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rachnatr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Charan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Sai 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Sadla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 (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charansa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Jasleen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 Kaur (jasleen2)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Deepanshu (deepans2)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2CE05-395D-4286-92D0-456B4950C03C}"/>
              </a:ext>
            </a:extLst>
          </p:cNvPr>
          <p:cNvSpPr/>
          <p:nvPr/>
        </p:nvSpPr>
        <p:spPr>
          <a:xfrm>
            <a:off x="774896" y="21397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AUTHORSHIP ATTRIBUTION FOR NEURAL TEXT GENERATION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(SYNTHETICALLY GENERATED TEXT DETECTION)</a:t>
            </a:r>
            <a:r>
              <a:rPr 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IN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6B8CF-929E-42E5-9BA4-D1800945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1786597"/>
            <a:ext cx="5866155" cy="3924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B1B50-999E-7600-7356-559D34A79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934"/>
              </p:ext>
            </p:extLst>
          </p:nvPr>
        </p:nvGraphicFramePr>
        <p:xfrm>
          <a:off x="1837690" y="591361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278313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436486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75625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0654425"/>
                    </a:ext>
                  </a:extLst>
                </a:gridCol>
                <a:gridCol w="578774">
                  <a:extLst>
                    <a:ext uri="{9D8B030D-6E8A-4147-A177-3AD203B41FA5}">
                      <a16:colId xmlns:a16="http://schemas.microsoft.com/office/drawing/2014/main" val="282481688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81603951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70543620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7768428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60185111"/>
                    </a:ext>
                  </a:extLst>
                </a:gridCol>
                <a:gridCol w="631420">
                  <a:extLst>
                    <a:ext uri="{9D8B030D-6E8A-4147-A177-3AD203B41FA5}">
                      <a16:colId xmlns:a16="http://schemas.microsoft.com/office/drawing/2014/main" val="3290379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067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instructgpt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pplm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87295"/>
            <a:ext cx="10515600" cy="42800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3 (Authorship Attribution)- </a:t>
            </a:r>
            <a:r>
              <a:rPr lang="en-IN" sz="2400" b="1" dirty="0">
                <a:latin typeface="Garamond" panose="02020404030301010803" pitchFamily="18" charset="0"/>
              </a:rPr>
              <a:t>CRNN </a:t>
            </a:r>
            <a:r>
              <a:rPr lang="en-IN" sz="2400" b="1" dirty="0" err="1">
                <a:latin typeface="Garamond" panose="02020404030301010803" pitchFamily="18" charset="0"/>
              </a:rPr>
              <a:t>BiLSTM</a:t>
            </a:r>
            <a:r>
              <a:rPr lang="en-IN" sz="2400" b="1" dirty="0">
                <a:latin typeface="Garamond" panose="02020404030301010803" pitchFamily="18" charset="0"/>
              </a:rPr>
              <a:t> + LSTM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Tokenizer :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Tokenizer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Encoding :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LabelEncoder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1st model : Sequential + Embedding layer(1st layer)+ 1D convolutional layer,+ max pooling layer + bidirectional LSTM, and dense layer with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softmax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activation function + Compiled model with Adam optimizer, categorical cross-entropy loss function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2nd model : Sequential model + Embedding layer(1st layer) + LSTM layer, dropout layer and dense layer with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softmax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activation function + Compiled model with Adam optimizer, categorical cross-entropy loss function 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Combined Prediction : Argmax of the sum of their predicted probabilities.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Accuracy : Combined prediction + argmax(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y_test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0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630816" y="52611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270DEA3-46B2-B932-88FF-1DB61533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577504"/>
            <a:ext cx="3891280" cy="252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F2C354C-AC4E-F5C2-33C0-FDFDB211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03435"/>
            <a:ext cx="6167120" cy="2996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1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BB5C264-3EA5-3D08-82EC-E92C67054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48" y="2538051"/>
            <a:ext cx="4175315" cy="2864003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C22B895-03E0-2C12-227B-275E3ED3EA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24120" y="1990849"/>
            <a:ext cx="6886448" cy="3753109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ACC6D7-83A6-B669-04AD-5499C0F1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/>
              </a:rPr>
              <a:t>Evaluation Metrics for </a:t>
            </a:r>
            <a:r>
              <a:rPr lang="en-US" dirty="0" err="1">
                <a:latin typeface="Garamond"/>
              </a:rPr>
              <a:t>RoBERTa</a:t>
            </a:r>
            <a:r>
              <a:rPr lang="en-US" dirty="0">
                <a:latin typeface="Garamond"/>
              </a:rPr>
              <a:t> 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7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Evaluation using Reddit Data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3DD8D9-6E42-4D63-87F6-680C4BC1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4" y="1570042"/>
            <a:ext cx="4897440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8A91D8-4FBE-4AA1-BAA1-50154E505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3" y="3751063"/>
            <a:ext cx="6518030" cy="2819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9805FC-8BB2-4E1B-A681-FB4BB11FC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3" y="1570042"/>
            <a:ext cx="4619625" cy="195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9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Analysis &amp; Areas of Improvement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98C88-F8DB-428D-BDA1-843DFC060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1" y="1624997"/>
            <a:ext cx="4852290" cy="22467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AAC60-9747-4657-9831-C3437D55E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74" y="1507938"/>
            <a:ext cx="6246203" cy="253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9805E-EA6E-42A9-9839-337AF48E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12" y="3951090"/>
            <a:ext cx="6044528" cy="26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975942-6FF8-1A8A-59AE-A5E4A9CF35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6301955"/>
              </p:ext>
            </p:extLst>
          </p:nvPr>
        </p:nvGraphicFramePr>
        <p:xfrm>
          <a:off x="2019618" y="1476375"/>
          <a:ext cx="8686798" cy="404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98">
                  <a:extLst>
                    <a:ext uri="{9D8B030D-6E8A-4147-A177-3AD203B41FA5}">
                      <a16:colId xmlns:a16="http://schemas.microsoft.com/office/drawing/2014/main" val="129614049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1884942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Jasleen Kaur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Data scraping from OpenAI and Reddit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5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 Cleaning and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Reddit data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45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Problem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Siamese model and its variants and reddit data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632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Problem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Tried different neural models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666666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002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Problem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Tried </a:t>
                      </a:r>
                      <a:r>
                        <a:rPr lang="en-US" sz="1800" b="0" i="0" u="none" strike="noStrike" noProof="0" dirty="0" err="1">
                          <a:solidFill>
                            <a:srgbClr val="666666"/>
                          </a:solidFill>
                          <a:latin typeface="Arial"/>
                        </a:rPr>
                        <a:t>DistilBERT</a:t>
                      </a: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 with parameter tuning for problem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658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Presentation and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Contributed in forming presentations and group 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691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Maintaining </a:t>
                      </a:r>
                      <a:r>
                        <a:rPr lang="en-US" sz="1800" b="0" i="0" u="none" strike="noStrike" noProof="0" dirty="0" err="1">
                          <a:solidFill>
                            <a:srgbClr val="666666"/>
                          </a:solidFill>
                          <a:latin typeface="Arial"/>
                        </a:rPr>
                        <a:t>github</a:t>
                      </a:r>
                      <a:r>
                        <a:rPr lang="en-US" sz="1800" b="0" i="0" u="none" strike="noStrike" noProof="0" dirty="0">
                          <a:solidFill>
                            <a:srgbClr val="666666"/>
                          </a:solidFill>
                          <a:latin typeface="Arial"/>
                        </a:rPr>
                        <a:t> repo and created 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0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6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AC4A-3F8B-4CCB-3576-D3C125BF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F0A3-87C1-0B40-F46A-BDBE997E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10211562" cy="353574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https://github.com/AdaUchendu/Authorship-Attribution-for-Neural-Text-Generation</a:t>
            </a:r>
            <a:endParaRPr lang="en-US" dirty="0"/>
          </a:p>
          <a:p>
            <a:r>
              <a:rPr lang="en-US" dirty="0">
                <a:hlinkClick r:id="rId3"/>
              </a:rPr>
              <a:t>https://medium.com/@samia.khalid/bert-explained-a-complete-guide-with-theory-and-tutorial-3ac9ebc8fa7c</a:t>
            </a:r>
            <a:endParaRPr lang="en-US" dirty="0"/>
          </a:p>
          <a:p>
            <a:r>
              <a:rPr lang="en-US" dirty="0">
                <a:hlinkClick r:id="rId4"/>
              </a:rPr>
              <a:t>https://medium.com/voice-tech-podcast/text-classification-using-cnn-9ade8155dfb9</a:t>
            </a:r>
            <a:endParaRPr lang="en-US" dirty="0"/>
          </a:p>
          <a:p>
            <a:r>
              <a:rPr lang="en-US" dirty="0">
                <a:hlinkClick r:id="rId4"/>
              </a:rPr>
              <a:t>https://medium.com/voice-tech-podcast/text-classification-using-cnn-9ade8155dfb9</a:t>
            </a:r>
            <a:endParaRPr lang="en-US" dirty="0"/>
          </a:p>
          <a:p>
            <a:r>
              <a:rPr lang="en-US" dirty="0">
                <a:hlinkClick r:id="rId5"/>
              </a:rPr>
              <a:t>https://medium.com/@raghavaggarwal0089/bi-lstm-bc3d68da8bd0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E0EF-0D17-4026-AAE9-D4B9E51F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42" y="3010776"/>
            <a:ext cx="5138928" cy="836447"/>
          </a:xfrm>
        </p:spPr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THANK YOU </a:t>
            </a:r>
            <a:endParaRPr lang="en-IN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24746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1922305"/>
            <a:ext cx="7587590" cy="35357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Problem Definition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Model Architecture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Evaluation Metrics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Linguistic Analysis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Evaluation using Reddit Data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Analysis &amp; Areas Of Improvement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Arial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3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PROBLEM DEFINITION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32157"/>
            <a:ext cx="10208924" cy="4004409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Recent proposals for neural network-based language models, in particular, have shown their astounding capabilities to generate texts that are difficult to differentiate from human-written texts with the human sight.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Despite the fact that such neural techniques (NLGs) have many advantages and utilities, it's critical to be able to identify the author of a text in some contexts, such as forensic linguistics, plagiarism detection, or tracing the origin of threats or anonymous messages.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Therefore, it becomes necessary to differentiate between texts produced by machines and those written by people. 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So, a critical solution to the Authorship Attribution (AA) problem would be to identify which NLG method, out of several contenders, produced the given text in question.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9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77B1-F099-444D-A970-18D47BA7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524" y="1271016"/>
            <a:ext cx="2935235" cy="24773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1 (Same Method or Not)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Garamond" panose="02020404030301010803" pitchFamily="18" charset="0"/>
              </a:rPr>
              <a:t>Given two texts T1 and T2, determine if both T1 and T2 are generated by the same NLG method (or human) or not.</a:t>
            </a:r>
            <a:endParaRPr lang="en-IN" i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05441-DF8F-4A5D-8669-9E28985E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6" y="3781726"/>
            <a:ext cx="3286125" cy="20859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A12EB7-CD24-4717-9BE0-82D344538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42929" y="3814806"/>
            <a:ext cx="2473935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0309D8-A43F-4BEF-BBB3-12C50914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72" y="3752205"/>
            <a:ext cx="3438525" cy="215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74BDD-21C8-48F9-A1C8-297C831B48DB}"/>
              </a:ext>
            </a:extLst>
          </p:cNvPr>
          <p:cNvSpPr txBox="1"/>
          <p:nvPr/>
        </p:nvSpPr>
        <p:spPr>
          <a:xfrm flipH="1">
            <a:off x="4549231" y="1285084"/>
            <a:ext cx="30935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2 (Human vs. Machine)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determine if T1 is written by human or generated by any k NLG methods</a:t>
            </a:r>
            <a:r>
              <a:rPr 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D564ED-9444-4A50-BDD9-DEF83F342C88}"/>
              </a:ext>
            </a:extLst>
          </p:cNvPr>
          <p:cNvCxnSpPr>
            <a:cxnSpLocks/>
          </p:cNvCxnSpPr>
          <p:nvPr/>
        </p:nvCxnSpPr>
        <p:spPr>
          <a:xfrm>
            <a:off x="3967089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834422-1DD9-488D-A25D-BD6EE29E1ECF}"/>
              </a:ext>
            </a:extLst>
          </p:cNvPr>
          <p:cNvCxnSpPr>
            <a:cxnSpLocks/>
          </p:cNvCxnSpPr>
          <p:nvPr/>
        </p:nvCxnSpPr>
        <p:spPr>
          <a:xfrm>
            <a:off x="8227255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DD4D6E-A75E-47B1-BCFB-E28BB21E00D2}"/>
              </a:ext>
            </a:extLst>
          </p:cNvPr>
          <p:cNvSpPr txBox="1"/>
          <p:nvPr/>
        </p:nvSpPr>
        <p:spPr>
          <a:xfrm flipH="1">
            <a:off x="8642929" y="1285084"/>
            <a:ext cx="29066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3 (Authorship Attribution)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single out one NLG method (among k alternatives) that generated T1.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Linguistic Features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E7B1-3211-48E8-B6B1-F08089FB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99" y="1661128"/>
            <a:ext cx="11264001" cy="3535744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Extracted discourse structure features (no. of sentences, no. of words, and avg words per sentence)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Extracted part-of-speech (POS) features (tokenization, POS tagging, and counting the </a:t>
            </a:r>
            <a:r>
              <a:rPr 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freq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of each POS tag)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average sentence length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type-token ratio (TTR) 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avg no. of clauses per sentence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Concatenated all the features to create the final feature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ARCHITECTURE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206BA-934C-4ACD-B03E-0B457506A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" y="1696652"/>
            <a:ext cx="11228129" cy="4844826"/>
          </a:xfrm>
        </p:spPr>
      </p:pic>
    </p:spTree>
    <p:extLst>
      <p:ext uri="{BB962C8B-B14F-4D97-AF65-F5344CB8AC3E}">
        <p14:creationId xmlns:p14="http://schemas.microsoft.com/office/powerpoint/2010/main" val="263868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14" y="869588"/>
            <a:ext cx="10515600" cy="42800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1 (Same Method or Not)  - Siamese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895" y="1297590"/>
            <a:ext cx="10208924" cy="5103210"/>
          </a:xfrm>
        </p:spPr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Input : Pairs of texts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: Binary classification.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Tokenization :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Keras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Tokenizer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Padding : Padded prompt sequences to equal length.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1st Embedding Layer :  Word2Vec + tokenization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2nd Embedding Layer :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BiLSTM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+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ReLU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+ dropout regularization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Layer : Sigmoid activation function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Model : Siamese with Adam optimizer, binary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6511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2CEC06-5ABA-4344-8235-D8BBAF6A0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1575" y="1883138"/>
            <a:ext cx="2524125" cy="59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AAFAE-251F-45C5-A404-C5E1D3B3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03" y="1346544"/>
            <a:ext cx="599122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57E64-79D2-483A-9DA0-E69EE87D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2801224"/>
            <a:ext cx="4584573" cy="28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407296" y="56675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0565"/>
            <a:ext cx="10515600" cy="42473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2 (Human vs. Machine)- BERT (“Bert-Base-Uncased”)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tokenize_and_encode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BertTokenizer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get_dataloader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returns a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dataloader</a:t>
            </a:r>
            <a:endParaRPr lang="en-I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train_model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Model training</a:t>
            </a: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evaluate_model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computes evaluation metrics</a:t>
            </a:r>
          </a:p>
          <a:p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hyperparameters : MAX_LENGTH, BATCH_SIZE, NUM_EPOCHS, and LEARNING_RATE </a:t>
            </a:r>
          </a:p>
          <a:p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Model :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BertForSequenceClassification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with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AdamW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optimizer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48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697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CSE 635 MILESTONE 3 Presentation</vt:lpstr>
      <vt:lpstr>OUTLINE</vt:lpstr>
      <vt:lpstr>PROBLEM DEFINITION</vt:lpstr>
      <vt:lpstr>PowerPoint Presentation</vt:lpstr>
      <vt:lpstr>Linguistic Features</vt:lpstr>
      <vt:lpstr>MODEL ARCHITECTURE</vt:lpstr>
      <vt:lpstr>Problem 1 (Same Method or Not)  - Siamese Neural Network</vt:lpstr>
      <vt:lpstr>Evaluation Metrics </vt:lpstr>
      <vt:lpstr>Problem 2 (Human vs. Machine)- BERT (“Bert-Base-Uncased”)</vt:lpstr>
      <vt:lpstr>Evaluation Metrics </vt:lpstr>
      <vt:lpstr>Problem 3 (Authorship Attribution)- CRNN BiLSTM + LSTM</vt:lpstr>
      <vt:lpstr>Evaluation Metrics </vt:lpstr>
      <vt:lpstr>Evaluation Metrics for RoBERTa </vt:lpstr>
      <vt:lpstr>Evaluation using Reddit Data</vt:lpstr>
      <vt:lpstr>Analysis &amp; Areas of Improvement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Rachna</dc:creator>
  <cp:lastModifiedBy>Charan Sai Sadla</cp:lastModifiedBy>
  <cp:revision>168</cp:revision>
  <dcterms:created xsi:type="dcterms:W3CDTF">2022-11-22T16:18:57Z</dcterms:created>
  <dcterms:modified xsi:type="dcterms:W3CDTF">2023-05-14T16:37:29Z</dcterms:modified>
</cp:coreProperties>
</file>