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0" r:id="rId4"/>
    <p:sldId id="292" r:id="rId5"/>
    <p:sldId id="299" r:id="rId6"/>
    <p:sldId id="277" r:id="rId7"/>
    <p:sldId id="278" r:id="rId8"/>
    <p:sldId id="293" r:id="rId9"/>
    <p:sldId id="294" r:id="rId10"/>
    <p:sldId id="296" r:id="rId11"/>
    <p:sldId id="298" r:id="rId12"/>
    <p:sldId id="297" r:id="rId13"/>
    <p:sldId id="304" r:id="rId14"/>
    <p:sldId id="301" r:id="rId15"/>
    <p:sldId id="302" r:id="rId16"/>
    <p:sldId id="30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297650-63C4-859F-FA9F-340782BD6B14}" v="730" dt="2023-05-14T16:36:44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4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Presentation</a:t>
            </a:r>
            <a:br>
              <a:rPr lang="en-US"/>
            </a:br>
            <a:r>
              <a:rPr lang="en-US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0400" y="6041329"/>
            <a:ext cx="4800600" cy="3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1079500"/>
            <a:ext cx="7093434" cy="5778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1066800"/>
            <a:ext cx="7077369" cy="29325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  <a:p>
            <a:r>
              <a:rPr lang="en-US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  <a:p>
            <a:r>
              <a:rPr lang="en-US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6A37-D6A5-0C40-A676-03633A9F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/>
          </a:p>
          <a:p>
            <a:r>
              <a:rPr lang="en-US"/>
              <a:t>Drag chart to placeholder or click icon to add chart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Presentation</a:t>
            </a:r>
            <a:br>
              <a:rPr lang="en-US"/>
            </a:br>
            <a:r>
              <a:rPr lang="en-US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0402" y="6041329"/>
            <a:ext cx="4800595" cy="3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4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5600" y="321249"/>
            <a:ext cx="4800600" cy="3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6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55600" y="321249"/>
            <a:ext cx="4800600" cy="355823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439930E-F253-DE46-B952-3E0957740773}"/>
              </a:ext>
            </a:extLst>
          </p:cNvPr>
          <p:cNvSpPr txBox="1">
            <a:spLocks/>
          </p:cNvSpPr>
          <p:nvPr userDrawn="1"/>
        </p:nvSpPr>
        <p:spPr>
          <a:xfrm>
            <a:off x="6938176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53C135-CEC6-A548-8917-8F7FEB82358B}" type="slidenum">
              <a:rPr lang="en-US" b="1" smtClean="0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63" r:id="rId3"/>
    <p:sldLayoutId id="2147483669" r:id="rId4"/>
    <p:sldLayoutId id="2147483650" r:id="rId5"/>
    <p:sldLayoutId id="2147483664" r:id="rId6"/>
    <p:sldLayoutId id="2147483652" r:id="rId7"/>
    <p:sldLayoutId id="2147483653" r:id="rId8"/>
    <p:sldLayoutId id="2147483654" r:id="rId9"/>
    <p:sldLayoutId id="2147483655" r:id="rId10"/>
    <p:sldLayoutId id="2147483665" r:id="rId11"/>
    <p:sldLayoutId id="2147483666" r:id="rId12"/>
    <p:sldLayoutId id="2147483660" r:id="rId13"/>
    <p:sldLayoutId id="2147483667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amia.khalid/bert-explained-a-complete-guide-with-theory-and-tutorial-3ac9ebc8fa7c" TargetMode="External"/><Relationship Id="rId2" Type="http://schemas.openxmlformats.org/officeDocument/2006/relationships/hyperlink" Target="https://github.com/AdaUchendu/Authorship-Attribution-for-Neural-Text-Generation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medium.com/@raghavaggarwal0089/bi-lstm-bc3d68da8bd0" TargetMode="External"/><Relationship Id="rId4" Type="http://schemas.openxmlformats.org/officeDocument/2006/relationships/hyperlink" Target="https://medium.com/voice-tech-podcast/text-classification-using-cnn-9ade8155dfb9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624" y="1097281"/>
            <a:ext cx="6638544" cy="506436"/>
          </a:xfrm>
        </p:spPr>
        <p:txBody>
          <a:bodyPr/>
          <a:lstStyle/>
          <a:p>
            <a:r>
              <a:rPr lang="en-US" sz="2400" dirty="0">
                <a:latin typeface="Garamond" panose="02020404030301010803" pitchFamily="18" charset="0"/>
                <a:cs typeface="Arial"/>
              </a:rPr>
              <a:t>CSE 635 MILESTONE 3 Presentation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4896" y="3651079"/>
            <a:ext cx="7557164" cy="1222482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BY: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Rachna Bhatia (</a:t>
            </a:r>
            <a:r>
              <a:rPr lang="en-US" sz="2000" dirty="0" err="1">
                <a:solidFill>
                  <a:srgbClr val="000000"/>
                </a:solidFill>
                <a:latin typeface="Garamond" panose="02020404030301010803" pitchFamily="18" charset="0"/>
              </a:rPr>
              <a:t>rachnatr</a:t>
            </a: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Garamond" panose="02020404030301010803" pitchFamily="18" charset="0"/>
              </a:rPr>
              <a:t>Charan</a:t>
            </a: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 Sai </a:t>
            </a:r>
            <a:r>
              <a:rPr lang="en-US" sz="2000" dirty="0" err="1">
                <a:solidFill>
                  <a:srgbClr val="000000"/>
                </a:solidFill>
                <a:latin typeface="Garamond" panose="02020404030301010803" pitchFamily="18" charset="0"/>
              </a:rPr>
              <a:t>Sadla</a:t>
            </a: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 (</a:t>
            </a:r>
            <a:r>
              <a:rPr lang="en-US" sz="2000" dirty="0" err="1">
                <a:solidFill>
                  <a:srgbClr val="000000"/>
                </a:solidFill>
                <a:latin typeface="Garamond" panose="02020404030301010803" pitchFamily="18" charset="0"/>
              </a:rPr>
              <a:t>charansa</a:t>
            </a: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Garamond" panose="02020404030301010803" pitchFamily="18" charset="0"/>
                <a:ea typeface="+mn-lt"/>
                <a:cs typeface="+mn-lt"/>
              </a:rPr>
              <a:t>Jasleen</a:t>
            </a: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  <a:ea typeface="+mn-lt"/>
                <a:cs typeface="+mn-lt"/>
              </a:rPr>
              <a:t> Kaur (jasleen2)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  <a:ea typeface="+mn-lt"/>
                <a:cs typeface="+mn-lt"/>
              </a:rPr>
              <a:t>Deepanshu (deepans2)</a:t>
            </a: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02CE05-395D-4286-92D0-456B4950C03C}"/>
              </a:ext>
            </a:extLst>
          </p:cNvPr>
          <p:cNvSpPr/>
          <p:nvPr/>
        </p:nvSpPr>
        <p:spPr>
          <a:xfrm>
            <a:off x="774896" y="21397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AUTHORSHIP ATTRIBUTION FOR NEURAL TEXT GENERATION </a:t>
            </a:r>
          </a:p>
          <a:p>
            <a:pPr algn="ctr"/>
            <a:r>
              <a:rPr lang="en-US" b="1" dirty="0">
                <a:solidFill>
                  <a:srgbClr val="000000"/>
                </a:solidFill>
                <a:latin typeface="Garamond" panose="02020404030301010803" pitchFamily="18" charset="0"/>
              </a:rPr>
              <a:t>(SYNTHETICALLY GENERATED TEXT DETECTION)</a:t>
            </a:r>
            <a:r>
              <a:rPr 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IN" sz="2400" b="1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907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AF42-682E-49CE-878E-6EDC7F9B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993179"/>
            <a:ext cx="10515600" cy="590931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Evaluation Metrics </a:t>
            </a:r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56B8CF-929E-42E5-9BA4-D18009453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220" y="1786597"/>
            <a:ext cx="5866155" cy="39245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8B1B50-999E-7600-7356-559D34A79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934"/>
              </p:ext>
            </p:extLst>
          </p:nvPr>
        </p:nvGraphicFramePr>
        <p:xfrm>
          <a:off x="1837690" y="5913613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42783133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74364865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756258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0654425"/>
                    </a:ext>
                  </a:extLst>
                </a:gridCol>
                <a:gridCol w="578774">
                  <a:extLst>
                    <a:ext uri="{9D8B030D-6E8A-4147-A177-3AD203B41FA5}">
                      <a16:colId xmlns:a16="http://schemas.microsoft.com/office/drawing/2014/main" val="282481688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381603951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170543620"/>
                    </a:ext>
                  </a:extLst>
                </a:gridCol>
                <a:gridCol w="1177290">
                  <a:extLst>
                    <a:ext uri="{9D8B030D-6E8A-4147-A177-3AD203B41FA5}">
                      <a16:colId xmlns:a16="http://schemas.microsoft.com/office/drawing/2014/main" val="7768428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60185111"/>
                    </a:ext>
                  </a:extLst>
                </a:gridCol>
                <a:gridCol w="631420">
                  <a:extLst>
                    <a:ext uri="{9D8B030D-6E8A-4147-A177-3AD203B41FA5}">
                      <a16:colId xmlns:a16="http://schemas.microsoft.com/office/drawing/2014/main" val="32903798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40670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ctrl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gpt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gpt2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gpt3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grover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instructgpt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pplm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xlm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xlnet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6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8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87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883B-60A6-4F38-B757-CAE31EBA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987295"/>
            <a:ext cx="10515600" cy="428002"/>
          </a:xfrm>
        </p:spPr>
        <p:txBody>
          <a:bodyPr/>
          <a:lstStyle/>
          <a:p>
            <a:r>
              <a:rPr lang="en-US" sz="2400" b="1" dirty="0">
                <a:latin typeface="Garamond" panose="02020404030301010803" pitchFamily="18" charset="0"/>
              </a:rPr>
              <a:t>Problem 3 (Authorship Attribution)- </a:t>
            </a:r>
            <a:r>
              <a:rPr lang="en-IN" sz="2400" b="1" dirty="0">
                <a:latin typeface="Garamond" panose="02020404030301010803" pitchFamily="18" charset="0"/>
              </a:rPr>
              <a:t>CRNN </a:t>
            </a:r>
            <a:r>
              <a:rPr lang="en-IN" sz="2400" b="1" dirty="0" err="1">
                <a:latin typeface="Garamond" panose="02020404030301010803" pitchFamily="18" charset="0"/>
              </a:rPr>
              <a:t>BiLSTM</a:t>
            </a:r>
            <a:r>
              <a:rPr lang="en-IN" sz="2400" b="1" dirty="0">
                <a:latin typeface="Garamond" panose="02020404030301010803" pitchFamily="18" charset="0"/>
              </a:rPr>
              <a:t> + LSTM</a:t>
            </a:r>
            <a:endParaRPr lang="en-IN" sz="2400" dirty="0">
              <a:latin typeface="Garamond" panose="020204040303010108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BE213-CBA6-4123-AA78-91511FEA6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1538262"/>
            <a:ext cx="10515600" cy="4862537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Tokenizer : 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</a:rPr>
              <a:t>Keras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 Tokenizer</a:t>
            </a:r>
          </a:p>
          <a:p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Encoding : 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</a:rPr>
              <a:t>LabelEncoder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1st model : Sequential + Embedding layer(1st layer)+ 1D convolutional layer,+ max pooling layer + bidirectional LSTM, and dense layer with 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</a:rPr>
              <a:t>softmax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 activation function + Compiled model with Adam optimizer, categorical cross-entropy loss function</a:t>
            </a:r>
          </a:p>
          <a:p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2nd model : Sequential model + Embedding layer(1st layer) + LSTM layer, dropout layer and dense layer with 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</a:rPr>
              <a:t>softmax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 activation function + Compiled model with Adam optimizer, categorical cross-entropy loss function </a:t>
            </a:r>
          </a:p>
          <a:p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Combined Prediction : Argmax of the sum of their predicted probabilities.</a:t>
            </a:r>
          </a:p>
          <a:p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Accuracy : Combined prediction + argmax(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</a:rPr>
              <a:t>y_test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02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AF42-682E-49CE-878E-6EDC7F9B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993179"/>
            <a:ext cx="10515600" cy="590931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Evaluation Metrics 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34231-1177-4784-90C0-62CEF4B9E311}"/>
              </a:ext>
            </a:extLst>
          </p:cNvPr>
          <p:cNvSpPr txBox="1"/>
          <p:nvPr/>
        </p:nvSpPr>
        <p:spPr>
          <a:xfrm flipH="1">
            <a:off x="1630816" y="5261199"/>
            <a:ext cx="310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Classification Report</a:t>
            </a:r>
            <a:endParaRPr lang="en-IN" sz="20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270DEA3-46B2-B932-88FF-1DB61533A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577504"/>
            <a:ext cx="3891280" cy="2525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F2C354C-AC4E-F5C2-33C0-FDFDB2114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2103435"/>
            <a:ext cx="6167120" cy="2996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418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3BB5C264-3EA5-3D08-82EC-E92C67054D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048" y="2538051"/>
            <a:ext cx="4175315" cy="2864003"/>
          </a:xfr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C22B895-03E0-2C12-227B-275E3ED3EA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24120" y="1990849"/>
            <a:ext cx="6886448" cy="3753109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8ACC6D7-83A6-B669-04AD-5499C0F1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993179"/>
            <a:ext cx="10515600" cy="590931"/>
          </a:xfrm>
        </p:spPr>
        <p:txBody>
          <a:bodyPr/>
          <a:lstStyle/>
          <a:p>
            <a:r>
              <a:rPr lang="en-US" dirty="0">
                <a:latin typeface="Garamond"/>
              </a:rPr>
              <a:t>Evaluation Metrics for </a:t>
            </a:r>
            <a:r>
              <a:rPr lang="en-US" dirty="0" err="1">
                <a:latin typeface="Garamond"/>
              </a:rPr>
              <a:t>RoBERTa</a:t>
            </a:r>
            <a:r>
              <a:rPr lang="en-US" dirty="0">
                <a:latin typeface="Garamond"/>
              </a:rPr>
              <a:t> </a:t>
            </a:r>
            <a:endParaRPr lang="en-IN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573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74CE-462D-45D1-9BC8-8366C452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979111"/>
            <a:ext cx="10515600" cy="590931"/>
          </a:xfrm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Evaluation using Reddit Data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3DD8D9-6E42-4D63-87F6-680C4BC1F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14" y="1570042"/>
            <a:ext cx="4897440" cy="1952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8A91D8-4FBE-4AA1-BAA1-50154E505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33" y="3751063"/>
            <a:ext cx="6518030" cy="28190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9805FC-8BB2-4E1B-A681-FB4BB11FC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03" y="1570042"/>
            <a:ext cx="4619625" cy="19526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090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74CE-462D-45D1-9BC8-8366C452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979111"/>
            <a:ext cx="10515600" cy="590931"/>
          </a:xfrm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Analysis &amp; Areas of Improvement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D98C88-F8DB-428D-BDA1-843DFC060D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1" y="1624997"/>
            <a:ext cx="4852290" cy="224673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9AAC60-9747-4657-9831-C3437D55E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74" y="1507938"/>
            <a:ext cx="6246203" cy="25382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59805E-EA6E-42A9-9839-337AF48E0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112" y="3951090"/>
            <a:ext cx="6044528" cy="266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18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AC4A-3F8B-4CCB-3576-D3C125BF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8F0A3-87C1-0B40-F46A-BDBE997E9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10211562" cy="353574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https://github.com/AdaUchendu/Authorship-Attribution-for-Neural-Text-Generation</a:t>
            </a:r>
            <a:endParaRPr lang="en-US" dirty="0"/>
          </a:p>
          <a:p>
            <a:r>
              <a:rPr lang="en-US" dirty="0">
                <a:hlinkClick r:id="rId3"/>
              </a:rPr>
              <a:t>https://medium.com/@samia.khalid/bert-explained-a-complete-guide-with-theory-and-tutorial-3ac9ebc8fa7c</a:t>
            </a:r>
            <a:endParaRPr lang="en-US" dirty="0"/>
          </a:p>
          <a:p>
            <a:r>
              <a:rPr lang="en-US" dirty="0">
                <a:hlinkClick r:id="rId4"/>
              </a:rPr>
              <a:t>https://medium.com/voice-tech-podcast/text-classification-using-cnn-9ade8155dfb9</a:t>
            </a:r>
            <a:endParaRPr lang="en-US" dirty="0"/>
          </a:p>
          <a:p>
            <a:r>
              <a:rPr lang="en-US" dirty="0">
                <a:hlinkClick r:id="rId4"/>
              </a:rPr>
              <a:t>https://medium.com/voice-tech-podcast/text-classification-using-cnn-9ade8155dfb9</a:t>
            </a:r>
            <a:endParaRPr lang="en-US" dirty="0"/>
          </a:p>
          <a:p>
            <a:r>
              <a:rPr lang="en-US" dirty="0">
                <a:hlinkClick r:id="rId5"/>
              </a:rPr>
              <a:t>https://medium.com/@raghavaggarwal0089/bi-lstm-bc3d68da8bd0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43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7E0EF-0D17-4026-AAE9-D4B9E51F5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5342" y="3010776"/>
            <a:ext cx="5138928" cy="836447"/>
          </a:xfrm>
        </p:spPr>
        <p:txBody>
          <a:bodyPr/>
          <a:lstStyle/>
          <a:p>
            <a:r>
              <a:rPr lang="en-US" sz="4000" dirty="0">
                <a:latin typeface="Garamond" panose="02020404030301010803" pitchFamily="18" charset="0"/>
              </a:rPr>
              <a:t>THANK YOU </a:t>
            </a:r>
            <a:endParaRPr lang="en-IN" sz="4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88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Title">
            <a:extLst>
              <a:ext uri="{FF2B5EF4-FFF2-40B4-BE49-F238E27FC236}">
                <a16:creationId xmlns:a16="http://schemas.microsoft.com/office/drawing/2014/main" id="{A5A6BD9C-352C-594C-84C3-B534C6BE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24746"/>
            <a:ext cx="10515600" cy="590931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OUTLINE</a:t>
            </a:r>
          </a:p>
        </p:txBody>
      </p:sp>
      <p:sp>
        <p:nvSpPr>
          <p:cNvPr id="14" name="Compare Section - Text">
            <a:extLst>
              <a:ext uri="{FF2B5EF4-FFF2-40B4-BE49-F238E27FC236}">
                <a16:creationId xmlns:a16="http://schemas.microsoft.com/office/drawing/2014/main" id="{48B0953F-74D7-0140-8C86-93FC4F66A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3" y="1922305"/>
            <a:ext cx="7587590" cy="353574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  <a:ea typeface="+mn-lt"/>
                <a:cs typeface="+mn-lt"/>
              </a:rPr>
              <a:t>Problem Definition</a:t>
            </a:r>
            <a:endParaRPr lang="en-US" sz="2800" dirty="0">
              <a:solidFill>
                <a:srgbClr val="000000"/>
              </a:solidFill>
              <a:latin typeface="Garamond" panose="02020404030301010803" pitchFamily="18" charset="0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Model Architecture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Evaluation Metrics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Linguistic Analysis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Evaluation using Reddit Data 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Analysis &amp; Areas Of Improvement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>
              <a:cs typeface="Arial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800" dirty="0">
              <a:cs typeface="Arial"/>
            </a:endParaRPr>
          </a:p>
          <a:p>
            <a:pPr>
              <a:spcAft>
                <a:spcPts val="600"/>
              </a:spcAft>
            </a:pPr>
            <a:endParaRPr lang="en-US" dirty="0">
              <a:cs typeface="Arial"/>
            </a:endParaRPr>
          </a:p>
          <a:p>
            <a:pPr>
              <a:spcAft>
                <a:spcPts val="600"/>
              </a:spcAft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937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503E-4606-4356-9E8B-4A91F9D3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105720"/>
            <a:ext cx="10515600" cy="590931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PROBLEM DEFINITION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78283-2BCC-4E95-B9B5-80C7A43AA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1932157"/>
            <a:ext cx="10208924" cy="4004409"/>
          </a:xfrm>
        </p:spPr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Recent proposals for neural network-based language models, in particular, have shown their astounding capabilities to generate texts that are difficult to differentiate from human-written texts with the human sight.</a:t>
            </a:r>
          </a:p>
          <a:p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Despite the fact that such neural techniques (NLGs) have many advantages and utilities, it's critical to be able to identify the author of a text in some contexts, such as forensic linguistics, plagiarism detection, or tracing the origin of threats or anonymous messages.</a:t>
            </a:r>
          </a:p>
          <a:p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Therefore, it becomes necessary to differentiate between texts produced by machines and those written by people. </a:t>
            </a:r>
          </a:p>
          <a:p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So, a critical solution to the Authorship Attribution (AA) problem would be to identify which NLG method, out of several contenders, produced the given text in question.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90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277B1-F099-444D-A970-18D47BA7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524" y="1271016"/>
            <a:ext cx="2935235" cy="247737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Problem 1 (Same Method or Not)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  <a:latin typeface="Garamond" panose="02020404030301010803" pitchFamily="18" charset="0"/>
              </a:rPr>
              <a:t>Given two texts T1 and T2, determine if both T1 and T2 are generated by the same NLG method (or human) or not.</a:t>
            </a:r>
            <a:endParaRPr lang="en-IN" i="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05441-DF8F-4A5D-8669-9E28985E7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6" y="3781726"/>
            <a:ext cx="3286125" cy="2085975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BA12EB7-CD24-4717-9BE0-82D3445386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642929" y="3814806"/>
            <a:ext cx="2473935" cy="2105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0309D8-A43F-4BEF-BBB3-12C50914D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272" y="3752205"/>
            <a:ext cx="3438525" cy="2152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374BDD-21C8-48F9-A1C8-297C831B48DB}"/>
              </a:ext>
            </a:extLst>
          </p:cNvPr>
          <p:cNvSpPr txBox="1"/>
          <p:nvPr/>
        </p:nvSpPr>
        <p:spPr>
          <a:xfrm flipH="1">
            <a:off x="4549231" y="1285084"/>
            <a:ext cx="309353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Problem 2 (Human vs. Machine) </a:t>
            </a:r>
          </a:p>
          <a:p>
            <a:endParaRPr lang="en-US" b="1" i="1" dirty="0">
              <a:latin typeface="Garamond" panose="02020404030301010803" pitchFamily="18" charset="0"/>
            </a:endParaRPr>
          </a:p>
          <a:p>
            <a:r>
              <a:rPr lang="en-US" sz="2200" i="1" dirty="0">
                <a:solidFill>
                  <a:srgbClr val="000000"/>
                </a:solidFill>
                <a:latin typeface="Garamond" panose="02020404030301010803" pitchFamily="18" charset="0"/>
              </a:rPr>
              <a:t>Given a text T1, determine if T1 is written by human or generated by any k NLG methods</a:t>
            </a:r>
            <a:r>
              <a:rPr 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  <a:endParaRPr lang="en-IN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D564ED-9444-4A50-BDD9-DEF83F342C88}"/>
              </a:ext>
            </a:extLst>
          </p:cNvPr>
          <p:cNvCxnSpPr>
            <a:cxnSpLocks/>
          </p:cNvCxnSpPr>
          <p:nvPr/>
        </p:nvCxnSpPr>
        <p:spPr>
          <a:xfrm>
            <a:off x="3967089" y="1285084"/>
            <a:ext cx="0" cy="5059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834422-1DD9-488D-A25D-BD6EE29E1ECF}"/>
              </a:ext>
            </a:extLst>
          </p:cNvPr>
          <p:cNvCxnSpPr>
            <a:cxnSpLocks/>
          </p:cNvCxnSpPr>
          <p:nvPr/>
        </p:nvCxnSpPr>
        <p:spPr>
          <a:xfrm>
            <a:off x="8227255" y="1285084"/>
            <a:ext cx="0" cy="5059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DDD4D6E-A75E-47B1-BCFB-E28BB21E00D2}"/>
              </a:ext>
            </a:extLst>
          </p:cNvPr>
          <p:cNvSpPr txBox="1"/>
          <p:nvPr/>
        </p:nvSpPr>
        <p:spPr>
          <a:xfrm flipH="1">
            <a:off x="8642929" y="1285084"/>
            <a:ext cx="290664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Problem 3 (Authorship Attribution) </a:t>
            </a:r>
          </a:p>
          <a:p>
            <a:endParaRPr lang="en-US" b="1" i="1" dirty="0">
              <a:latin typeface="Garamond" panose="02020404030301010803" pitchFamily="18" charset="0"/>
            </a:endParaRPr>
          </a:p>
          <a:p>
            <a:r>
              <a:rPr lang="en-US" sz="2200" i="1" dirty="0">
                <a:solidFill>
                  <a:srgbClr val="000000"/>
                </a:solidFill>
                <a:latin typeface="Garamond" panose="02020404030301010803" pitchFamily="18" charset="0"/>
              </a:rPr>
              <a:t>Given a text T1, single out one NLG method (among k alternatives) that generated T1.</a:t>
            </a:r>
            <a:endParaRPr lang="en-IN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53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74CE-462D-45D1-9BC8-8366C452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979111"/>
            <a:ext cx="10515600" cy="590931"/>
          </a:xfrm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Linguistic Features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7E7B1-3211-48E8-B6B1-F08089FB4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99" y="1661128"/>
            <a:ext cx="11264001" cy="3535744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Extracted discourse structure features (no. of sentences, no. of words, and avg words per sentence)</a:t>
            </a:r>
          </a:p>
          <a:p>
            <a:r>
              <a:rPr 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Extracted part-of-speech (POS) features (tokenization, POS tagging, and counting the </a:t>
            </a:r>
            <a:r>
              <a:rPr lang="en-US" sz="2400" dirty="0" err="1">
                <a:solidFill>
                  <a:srgbClr val="000000"/>
                </a:solidFill>
                <a:latin typeface="Garamond" panose="02020404030301010803" pitchFamily="18" charset="0"/>
              </a:rPr>
              <a:t>freq</a:t>
            </a:r>
            <a:r>
              <a:rPr 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 of each POS tag)</a:t>
            </a:r>
          </a:p>
          <a:p>
            <a:r>
              <a:rPr 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Calculated the average sentence length</a:t>
            </a:r>
          </a:p>
          <a:p>
            <a:r>
              <a:rPr 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Calculated the type-token ratio (TTR) </a:t>
            </a:r>
          </a:p>
          <a:p>
            <a:r>
              <a:rPr 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Calculated the avg no. of clauses per sentence</a:t>
            </a:r>
          </a:p>
          <a:p>
            <a:r>
              <a:rPr 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Concatenated all the features to create the final feature 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35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503E-4606-4356-9E8B-4A91F9D3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105720"/>
            <a:ext cx="10515600" cy="590931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MODEL ARCHITECTURE</a:t>
            </a:r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B206BA-934C-4ACD-B03E-0B457506AB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5" y="1696652"/>
            <a:ext cx="11228129" cy="4844826"/>
          </a:xfrm>
        </p:spPr>
      </p:pic>
    </p:spTree>
    <p:extLst>
      <p:ext uri="{BB962C8B-B14F-4D97-AF65-F5344CB8AC3E}">
        <p14:creationId xmlns:p14="http://schemas.microsoft.com/office/powerpoint/2010/main" val="263868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503E-4606-4356-9E8B-4A91F9D3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14" y="869588"/>
            <a:ext cx="10515600" cy="428002"/>
          </a:xfrm>
        </p:spPr>
        <p:txBody>
          <a:bodyPr/>
          <a:lstStyle/>
          <a:p>
            <a:r>
              <a:rPr lang="en-US" sz="2400" b="1" dirty="0">
                <a:latin typeface="Garamond" panose="02020404030301010803" pitchFamily="18" charset="0"/>
              </a:rPr>
              <a:t>Problem 1 (Same Method or Not)  - Siamese Neural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78283-2BCC-4E95-B9B5-80C7A43AA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8895" y="1297590"/>
            <a:ext cx="10208924" cy="5103210"/>
          </a:xfrm>
        </p:spPr>
        <p:txBody>
          <a:bodyPr/>
          <a:lstStyle/>
          <a:p>
            <a:r>
              <a:rPr lang="en-IN" sz="2000" dirty="0">
                <a:solidFill>
                  <a:srgbClr val="000000"/>
                </a:solidFill>
                <a:latin typeface="Garamond" panose="02020404030301010803" pitchFamily="18" charset="0"/>
              </a:rPr>
              <a:t>Input : Pairs of texts</a:t>
            </a:r>
          </a:p>
          <a:p>
            <a:r>
              <a:rPr lang="en-IN" sz="2000" dirty="0">
                <a:solidFill>
                  <a:srgbClr val="000000"/>
                </a:solidFill>
                <a:latin typeface="Garamond" panose="02020404030301010803" pitchFamily="18" charset="0"/>
              </a:rPr>
              <a:t>Output : Binary classification.</a:t>
            </a:r>
          </a:p>
          <a:p>
            <a:r>
              <a:rPr lang="en-IN" sz="2000" dirty="0">
                <a:solidFill>
                  <a:srgbClr val="000000"/>
                </a:solidFill>
                <a:latin typeface="Garamond" panose="02020404030301010803" pitchFamily="18" charset="0"/>
              </a:rPr>
              <a:t>Tokenization : </a:t>
            </a:r>
            <a:r>
              <a:rPr lang="en-IN" sz="2000" dirty="0" err="1">
                <a:solidFill>
                  <a:srgbClr val="000000"/>
                </a:solidFill>
                <a:latin typeface="Garamond" panose="02020404030301010803" pitchFamily="18" charset="0"/>
              </a:rPr>
              <a:t>Keras</a:t>
            </a:r>
            <a:r>
              <a:rPr lang="en-IN" sz="2000" dirty="0">
                <a:solidFill>
                  <a:srgbClr val="000000"/>
                </a:solidFill>
                <a:latin typeface="Garamond" panose="02020404030301010803" pitchFamily="18" charset="0"/>
              </a:rPr>
              <a:t> Tokenizer </a:t>
            </a:r>
          </a:p>
          <a:p>
            <a:r>
              <a:rPr lang="en-IN" sz="2000" dirty="0">
                <a:solidFill>
                  <a:srgbClr val="000000"/>
                </a:solidFill>
                <a:latin typeface="Garamond" panose="02020404030301010803" pitchFamily="18" charset="0"/>
              </a:rPr>
              <a:t>Padding : Padded prompt sequences to equal length. </a:t>
            </a:r>
          </a:p>
          <a:p>
            <a:r>
              <a:rPr lang="en-IN" sz="2000" dirty="0">
                <a:solidFill>
                  <a:srgbClr val="000000"/>
                </a:solidFill>
                <a:latin typeface="Garamond" panose="02020404030301010803" pitchFamily="18" charset="0"/>
              </a:rPr>
              <a:t>1st Embedding Layer :  Word2Vec + tokenization </a:t>
            </a:r>
          </a:p>
          <a:p>
            <a:r>
              <a:rPr lang="en-IN" sz="2000" dirty="0">
                <a:solidFill>
                  <a:srgbClr val="000000"/>
                </a:solidFill>
                <a:latin typeface="Garamond" panose="02020404030301010803" pitchFamily="18" charset="0"/>
              </a:rPr>
              <a:t>2nd Embedding Layer : </a:t>
            </a:r>
            <a:r>
              <a:rPr lang="en-IN" sz="2000" dirty="0" err="1">
                <a:solidFill>
                  <a:srgbClr val="000000"/>
                </a:solidFill>
                <a:latin typeface="Garamond" panose="02020404030301010803" pitchFamily="18" charset="0"/>
              </a:rPr>
              <a:t>BiLSTM</a:t>
            </a:r>
            <a:r>
              <a:rPr lang="en-IN" sz="2000" dirty="0">
                <a:solidFill>
                  <a:srgbClr val="000000"/>
                </a:solidFill>
                <a:latin typeface="Garamond" panose="02020404030301010803" pitchFamily="18" charset="0"/>
              </a:rPr>
              <a:t> + </a:t>
            </a:r>
            <a:r>
              <a:rPr lang="en-IN" sz="2000" dirty="0" err="1">
                <a:solidFill>
                  <a:srgbClr val="000000"/>
                </a:solidFill>
                <a:latin typeface="Garamond" panose="02020404030301010803" pitchFamily="18" charset="0"/>
              </a:rPr>
              <a:t>ReLU</a:t>
            </a:r>
            <a:r>
              <a:rPr lang="en-IN" sz="2000" dirty="0">
                <a:solidFill>
                  <a:srgbClr val="000000"/>
                </a:solidFill>
                <a:latin typeface="Garamond" panose="02020404030301010803" pitchFamily="18" charset="0"/>
              </a:rPr>
              <a:t> + dropout regularization </a:t>
            </a:r>
          </a:p>
          <a:p>
            <a:r>
              <a:rPr lang="en-IN" sz="2000" dirty="0">
                <a:solidFill>
                  <a:srgbClr val="000000"/>
                </a:solidFill>
                <a:latin typeface="Garamond" panose="02020404030301010803" pitchFamily="18" charset="0"/>
              </a:rPr>
              <a:t>Output Layer : Sigmoid activation function</a:t>
            </a:r>
          </a:p>
          <a:p>
            <a:r>
              <a:rPr lang="en-IN" sz="2000" dirty="0">
                <a:solidFill>
                  <a:srgbClr val="000000"/>
                </a:solidFill>
                <a:latin typeface="Garamond" panose="02020404030301010803" pitchFamily="18" charset="0"/>
              </a:rPr>
              <a:t>Model : Siamese with Adam optimizer, binary cross-entropy loss function</a:t>
            </a:r>
          </a:p>
        </p:txBody>
      </p:sp>
    </p:spTree>
    <p:extLst>
      <p:ext uri="{BB962C8B-B14F-4D97-AF65-F5344CB8AC3E}">
        <p14:creationId xmlns:p14="http://schemas.microsoft.com/office/powerpoint/2010/main" val="65116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AF42-682E-49CE-878E-6EDC7F9B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993179"/>
            <a:ext cx="10515600" cy="590931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Evaluation Metrics </a:t>
            </a:r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2CEC06-5ABA-4344-8235-D8BBAF6A01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11575" y="1883138"/>
            <a:ext cx="2524125" cy="5909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BAAFAE-251F-45C5-A404-C5E1D3B30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303" y="1346544"/>
            <a:ext cx="5991225" cy="4257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957E64-79D2-483A-9DA0-E69EE87DF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52" y="2801224"/>
            <a:ext cx="4584573" cy="28029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734231-1177-4784-90C0-62CEF4B9E311}"/>
              </a:ext>
            </a:extLst>
          </p:cNvPr>
          <p:cNvSpPr txBox="1"/>
          <p:nvPr/>
        </p:nvSpPr>
        <p:spPr>
          <a:xfrm flipH="1">
            <a:off x="1407296" y="5667599"/>
            <a:ext cx="310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Classification Report</a:t>
            </a:r>
            <a:endParaRPr lang="en-IN" sz="20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57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883B-60A6-4F38-B757-CAE31EBA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990565"/>
            <a:ext cx="10515600" cy="424732"/>
          </a:xfrm>
        </p:spPr>
        <p:txBody>
          <a:bodyPr/>
          <a:lstStyle/>
          <a:p>
            <a:r>
              <a:rPr lang="en-US" sz="2400" b="1" dirty="0">
                <a:latin typeface="Garamond" panose="02020404030301010803" pitchFamily="18" charset="0"/>
              </a:rPr>
              <a:t>Problem 2 (Human vs. Machine)- BERT (“Bert-Base-Uncased”)</a:t>
            </a:r>
            <a:endParaRPr lang="en-IN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BE213-CBA6-4123-AA78-91511FEA6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1538262"/>
            <a:ext cx="10515600" cy="4862537"/>
          </a:xfrm>
        </p:spPr>
        <p:txBody>
          <a:bodyPr/>
          <a:lstStyle/>
          <a:p>
            <a:r>
              <a:rPr lang="en-IN" dirty="0" err="1">
                <a:solidFill>
                  <a:srgbClr val="000000"/>
                </a:solidFill>
                <a:latin typeface="Garamond" panose="02020404030301010803" pitchFamily="18" charset="0"/>
              </a:rPr>
              <a:t>tokenize_and_encode</a:t>
            </a:r>
            <a:r>
              <a:rPr lang="en-IN" dirty="0">
                <a:solidFill>
                  <a:srgbClr val="000000"/>
                </a:solidFill>
                <a:latin typeface="Garamond" panose="02020404030301010803" pitchFamily="18" charset="0"/>
              </a:rPr>
              <a:t> : </a:t>
            </a:r>
            <a:r>
              <a:rPr lang="en-IN" dirty="0" err="1">
                <a:solidFill>
                  <a:srgbClr val="000000"/>
                </a:solidFill>
                <a:latin typeface="Garamond" panose="02020404030301010803" pitchFamily="18" charset="0"/>
              </a:rPr>
              <a:t>BertTokenizer</a:t>
            </a:r>
            <a:r>
              <a:rPr lang="en-IN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</a:p>
          <a:p>
            <a:r>
              <a:rPr lang="en-IN" dirty="0" err="1">
                <a:solidFill>
                  <a:srgbClr val="000000"/>
                </a:solidFill>
                <a:latin typeface="Garamond" panose="02020404030301010803" pitchFamily="18" charset="0"/>
              </a:rPr>
              <a:t>get_dataloader</a:t>
            </a:r>
            <a:r>
              <a:rPr lang="en-IN" dirty="0">
                <a:solidFill>
                  <a:srgbClr val="000000"/>
                </a:solidFill>
                <a:latin typeface="Garamond" panose="02020404030301010803" pitchFamily="18" charset="0"/>
              </a:rPr>
              <a:t> : returns a </a:t>
            </a:r>
            <a:r>
              <a:rPr lang="en-IN" dirty="0" err="1">
                <a:solidFill>
                  <a:srgbClr val="000000"/>
                </a:solidFill>
                <a:latin typeface="Garamond" panose="02020404030301010803" pitchFamily="18" charset="0"/>
              </a:rPr>
              <a:t>dataloader</a:t>
            </a:r>
            <a:endParaRPr lang="en-IN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r>
              <a:rPr lang="en-IN" dirty="0" err="1">
                <a:solidFill>
                  <a:srgbClr val="000000"/>
                </a:solidFill>
                <a:latin typeface="Garamond" panose="02020404030301010803" pitchFamily="18" charset="0"/>
              </a:rPr>
              <a:t>train_model</a:t>
            </a:r>
            <a:r>
              <a:rPr lang="en-IN" dirty="0">
                <a:solidFill>
                  <a:srgbClr val="000000"/>
                </a:solidFill>
                <a:latin typeface="Garamond" panose="02020404030301010803" pitchFamily="18" charset="0"/>
              </a:rPr>
              <a:t> : Model training</a:t>
            </a:r>
          </a:p>
          <a:p>
            <a:r>
              <a:rPr lang="en-IN" dirty="0" err="1">
                <a:solidFill>
                  <a:srgbClr val="000000"/>
                </a:solidFill>
                <a:latin typeface="Garamond" panose="02020404030301010803" pitchFamily="18" charset="0"/>
              </a:rPr>
              <a:t>evaluate_model</a:t>
            </a:r>
            <a:r>
              <a:rPr lang="en-IN" dirty="0">
                <a:solidFill>
                  <a:srgbClr val="000000"/>
                </a:solidFill>
                <a:latin typeface="Garamond" panose="02020404030301010803" pitchFamily="18" charset="0"/>
              </a:rPr>
              <a:t> : computes evaluation metrics</a:t>
            </a:r>
          </a:p>
          <a:p>
            <a:r>
              <a:rPr lang="en-IN" dirty="0">
                <a:solidFill>
                  <a:srgbClr val="000000"/>
                </a:solidFill>
                <a:latin typeface="Garamond" panose="02020404030301010803" pitchFamily="18" charset="0"/>
              </a:rPr>
              <a:t>hyperparameters : MAX_LENGTH, BATCH_SIZE, NUM_EPOCHS, and LEARNING_RATE </a:t>
            </a:r>
          </a:p>
          <a:p>
            <a:r>
              <a:rPr lang="en-IN" dirty="0">
                <a:solidFill>
                  <a:srgbClr val="000000"/>
                </a:solidFill>
                <a:latin typeface="Garamond" panose="02020404030301010803" pitchFamily="18" charset="0"/>
              </a:rPr>
              <a:t>Model : </a:t>
            </a:r>
            <a:r>
              <a:rPr lang="en-IN" dirty="0" err="1">
                <a:solidFill>
                  <a:srgbClr val="000000"/>
                </a:solidFill>
                <a:latin typeface="Garamond" panose="02020404030301010803" pitchFamily="18" charset="0"/>
              </a:rPr>
              <a:t>BertForSequenceClassification</a:t>
            </a:r>
            <a:r>
              <a:rPr lang="en-IN" dirty="0">
                <a:solidFill>
                  <a:srgbClr val="000000"/>
                </a:solidFill>
                <a:latin typeface="Garamond" panose="02020404030301010803" pitchFamily="18" charset="0"/>
              </a:rPr>
              <a:t> with </a:t>
            </a:r>
            <a:r>
              <a:rPr lang="en-IN" dirty="0" err="1">
                <a:solidFill>
                  <a:srgbClr val="000000"/>
                </a:solidFill>
                <a:latin typeface="Garamond" panose="02020404030301010803" pitchFamily="18" charset="0"/>
              </a:rPr>
              <a:t>AdamW</a:t>
            </a:r>
            <a:r>
              <a:rPr lang="en-IN" dirty="0">
                <a:solidFill>
                  <a:srgbClr val="000000"/>
                </a:solidFill>
                <a:latin typeface="Garamond" panose="02020404030301010803" pitchFamily="18" charset="0"/>
              </a:rPr>
              <a:t> optimizer</a:t>
            </a:r>
            <a:r>
              <a:rPr lang="en-IN" dirty="0">
                <a:latin typeface="Garamond" panose="020204040303010108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7487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1321</TotalTime>
  <Words>689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Garamond</vt:lpstr>
      <vt:lpstr>System Font Regular</vt:lpstr>
      <vt:lpstr>Office Theme</vt:lpstr>
      <vt:lpstr>CSE 635 MILESTONE 3 Presentation</vt:lpstr>
      <vt:lpstr>OUTLINE</vt:lpstr>
      <vt:lpstr>PROBLEM DEFINITION</vt:lpstr>
      <vt:lpstr>PowerPoint Presentation</vt:lpstr>
      <vt:lpstr>Linguistic Features</vt:lpstr>
      <vt:lpstr>MODEL ARCHITECTURE</vt:lpstr>
      <vt:lpstr>Problem 1 (Same Method or Not)  - Siamese Neural Network</vt:lpstr>
      <vt:lpstr>Evaluation Metrics </vt:lpstr>
      <vt:lpstr>Problem 2 (Human vs. Machine)- BERT (“Bert-Base-Uncased”)</vt:lpstr>
      <vt:lpstr>Evaluation Metrics </vt:lpstr>
      <vt:lpstr>Problem 3 (Authorship Attribution)- CRNN BiLSTM + LSTM</vt:lpstr>
      <vt:lpstr>Evaluation Metrics </vt:lpstr>
      <vt:lpstr>Evaluation Metrics for RoBERTa </vt:lpstr>
      <vt:lpstr>Evaluation using Reddit Data</vt:lpstr>
      <vt:lpstr>Analysis &amp; Areas of Improvement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Rachna</dc:creator>
  <cp:lastModifiedBy>rachnatbhatia123@gmail.com</cp:lastModifiedBy>
  <cp:revision>169</cp:revision>
  <dcterms:created xsi:type="dcterms:W3CDTF">2022-11-22T16:18:57Z</dcterms:created>
  <dcterms:modified xsi:type="dcterms:W3CDTF">2023-05-15T01:26:36Z</dcterms:modified>
</cp:coreProperties>
</file>