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0" r:id="rId4"/>
    <p:sldId id="271" r:id="rId5"/>
    <p:sldId id="273" r:id="rId6"/>
    <p:sldId id="275" r:id="rId7"/>
    <p:sldId id="280" r:id="rId8"/>
    <p:sldId id="281" r:id="rId9"/>
    <p:sldId id="282" r:id="rId10"/>
    <p:sldId id="283" r:id="rId11"/>
    <p:sldId id="277" r:id="rId12"/>
    <p:sldId id="278" r:id="rId13"/>
    <p:sldId id="265" r:id="rId14"/>
    <p:sldId id="266" r:id="rId15"/>
    <p:sldId id="267"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a:t>Presentation</a:t>
            </a:r>
            <a:br>
              <a:rPr lang="en-US"/>
            </a:br>
            <a:r>
              <a:rPr lang="en-US"/>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a:p>
          <a:p>
            <a:r>
              <a:rPr lang="en-US"/>
              <a:t>Drag chart to placeholder or click icon to add chart</a:t>
            </a:r>
          </a:p>
          <a:p>
            <a:endParaRPr lang="en-US"/>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Presentation</a:t>
            </a:r>
            <a:br>
              <a:rPr lang="en-US"/>
            </a:br>
            <a:r>
              <a:rPr lang="en-US"/>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 title</a:t>
            </a:r>
          </a:p>
        </p:txBody>
      </p:sp>
      <p:pic>
        <p:nvPicPr>
          <p:cNvPr id="7" name="Picture 6" descr="University at Buffalo, The State University of New York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aclanthology.org/E17-2106.pdf" TargetMode="External"/><Relationship Id="rId2" Type="http://schemas.openxmlformats.org/officeDocument/2006/relationships/hyperlink" Target="https://neurips.cc/Conferences/2019" TargetMode="External"/><Relationship Id="rId1" Type="http://schemas.openxmlformats.org/officeDocument/2006/relationships/slideLayout" Target="../slideLayouts/slideLayout8.xml"/><Relationship Id="rId5" Type="http://schemas.openxmlformats.org/officeDocument/2006/relationships/hyperlink" Target="https://app.gptzero.me/app/welcome" TargetMode="External"/><Relationship Id="rId4" Type="http://schemas.openxmlformats.org/officeDocument/2006/relationships/hyperlink" Target="https://arxiv.org/pdf/2203.0981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503624" y="1097281"/>
            <a:ext cx="6638544" cy="506436"/>
          </a:xfrm>
        </p:spPr>
        <p:txBody>
          <a:bodyPr/>
          <a:lstStyle/>
          <a:p>
            <a:r>
              <a:rPr lang="en-US" sz="2400" dirty="0">
                <a:latin typeface="Arial"/>
                <a:cs typeface="Arial"/>
              </a:rPr>
              <a:t>CSE 635 MILESTONE 1 Presentation</a:t>
            </a:r>
            <a:endParaRPr lang="en-US" sz="2400" dirty="0"/>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774896" y="3651079"/>
            <a:ext cx="7557164" cy="1222482"/>
          </a:xfrm>
        </p:spPr>
        <p:txBody>
          <a:bodyPr vert="horz" lIns="0" tIns="45720" rIns="91440" bIns="45720" rtlCol="0" anchor="t">
            <a:noAutofit/>
          </a:bodyPr>
          <a:lstStyle/>
          <a:p>
            <a:r>
              <a:rPr lang="en-US" sz="1800" dirty="0"/>
              <a:t>BY: </a:t>
            </a:r>
          </a:p>
          <a:p>
            <a:pPr marL="285750" indent="-285750">
              <a:buFont typeface="Arial" panose="020B0604020202020204" pitchFamily="34" charset="0"/>
              <a:buChar char="•"/>
            </a:pPr>
            <a:r>
              <a:rPr lang="en-US" sz="1800" dirty="0"/>
              <a:t>Rachna Bhatia (</a:t>
            </a:r>
            <a:r>
              <a:rPr lang="en-US" sz="1800" dirty="0" err="1"/>
              <a:t>rachnatr</a:t>
            </a:r>
            <a:r>
              <a:rPr lang="en-US" sz="1800" dirty="0"/>
              <a:t>)</a:t>
            </a:r>
          </a:p>
          <a:p>
            <a:pPr marL="285750" indent="-285750">
              <a:buFont typeface="Arial" panose="020B0604020202020204" pitchFamily="34" charset="0"/>
              <a:buChar char="•"/>
            </a:pPr>
            <a:r>
              <a:rPr lang="en-US" sz="1800" dirty="0" err="1"/>
              <a:t>Charan</a:t>
            </a:r>
            <a:r>
              <a:rPr lang="en-US" sz="1800" dirty="0"/>
              <a:t> Sai </a:t>
            </a:r>
            <a:r>
              <a:rPr lang="en-US" sz="1800" dirty="0" err="1"/>
              <a:t>Sadla</a:t>
            </a:r>
            <a:r>
              <a:rPr lang="en-US" sz="1800" dirty="0"/>
              <a:t> (</a:t>
            </a:r>
            <a:r>
              <a:rPr lang="en-US" sz="1800" dirty="0" err="1"/>
              <a:t>charansa</a:t>
            </a:r>
            <a:r>
              <a:rPr lang="en-US" sz="1800" dirty="0"/>
              <a:t>)</a:t>
            </a:r>
          </a:p>
          <a:p>
            <a:pPr marL="285750" indent="-285750">
              <a:buFont typeface="Arial" panose="020B0604020202020204" pitchFamily="34" charset="0"/>
              <a:buChar char="•"/>
            </a:pPr>
            <a:r>
              <a:rPr lang="en-US" sz="1800" dirty="0" err="1">
                <a:ea typeface="+mn-lt"/>
                <a:cs typeface="+mn-lt"/>
              </a:rPr>
              <a:t>Jasleen</a:t>
            </a:r>
            <a:r>
              <a:rPr lang="en-US" sz="1800" dirty="0">
                <a:ea typeface="+mn-lt"/>
                <a:cs typeface="+mn-lt"/>
              </a:rPr>
              <a:t> Kaur (jasleen2)</a:t>
            </a:r>
          </a:p>
          <a:p>
            <a:pPr marL="285750" indent="-285750">
              <a:buFont typeface="Arial" panose="020B0604020202020204" pitchFamily="34" charset="0"/>
              <a:buChar char="•"/>
            </a:pPr>
            <a:r>
              <a:rPr lang="en-US" sz="1800" dirty="0">
                <a:ea typeface="+mn-lt"/>
                <a:cs typeface="+mn-lt"/>
              </a:rPr>
              <a:t>Deepanshu </a:t>
            </a:r>
            <a:r>
              <a:rPr lang="en-US" sz="1800">
                <a:ea typeface="+mn-lt"/>
                <a:cs typeface="+mn-lt"/>
              </a:rPr>
              <a:t>(deepans2)</a:t>
            </a:r>
            <a:endParaRPr lang="en-US" sz="1800" dirty="0"/>
          </a:p>
          <a:p>
            <a:endParaRPr lang="en-US" dirty="0"/>
          </a:p>
        </p:txBody>
      </p:sp>
      <p:sp>
        <p:nvSpPr>
          <p:cNvPr id="2" name="Rectangle 1">
            <a:extLst>
              <a:ext uri="{FF2B5EF4-FFF2-40B4-BE49-F238E27FC236}">
                <a16:creationId xmlns:a16="http://schemas.microsoft.com/office/drawing/2014/main" id="{5C02CE05-395D-4286-92D0-456B4950C03C}"/>
              </a:ext>
            </a:extLst>
          </p:cNvPr>
          <p:cNvSpPr/>
          <p:nvPr/>
        </p:nvSpPr>
        <p:spPr>
          <a:xfrm>
            <a:off x="774896" y="2139775"/>
            <a:ext cx="6096000" cy="1200329"/>
          </a:xfrm>
          <a:prstGeom prst="rect">
            <a:avLst/>
          </a:prstGeom>
        </p:spPr>
        <p:txBody>
          <a:bodyPr>
            <a:spAutoFit/>
          </a:bodyPr>
          <a:lstStyle/>
          <a:p>
            <a:r>
              <a:rPr lang="en-US" sz="2400" b="1" dirty="0">
                <a:latin typeface="+mj-lt"/>
              </a:rPr>
              <a:t>AUTHORSHIP ATTRIBUTION FOR NEURAL TEXT GENERATION </a:t>
            </a:r>
          </a:p>
          <a:p>
            <a:r>
              <a:rPr lang="en-US" b="1" dirty="0">
                <a:latin typeface="+mj-lt"/>
              </a:rPr>
              <a:t>(SYNTHETICALLY GENERATED TEXT DETECTION)</a:t>
            </a:r>
            <a:r>
              <a:rPr lang="en-US" sz="2400" b="1" dirty="0">
                <a:latin typeface="+mj-lt"/>
              </a:rPr>
              <a:t> </a:t>
            </a:r>
            <a:endParaRPr lang="en-IN" sz="2400" b="1" dirty="0">
              <a:latin typeface="+mj-lt"/>
            </a:endParaRPr>
          </a:p>
        </p:txBody>
      </p:sp>
    </p:spTree>
    <p:extLst>
      <p:ext uri="{BB962C8B-B14F-4D97-AF65-F5344CB8AC3E}">
        <p14:creationId xmlns:p14="http://schemas.microsoft.com/office/powerpoint/2010/main" val="81390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778283-2BCC-4E95-B9B5-80C7A43AAEDA}"/>
              </a:ext>
            </a:extLst>
          </p:cNvPr>
          <p:cNvSpPr>
            <a:spLocks noGrp="1"/>
          </p:cNvSpPr>
          <p:nvPr>
            <p:ph sz="half" idx="2"/>
          </p:nvPr>
        </p:nvSpPr>
        <p:spPr>
          <a:xfrm>
            <a:off x="448056" y="1228773"/>
            <a:ext cx="10208924" cy="4004409"/>
          </a:xfrm>
        </p:spPr>
        <p:txBody>
          <a:bodyPr/>
          <a:lstStyle/>
          <a:p>
            <a:pPr marL="0" indent="0">
              <a:buNone/>
            </a:pPr>
            <a:br>
              <a:rPr lang="en-US" dirty="0"/>
            </a:br>
            <a:endParaRPr lang="en-IN" dirty="0"/>
          </a:p>
        </p:txBody>
      </p:sp>
      <p:pic>
        <p:nvPicPr>
          <p:cNvPr id="7" name="Picture 6">
            <a:extLst>
              <a:ext uri="{FF2B5EF4-FFF2-40B4-BE49-F238E27FC236}">
                <a16:creationId xmlns:a16="http://schemas.microsoft.com/office/drawing/2014/main" id="{3AA56866-2E34-4949-9B8F-9A0733DBB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1228773"/>
            <a:ext cx="4166146" cy="2200228"/>
          </a:xfrm>
          <a:prstGeom prst="rect">
            <a:avLst/>
          </a:prstGeom>
        </p:spPr>
      </p:pic>
      <p:pic>
        <p:nvPicPr>
          <p:cNvPr id="9" name="Picture 8">
            <a:extLst>
              <a:ext uri="{FF2B5EF4-FFF2-40B4-BE49-F238E27FC236}">
                <a16:creationId xmlns:a16="http://schemas.microsoft.com/office/drawing/2014/main" id="{804F665A-2E98-4333-8329-C11B47331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203" y="1111349"/>
            <a:ext cx="3812346" cy="2317652"/>
          </a:xfrm>
          <a:prstGeom prst="rect">
            <a:avLst/>
          </a:prstGeom>
        </p:spPr>
      </p:pic>
      <p:pic>
        <p:nvPicPr>
          <p:cNvPr id="11" name="Picture 10">
            <a:extLst>
              <a:ext uri="{FF2B5EF4-FFF2-40B4-BE49-F238E27FC236}">
                <a16:creationId xmlns:a16="http://schemas.microsoft.com/office/drawing/2014/main" id="{5A2AED5B-8FC2-4684-B5C1-1F4424B4F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652" y="4074356"/>
            <a:ext cx="4279988" cy="2317652"/>
          </a:xfrm>
          <a:prstGeom prst="rect">
            <a:avLst/>
          </a:prstGeom>
        </p:spPr>
      </p:pic>
      <p:pic>
        <p:nvPicPr>
          <p:cNvPr id="13" name="Picture 12">
            <a:extLst>
              <a:ext uri="{FF2B5EF4-FFF2-40B4-BE49-F238E27FC236}">
                <a16:creationId xmlns:a16="http://schemas.microsoft.com/office/drawing/2014/main" id="{03140DAB-3687-4565-A309-7AE42178B8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048" y="1111349"/>
            <a:ext cx="3520148" cy="2590800"/>
          </a:xfrm>
          <a:prstGeom prst="rect">
            <a:avLst/>
          </a:prstGeom>
        </p:spPr>
      </p:pic>
      <p:pic>
        <p:nvPicPr>
          <p:cNvPr id="15" name="Picture 14">
            <a:extLst>
              <a:ext uri="{FF2B5EF4-FFF2-40B4-BE49-F238E27FC236}">
                <a16:creationId xmlns:a16="http://schemas.microsoft.com/office/drawing/2014/main" id="{BCC6BC33-E7F5-41B0-8E4C-97C487627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58" y="3546425"/>
            <a:ext cx="4764592" cy="2595490"/>
          </a:xfrm>
          <a:prstGeom prst="rect">
            <a:avLst/>
          </a:prstGeom>
        </p:spPr>
      </p:pic>
    </p:spTree>
    <p:extLst>
      <p:ext uri="{BB962C8B-B14F-4D97-AF65-F5344CB8AC3E}">
        <p14:creationId xmlns:p14="http://schemas.microsoft.com/office/powerpoint/2010/main" val="26655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03E-4606-4356-9E8B-4A91F9D38AF7}"/>
              </a:ext>
            </a:extLst>
          </p:cNvPr>
          <p:cNvSpPr>
            <a:spLocks noGrp="1"/>
          </p:cNvSpPr>
          <p:nvPr>
            <p:ph type="title"/>
          </p:nvPr>
        </p:nvSpPr>
        <p:spPr>
          <a:xfrm>
            <a:off x="448056" y="1105720"/>
            <a:ext cx="10515600" cy="590931"/>
          </a:xfrm>
        </p:spPr>
        <p:txBody>
          <a:bodyPr/>
          <a:lstStyle/>
          <a:p>
            <a:r>
              <a:rPr lang="en-US" dirty="0"/>
              <a:t>PROJECT BASELINE</a:t>
            </a:r>
            <a:endParaRPr lang="en-IN" dirty="0"/>
          </a:p>
        </p:txBody>
      </p:sp>
      <p:sp>
        <p:nvSpPr>
          <p:cNvPr id="4" name="Content Placeholder 3">
            <a:extLst>
              <a:ext uri="{FF2B5EF4-FFF2-40B4-BE49-F238E27FC236}">
                <a16:creationId xmlns:a16="http://schemas.microsoft.com/office/drawing/2014/main" id="{B0778283-2BCC-4E95-B9B5-80C7A43AAEDA}"/>
              </a:ext>
            </a:extLst>
          </p:cNvPr>
          <p:cNvSpPr>
            <a:spLocks noGrp="1"/>
          </p:cNvSpPr>
          <p:nvPr>
            <p:ph sz="half" idx="2"/>
          </p:nvPr>
        </p:nvSpPr>
        <p:spPr>
          <a:xfrm>
            <a:off x="448056" y="1932157"/>
            <a:ext cx="10208924" cy="4004409"/>
          </a:xfrm>
        </p:spPr>
        <p:txBody>
          <a:bodyPr/>
          <a:lstStyle/>
          <a:p>
            <a:r>
              <a:rPr lang="en-US" dirty="0"/>
              <a:t>Data Collection - Collect data from </a:t>
            </a:r>
            <a:r>
              <a:rPr lang="en-US" dirty="0" err="1"/>
              <a:t>github</a:t>
            </a:r>
            <a:r>
              <a:rPr lang="en-US" dirty="0"/>
              <a:t> repo and </a:t>
            </a:r>
            <a:r>
              <a:rPr lang="en-US" dirty="0" err="1"/>
              <a:t>openAI</a:t>
            </a:r>
            <a:r>
              <a:rPr lang="en-US" dirty="0"/>
              <a:t> for GPT3. Scrape data from Reddit and GPT3 for case study.</a:t>
            </a:r>
          </a:p>
          <a:p>
            <a:r>
              <a:rPr lang="en-US" dirty="0"/>
              <a:t>Data Preprocessing and cleaning - Remove unwanted characters and grammar check</a:t>
            </a:r>
          </a:p>
          <a:p>
            <a:r>
              <a:rPr lang="en-US" dirty="0"/>
              <a:t>Perform Linguistic Analysis on Data – LIWC features, Rhetorical Style etc.</a:t>
            </a:r>
          </a:p>
          <a:p>
            <a:r>
              <a:rPr lang="en-US" dirty="0"/>
              <a:t>Train and test models on the balanced and unbalanced dataset </a:t>
            </a:r>
          </a:p>
          <a:p>
            <a:r>
              <a:rPr lang="en-US" dirty="0"/>
              <a:t>Evaluate the models based on metrics – Precision, Recall, F1 score, Macro F1.</a:t>
            </a:r>
          </a:p>
          <a:p>
            <a:r>
              <a:rPr lang="en-US" dirty="0"/>
              <a:t>Tweak model parameters and evaluate again to improve performance</a:t>
            </a:r>
            <a:endParaRPr lang="en-IN" dirty="0"/>
          </a:p>
        </p:txBody>
      </p:sp>
    </p:spTree>
    <p:extLst>
      <p:ext uri="{BB962C8B-B14F-4D97-AF65-F5344CB8AC3E}">
        <p14:creationId xmlns:p14="http://schemas.microsoft.com/office/powerpoint/2010/main" val="263868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03E-4606-4356-9E8B-4A91F9D38AF7}"/>
              </a:ext>
            </a:extLst>
          </p:cNvPr>
          <p:cNvSpPr>
            <a:spLocks noGrp="1"/>
          </p:cNvSpPr>
          <p:nvPr>
            <p:ph type="title"/>
          </p:nvPr>
        </p:nvSpPr>
        <p:spPr>
          <a:xfrm>
            <a:off x="448056" y="1105720"/>
            <a:ext cx="10515600" cy="590931"/>
          </a:xfrm>
        </p:spPr>
        <p:txBody>
          <a:bodyPr/>
          <a:lstStyle/>
          <a:p>
            <a:r>
              <a:rPr lang="en-US" dirty="0"/>
              <a:t>EVALUATION METRICS</a:t>
            </a:r>
            <a:endParaRPr lang="en-IN" dirty="0"/>
          </a:p>
        </p:txBody>
      </p:sp>
      <p:sp>
        <p:nvSpPr>
          <p:cNvPr id="4" name="Content Placeholder 3">
            <a:extLst>
              <a:ext uri="{FF2B5EF4-FFF2-40B4-BE49-F238E27FC236}">
                <a16:creationId xmlns:a16="http://schemas.microsoft.com/office/drawing/2014/main" id="{B0778283-2BCC-4E95-B9B5-80C7A43AAEDA}"/>
              </a:ext>
            </a:extLst>
          </p:cNvPr>
          <p:cNvSpPr>
            <a:spLocks noGrp="1"/>
          </p:cNvSpPr>
          <p:nvPr>
            <p:ph sz="half" idx="2"/>
          </p:nvPr>
        </p:nvSpPr>
        <p:spPr>
          <a:xfrm>
            <a:off x="448056" y="1932157"/>
            <a:ext cx="10208924" cy="4004409"/>
          </a:xfrm>
        </p:spPr>
        <p:txBody>
          <a:bodyPr/>
          <a:lstStyle/>
          <a:p>
            <a:r>
              <a:rPr lang="en-US" b="1" i="1" dirty="0"/>
              <a:t>Precision</a:t>
            </a:r>
            <a:r>
              <a:rPr lang="en-US" dirty="0"/>
              <a:t> – How many of the positive predictions are truly positive.</a:t>
            </a:r>
            <a:br>
              <a:rPr lang="en-US" dirty="0"/>
            </a:br>
            <a:r>
              <a:rPr lang="en-US" dirty="0"/>
              <a:t>                                </a:t>
            </a:r>
            <a:r>
              <a:rPr lang="en-US" dirty="0" err="1"/>
              <a:t>Precison</a:t>
            </a:r>
            <a:r>
              <a:rPr lang="en-US" dirty="0"/>
              <a:t> (P)= TP / TP +FP</a:t>
            </a:r>
          </a:p>
          <a:p>
            <a:r>
              <a:rPr lang="en-US" b="1" i="1" dirty="0"/>
              <a:t>Recall</a:t>
            </a:r>
            <a:r>
              <a:rPr lang="en-US" dirty="0"/>
              <a:t> - What is the number of positive examples that were accurately identified as positive.</a:t>
            </a:r>
            <a:br>
              <a:rPr lang="en-US" dirty="0"/>
            </a:br>
            <a:r>
              <a:rPr lang="en-US" dirty="0"/>
              <a:t>                                 Recall (R)= TP/ TP + FN</a:t>
            </a:r>
          </a:p>
          <a:p>
            <a:r>
              <a:rPr lang="en-US" b="1" i="1" dirty="0"/>
              <a:t>F1</a:t>
            </a:r>
            <a:r>
              <a:rPr lang="en-US" dirty="0"/>
              <a:t> - Harmonic mean of recall and precision for a more balanced model performance summary</a:t>
            </a:r>
            <a:br>
              <a:rPr lang="en-US" dirty="0"/>
            </a:br>
            <a:r>
              <a:rPr lang="en-US" dirty="0"/>
              <a:t>                                    F1 = 2 (P * R / P + R)</a:t>
            </a:r>
          </a:p>
          <a:p>
            <a:r>
              <a:rPr lang="en-US" b="1" i="1" dirty="0"/>
              <a:t>Macro-averaged F1 score </a:t>
            </a:r>
            <a:r>
              <a:rPr lang="en-US" dirty="0"/>
              <a:t>- Average F1 score per class calculated by taking the arithmetic mean, which gives equal importance to all classes regardless of their support values. </a:t>
            </a:r>
            <a:br>
              <a:rPr lang="en-US" dirty="0"/>
            </a:br>
            <a:r>
              <a:rPr lang="en-US" dirty="0"/>
              <a:t>Support refers to the number of actual occurrences of the class in the dataset.</a:t>
            </a:r>
          </a:p>
          <a:p>
            <a:r>
              <a:rPr lang="en-US" b="1" i="1" dirty="0"/>
              <a:t>Weighted-averaged F1 score </a:t>
            </a:r>
            <a:r>
              <a:rPr lang="en-US" dirty="0"/>
              <a:t>- Average F1 score per-class while considering each class’s support</a:t>
            </a:r>
            <a:endParaRPr lang="en-IN" dirty="0"/>
          </a:p>
        </p:txBody>
      </p:sp>
    </p:spTree>
    <p:extLst>
      <p:ext uri="{BB962C8B-B14F-4D97-AF65-F5344CB8AC3E}">
        <p14:creationId xmlns:p14="http://schemas.microsoft.com/office/powerpoint/2010/main" val="65116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024746"/>
            <a:ext cx="10515600" cy="590931"/>
          </a:xfrm>
        </p:spPr>
        <p:txBody>
          <a:bodyPr/>
          <a:lstStyle/>
          <a:p>
            <a:r>
              <a:rPr lang="en-US" dirty="0"/>
              <a:t>PROJECT PLANNING &amp; STRATEGY</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a:xfrm>
            <a:off x="443392" y="1960910"/>
            <a:ext cx="11453139" cy="4823649"/>
          </a:xfrm>
        </p:spPr>
        <p:txBody>
          <a:bodyPr vert="horz" lIns="91440" tIns="45720" rIns="91440" bIns="45720" rtlCol="0" anchor="t">
            <a:noAutofit/>
          </a:bodyPr>
          <a:lstStyle/>
          <a:p>
            <a:pPr>
              <a:spcAft>
                <a:spcPts val="600"/>
              </a:spcAft>
            </a:pPr>
            <a:r>
              <a:rPr lang="en-US" b="1" cap="all" dirty="0">
                <a:solidFill>
                  <a:schemeClr val="tx2"/>
                </a:solidFill>
                <a:cs typeface="Arial"/>
              </a:rPr>
              <a:t>Step 1</a:t>
            </a:r>
            <a:r>
              <a:rPr lang="en-US" dirty="0">
                <a:ea typeface="+mn-lt"/>
                <a:cs typeface="+mn-lt"/>
              </a:rPr>
              <a:t> : To scrap the data from different sources such as Reddit, </a:t>
            </a:r>
            <a:r>
              <a:rPr lang="en-US" dirty="0" err="1">
                <a:ea typeface="+mn-lt"/>
                <a:cs typeface="+mn-lt"/>
              </a:rPr>
              <a:t>OpenAI</a:t>
            </a:r>
            <a:r>
              <a:rPr lang="en-US" dirty="0">
                <a:ea typeface="+mn-lt"/>
                <a:cs typeface="+mn-lt"/>
              </a:rPr>
              <a:t>, </a:t>
            </a:r>
            <a:r>
              <a:rPr lang="en-US" sz="1800" b="0" i="0" u="none" strike="noStrike" baseline="0" dirty="0"/>
              <a:t>GPT3 and InstructGPT</a:t>
            </a:r>
          </a:p>
          <a:p>
            <a:pPr lvl="2">
              <a:spcAft>
                <a:spcPts val="600"/>
              </a:spcAft>
            </a:pPr>
            <a:r>
              <a:rPr lang="en-US" sz="1600" b="1" cap="all" dirty="0">
                <a:solidFill>
                  <a:schemeClr val="tx2"/>
                </a:solidFill>
                <a:latin typeface="+mj-lt"/>
                <a:cs typeface="Arial"/>
              </a:rPr>
              <a:t>Who will do this &amp; why</a:t>
            </a:r>
            <a:r>
              <a:rPr lang="en-US" sz="1600" dirty="0">
                <a:latin typeface="+mj-lt"/>
                <a:cs typeface="Arial"/>
              </a:rPr>
              <a:t>: </a:t>
            </a:r>
          </a:p>
          <a:p>
            <a:pPr lvl="2">
              <a:spcAft>
                <a:spcPts val="600"/>
              </a:spcAft>
            </a:pPr>
            <a:r>
              <a:rPr lang="en-US" dirty="0">
                <a:cs typeface="Arial"/>
              </a:rPr>
              <a:t>Since credit is limited so, every single member will run through each source and get portion of data</a:t>
            </a:r>
          </a:p>
          <a:p>
            <a:pPr>
              <a:spcAft>
                <a:spcPts val="600"/>
              </a:spcAft>
            </a:pPr>
            <a:r>
              <a:rPr lang="en-US" b="1" cap="all" dirty="0">
                <a:solidFill>
                  <a:schemeClr val="tx2"/>
                </a:solidFill>
                <a:latin typeface="+mj-lt"/>
                <a:cs typeface="Arial"/>
              </a:rPr>
              <a:t>Step 2</a:t>
            </a:r>
            <a:r>
              <a:rPr lang="en-US" dirty="0">
                <a:ea typeface="+mn-lt"/>
                <a:cs typeface="+mn-lt"/>
              </a:rPr>
              <a:t> : Data Cleaning &amp; Preprocessing</a:t>
            </a:r>
            <a:endParaRPr lang="en-US" b="0" i="0" u="none" strike="noStrike" baseline="0" dirty="0"/>
          </a:p>
          <a:p>
            <a:pPr lvl="2">
              <a:spcAft>
                <a:spcPts val="600"/>
              </a:spcAft>
            </a:pPr>
            <a:r>
              <a:rPr lang="en-US" b="1" cap="all" dirty="0">
                <a:solidFill>
                  <a:schemeClr val="tx2"/>
                </a:solidFill>
                <a:latin typeface="+mj-lt"/>
                <a:cs typeface="Arial"/>
              </a:rPr>
              <a:t>Who will do this</a:t>
            </a:r>
            <a:r>
              <a:rPr lang="en-US" dirty="0">
                <a:latin typeface="+mj-lt"/>
                <a:cs typeface="Arial"/>
              </a:rPr>
              <a:t>: </a:t>
            </a:r>
          </a:p>
          <a:p>
            <a:pPr lvl="2">
              <a:spcAft>
                <a:spcPts val="600"/>
              </a:spcAft>
            </a:pPr>
            <a:r>
              <a:rPr lang="en-US" dirty="0">
                <a:cs typeface="Arial"/>
              </a:rPr>
              <a:t>Rachna &amp; Jasleen will do the data cleaning, prepare balanced and unbalanced dataset for training the models and perform tokenization.</a:t>
            </a:r>
          </a:p>
          <a:p>
            <a:pPr lvl="2">
              <a:spcAft>
                <a:spcPts val="600"/>
              </a:spcAft>
            </a:pPr>
            <a:r>
              <a:rPr lang="en-US" dirty="0" err="1">
                <a:cs typeface="Arial"/>
              </a:rPr>
              <a:t>Charan</a:t>
            </a:r>
            <a:r>
              <a:rPr lang="en-US" dirty="0">
                <a:cs typeface="Arial"/>
              </a:rPr>
              <a:t> &amp; Deepanshu will make word embeddings using Bag of words and word2vec.</a:t>
            </a:r>
          </a:p>
          <a:p>
            <a:pPr marL="960120" lvl="2" indent="0">
              <a:spcAft>
                <a:spcPts val="600"/>
              </a:spcAft>
              <a:buNone/>
            </a:pPr>
            <a:endParaRPr lang="en-US" dirty="0">
              <a:latin typeface="TimesNewRomanPSMT"/>
              <a:cs typeface="Arial"/>
            </a:endParaRPr>
          </a:p>
        </p:txBody>
      </p:sp>
    </p:spTree>
    <p:extLst>
      <p:ext uri="{BB962C8B-B14F-4D97-AF65-F5344CB8AC3E}">
        <p14:creationId xmlns:p14="http://schemas.microsoft.com/office/powerpoint/2010/main" val="163712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024746"/>
            <a:ext cx="10515600" cy="590931"/>
          </a:xfrm>
        </p:spPr>
        <p:txBody>
          <a:bodyPr/>
          <a:lstStyle/>
          <a:p>
            <a:r>
              <a:rPr lang="en-US" dirty="0"/>
              <a:t>PROJECT PLANNING</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a:xfrm>
            <a:off x="379445" y="1607827"/>
            <a:ext cx="11245627" cy="4823649"/>
          </a:xfrm>
        </p:spPr>
        <p:txBody>
          <a:bodyPr vert="horz" lIns="91440" tIns="45720" rIns="91440" bIns="45720" rtlCol="0" anchor="t">
            <a:noAutofit/>
          </a:bodyPr>
          <a:lstStyle/>
          <a:p>
            <a:pPr>
              <a:spcAft>
                <a:spcPts val="600"/>
              </a:spcAft>
            </a:pPr>
            <a:r>
              <a:rPr lang="en-US" b="1" cap="all" dirty="0">
                <a:solidFill>
                  <a:schemeClr val="tx2"/>
                </a:solidFill>
                <a:latin typeface="+mj-lt"/>
                <a:cs typeface="Arial"/>
              </a:rPr>
              <a:t>Step 3</a:t>
            </a:r>
            <a:r>
              <a:rPr lang="en-US" dirty="0">
                <a:latin typeface="+mj-lt"/>
                <a:ea typeface="+mn-lt"/>
                <a:cs typeface="+mn-lt"/>
              </a:rPr>
              <a:t> </a:t>
            </a:r>
            <a:r>
              <a:rPr lang="en-US" dirty="0">
                <a:ea typeface="+mn-lt"/>
                <a:cs typeface="+mn-lt"/>
              </a:rPr>
              <a:t>: Linguistic features &amp; analysis</a:t>
            </a:r>
            <a:endParaRPr lang="en-US" sz="1800" b="0" i="0" u="none" strike="noStrike" baseline="0" dirty="0"/>
          </a:p>
          <a:p>
            <a:pPr lvl="2">
              <a:spcAft>
                <a:spcPts val="600"/>
              </a:spcAft>
            </a:pPr>
            <a:r>
              <a:rPr lang="en-US" b="1" cap="all" dirty="0">
                <a:solidFill>
                  <a:schemeClr val="tx2"/>
                </a:solidFill>
                <a:latin typeface="+mj-lt"/>
                <a:cs typeface="Arial"/>
              </a:rPr>
              <a:t>Who will do this</a:t>
            </a:r>
            <a:r>
              <a:rPr lang="en-US" dirty="0">
                <a:latin typeface="+mj-lt"/>
                <a:cs typeface="Arial"/>
              </a:rPr>
              <a:t>: </a:t>
            </a:r>
          </a:p>
          <a:p>
            <a:pPr lvl="2">
              <a:spcAft>
                <a:spcPts val="600"/>
              </a:spcAft>
            </a:pPr>
            <a:r>
              <a:rPr lang="en-US" dirty="0">
                <a:cs typeface="Arial"/>
              </a:rPr>
              <a:t>Every single member will pickup one of the Linguistic features and perform analysis </a:t>
            </a:r>
          </a:p>
          <a:p>
            <a:pPr>
              <a:spcAft>
                <a:spcPts val="600"/>
              </a:spcAft>
            </a:pPr>
            <a:r>
              <a:rPr lang="en-US" b="1" cap="all" dirty="0">
                <a:solidFill>
                  <a:schemeClr val="tx2"/>
                </a:solidFill>
                <a:latin typeface="+mj-lt"/>
                <a:cs typeface="Arial"/>
              </a:rPr>
              <a:t>Step 4 </a:t>
            </a:r>
            <a:r>
              <a:rPr lang="en-US" dirty="0">
                <a:latin typeface="+mj-lt"/>
                <a:ea typeface="+mn-lt"/>
                <a:cs typeface="+mn-lt"/>
              </a:rPr>
              <a:t>: </a:t>
            </a:r>
            <a:r>
              <a:rPr lang="en-US" dirty="0">
                <a:ea typeface="+mn-lt"/>
                <a:cs typeface="+mn-lt"/>
              </a:rPr>
              <a:t>Problem 1 : </a:t>
            </a:r>
            <a:r>
              <a:rPr lang="en-US" sz="1800" b="0" i="0" u="none" strike="noStrike" baseline="0" dirty="0"/>
              <a:t>Same Method or Not</a:t>
            </a:r>
            <a:endParaRPr lang="en-US" dirty="0">
              <a:ea typeface="+mn-lt"/>
              <a:cs typeface="+mn-lt"/>
            </a:endParaRPr>
          </a:p>
          <a:p>
            <a:pPr lvl="2">
              <a:spcAft>
                <a:spcPts val="600"/>
              </a:spcAft>
            </a:pPr>
            <a:r>
              <a:rPr lang="en-US" dirty="0">
                <a:ea typeface="+mn-lt"/>
                <a:cs typeface="+mn-lt"/>
              </a:rPr>
              <a:t> </a:t>
            </a:r>
            <a:r>
              <a:rPr lang="en-US" b="1" cap="all" dirty="0">
                <a:solidFill>
                  <a:schemeClr val="tx2"/>
                </a:solidFill>
                <a:latin typeface="+mj-lt"/>
                <a:cs typeface="Arial"/>
              </a:rPr>
              <a:t>Who will do this</a:t>
            </a:r>
            <a:r>
              <a:rPr lang="en-US" dirty="0">
                <a:latin typeface="+mj-lt"/>
                <a:cs typeface="Arial"/>
              </a:rPr>
              <a:t>: </a:t>
            </a:r>
          </a:p>
          <a:p>
            <a:pPr lvl="2">
              <a:spcAft>
                <a:spcPts val="600"/>
              </a:spcAft>
            </a:pPr>
            <a:r>
              <a:rPr lang="en-US" dirty="0" err="1">
                <a:cs typeface="Arial"/>
              </a:rPr>
              <a:t>Charan</a:t>
            </a:r>
            <a:r>
              <a:rPr lang="en-US" dirty="0">
                <a:cs typeface="Arial"/>
              </a:rPr>
              <a:t> &amp; Deepanshu will do the </a:t>
            </a:r>
            <a:r>
              <a:rPr lang="en-US" dirty="0">
                <a:ea typeface="+mn-lt"/>
                <a:cs typeface="+mn-lt"/>
              </a:rPr>
              <a:t>cosine similarity over the word embeddings</a:t>
            </a:r>
            <a:endParaRPr lang="en-US" dirty="0">
              <a:cs typeface="Arial"/>
            </a:endParaRPr>
          </a:p>
          <a:p>
            <a:pPr marL="960120" lvl="2" indent="0">
              <a:spcAft>
                <a:spcPts val="600"/>
              </a:spcAft>
              <a:buNone/>
            </a:pPr>
            <a:endParaRPr lang="en-US" dirty="0">
              <a:latin typeface="TimesNewRomanPSMT"/>
              <a:cs typeface="Arial"/>
            </a:endParaRPr>
          </a:p>
        </p:txBody>
      </p:sp>
    </p:spTree>
    <p:extLst>
      <p:ext uri="{BB962C8B-B14F-4D97-AF65-F5344CB8AC3E}">
        <p14:creationId xmlns:p14="http://schemas.microsoft.com/office/powerpoint/2010/main" val="242246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024746"/>
            <a:ext cx="10515600" cy="590931"/>
          </a:xfrm>
        </p:spPr>
        <p:txBody>
          <a:bodyPr/>
          <a:lstStyle/>
          <a:p>
            <a:r>
              <a:rPr lang="en-US" dirty="0"/>
              <a:t>PROJECT PLANNING</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a:xfrm>
            <a:off x="566928" y="1701133"/>
            <a:ext cx="11245627" cy="4823649"/>
          </a:xfrm>
        </p:spPr>
        <p:txBody>
          <a:bodyPr vert="horz" lIns="91440" tIns="45720" rIns="91440" bIns="45720" rtlCol="0" anchor="t">
            <a:noAutofit/>
          </a:bodyPr>
          <a:lstStyle/>
          <a:p>
            <a:pPr>
              <a:spcAft>
                <a:spcPts val="600"/>
              </a:spcAft>
            </a:pPr>
            <a:r>
              <a:rPr lang="en-US" b="1" cap="all" dirty="0">
                <a:solidFill>
                  <a:schemeClr val="tx2"/>
                </a:solidFill>
                <a:latin typeface="+mj-lt"/>
                <a:cs typeface="Arial"/>
              </a:rPr>
              <a:t>Step 5</a:t>
            </a:r>
            <a:r>
              <a:rPr lang="en-US" dirty="0">
                <a:latin typeface="+mj-lt"/>
                <a:ea typeface="+mn-lt"/>
                <a:cs typeface="+mn-lt"/>
              </a:rPr>
              <a:t> :</a:t>
            </a:r>
            <a:r>
              <a:rPr lang="en-US" dirty="0">
                <a:ea typeface="+mn-lt"/>
                <a:cs typeface="+mn-lt"/>
              </a:rPr>
              <a:t> Problem 2: </a:t>
            </a:r>
            <a:r>
              <a:rPr lang="en-US" sz="1800" b="0" i="0" u="none" strike="noStrike" baseline="0" dirty="0"/>
              <a:t>Human vs. Machine</a:t>
            </a:r>
          </a:p>
          <a:p>
            <a:pPr lvl="2">
              <a:spcAft>
                <a:spcPts val="600"/>
              </a:spcAft>
            </a:pPr>
            <a:r>
              <a:rPr lang="en-US" b="1" cap="all" dirty="0">
                <a:solidFill>
                  <a:schemeClr val="tx2"/>
                </a:solidFill>
                <a:latin typeface="+mj-lt"/>
                <a:cs typeface="Arial"/>
              </a:rPr>
              <a:t>Who will do this</a:t>
            </a:r>
            <a:r>
              <a:rPr lang="en-US" dirty="0">
                <a:latin typeface="+mj-lt"/>
                <a:cs typeface="Arial"/>
              </a:rPr>
              <a:t>: </a:t>
            </a:r>
          </a:p>
          <a:p>
            <a:pPr lvl="2">
              <a:spcAft>
                <a:spcPts val="600"/>
              </a:spcAft>
            </a:pPr>
            <a:r>
              <a:rPr lang="en-US" dirty="0">
                <a:cs typeface="Arial"/>
              </a:rPr>
              <a:t>Rachna &amp; Jasleen will run the data over </a:t>
            </a:r>
            <a:r>
              <a:rPr lang="en-US" dirty="0" err="1"/>
              <a:t>RoBERTa</a:t>
            </a:r>
            <a:r>
              <a:rPr lang="en-US" dirty="0"/>
              <a:t>. We’ll compare the embeddings and </a:t>
            </a:r>
            <a:r>
              <a:rPr lang="en-US" dirty="0" err="1"/>
              <a:t>RoBERTa</a:t>
            </a:r>
            <a:r>
              <a:rPr lang="en-US" dirty="0"/>
              <a:t> results and </a:t>
            </a:r>
            <a:r>
              <a:rPr lang="en-US" sz="1800" b="0" i="0" u="none" strike="noStrike" baseline="0" dirty="0"/>
              <a:t>will evaluate which produced the better results.</a:t>
            </a:r>
            <a:endParaRPr lang="en-US" dirty="0">
              <a:cs typeface="Arial"/>
            </a:endParaRPr>
          </a:p>
          <a:p>
            <a:pPr>
              <a:spcAft>
                <a:spcPts val="600"/>
              </a:spcAft>
            </a:pPr>
            <a:r>
              <a:rPr lang="en-US" b="1" cap="all" dirty="0">
                <a:solidFill>
                  <a:schemeClr val="tx2"/>
                </a:solidFill>
                <a:latin typeface="+mj-lt"/>
                <a:cs typeface="Arial"/>
              </a:rPr>
              <a:t>Step 6</a:t>
            </a:r>
            <a:r>
              <a:rPr lang="en-US" dirty="0">
                <a:latin typeface="+mj-lt"/>
                <a:ea typeface="+mn-lt"/>
                <a:cs typeface="+mn-lt"/>
              </a:rPr>
              <a:t> : </a:t>
            </a:r>
            <a:r>
              <a:rPr lang="en-US" dirty="0">
                <a:ea typeface="+mn-lt"/>
                <a:cs typeface="+mn-lt"/>
              </a:rPr>
              <a:t>Problem 3: </a:t>
            </a:r>
            <a:r>
              <a:rPr lang="en-US" sz="1800" b="0" i="0" u="none" strike="noStrike" baseline="0" dirty="0"/>
              <a:t>Authorship Attribution</a:t>
            </a:r>
          </a:p>
          <a:p>
            <a:pPr lvl="2">
              <a:spcAft>
                <a:spcPts val="600"/>
              </a:spcAft>
            </a:pPr>
            <a:r>
              <a:rPr lang="en-US" b="1" cap="all" dirty="0">
                <a:solidFill>
                  <a:schemeClr val="tx2"/>
                </a:solidFill>
                <a:latin typeface="+mj-lt"/>
                <a:cs typeface="Arial"/>
              </a:rPr>
              <a:t>Who will do this</a:t>
            </a:r>
            <a:r>
              <a:rPr lang="en-US" dirty="0">
                <a:latin typeface="+mj-lt"/>
                <a:cs typeface="Arial"/>
              </a:rPr>
              <a:t>: </a:t>
            </a:r>
          </a:p>
          <a:p>
            <a:pPr lvl="2">
              <a:spcAft>
                <a:spcPts val="600"/>
              </a:spcAft>
            </a:pPr>
            <a:r>
              <a:rPr lang="en-US" dirty="0" err="1">
                <a:cs typeface="Arial"/>
              </a:rPr>
              <a:t>Charan</a:t>
            </a:r>
            <a:r>
              <a:rPr lang="en-US" dirty="0">
                <a:cs typeface="Arial"/>
              </a:rPr>
              <a:t> &amp; Deepanshu will apply Random Forest classifier to perform multi-class classification over NLGs. </a:t>
            </a:r>
          </a:p>
          <a:p>
            <a:pPr lvl="2">
              <a:spcAft>
                <a:spcPts val="600"/>
              </a:spcAft>
            </a:pPr>
            <a:endParaRPr lang="en-US" dirty="0">
              <a:latin typeface="TimesNewRomanPSMT"/>
              <a:cs typeface="Arial"/>
            </a:endParaRPr>
          </a:p>
          <a:p>
            <a:pPr marL="960120" lvl="2" indent="0">
              <a:spcAft>
                <a:spcPts val="600"/>
              </a:spcAft>
              <a:buNone/>
            </a:pPr>
            <a:r>
              <a:rPr lang="en-US" i="1" dirty="0">
                <a:cs typeface="Arial"/>
              </a:rPr>
              <a:t>Based on time and effort, we’ll tweak and tune our parameters and apply multiple models to improve our evaluation results.  </a:t>
            </a:r>
          </a:p>
          <a:p>
            <a:pPr marL="960120" lvl="2" indent="0">
              <a:spcAft>
                <a:spcPts val="600"/>
              </a:spcAft>
              <a:buNone/>
            </a:pPr>
            <a:endParaRPr lang="en-US" dirty="0">
              <a:latin typeface="TimesNewRomanPSMT"/>
              <a:cs typeface="Arial"/>
            </a:endParaRPr>
          </a:p>
        </p:txBody>
      </p:sp>
    </p:spTree>
    <p:extLst>
      <p:ext uri="{BB962C8B-B14F-4D97-AF65-F5344CB8AC3E}">
        <p14:creationId xmlns:p14="http://schemas.microsoft.com/office/powerpoint/2010/main" val="401524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17E0EF-0D17-4026-AAE9-D4B9E51F5ABD}"/>
              </a:ext>
            </a:extLst>
          </p:cNvPr>
          <p:cNvSpPr>
            <a:spLocks noGrp="1"/>
          </p:cNvSpPr>
          <p:nvPr>
            <p:ph type="body" idx="1"/>
          </p:nvPr>
        </p:nvSpPr>
        <p:spPr>
          <a:xfrm>
            <a:off x="4379272" y="3024369"/>
            <a:ext cx="5138928" cy="809261"/>
          </a:xfrm>
        </p:spPr>
        <p:txBody>
          <a:bodyPr/>
          <a:lstStyle/>
          <a:p>
            <a:r>
              <a:rPr lang="en-US" sz="4000" dirty="0"/>
              <a:t>THANK YOU </a:t>
            </a:r>
            <a:endParaRPr lang="en-IN" sz="4000" dirty="0"/>
          </a:p>
        </p:txBody>
      </p:sp>
    </p:spTree>
    <p:extLst>
      <p:ext uri="{BB962C8B-B14F-4D97-AF65-F5344CB8AC3E}">
        <p14:creationId xmlns:p14="http://schemas.microsoft.com/office/powerpoint/2010/main" val="94988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024746"/>
            <a:ext cx="10515600" cy="590931"/>
          </a:xfrm>
        </p:spPr>
        <p:txBody>
          <a:bodyPr/>
          <a:lstStyle/>
          <a:p>
            <a:r>
              <a:rPr lang="en-US" dirty="0"/>
              <a:t>OUTLINE</a:t>
            </a:r>
          </a:p>
        </p:txBody>
      </p:sp>
      <p:sp>
        <p:nvSpPr>
          <p:cNvPr id="14" name="Compare Section - Text">
            <a:extLst>
              <a:ext uri="{FF2B5EF4-FFF2-40B4-BE49-F238E27FC236}">
                <a16:creationId xmlns:a16="http://schemas.microsoft.com/office/drawing/2014/main" id="{48B0953F-74D7-0140-8C86-93FC4F66A37B}"/>
              </a:ext>
            </a:extLst>
          </p:cNvPr>
          <p:cNvSpPr>
            <a:spLocks noGrp="1"/>
          </p:cNvSpPr>
          <p:nvPr>
            <p:ph sz="half" idx="2"/>
          </p:nvPr>
        </p:nvSpPr>
        <p:spPr>
          <a:xfrm>
            <a:off x="684213" y="1922305"/>
            <a:ext cx="7587590" cy="3535744"/>
          </a:xfrm>
        </p:spPr>
        <p:txBody>
          <a:bodyPr vert="horz" lIns="91440" tIns="45720" rIns="91440" bIns="45720" rtlCol="0" anchor="t">
            <a:noAutofit/>
          </a:bodyPr>
          <a:lstStyle/>
          <a:p>
            <a:pPr>
              <a:spcAft>
                <a:spcPts val="600"/>
              </a:spcAft>
            </a:pPr>
            <a:r>
              <a:rPr lang="en-US" sz="2800" dirty="0">
                <a:ea typeface="+mn-lt"/>
                <a:cs typeface="+mn-lt"/>
              </a:rPr>
              <a:t>Project Objectives</a:t>
            </a:r>
            <a:endParaRPr lang="en-US" sz="2800" dirty="0">
              <a:cs typeface="Arial"/>
            </a:endParaRPr>
          </a:p>
          <a:p>
            <a:pPr>
              <a:spcAft>
                <a:spcPts val="600"/>
              </a:spcAft>
            </a:pPr>
            <a:r>
              <a:rPr lang="en-US" sz="2800" dirty="0">
                <a:cs typeface="Arial"/>
              </a:rPr>
              <a:t>Literature Review</a:t>
            </a:r>
          </a:p>
          <a:p>
            <a:pPr>
              <a:spcAft>
                <a:spcPts val="600"/>
              </a:spcAft>
            </a:pPr>
            <a:r>
              <a:rPr lang="en-US" sz="2800" dirty="0">
                <a:cs typeface="Arial"/>
              </a:rPr>
              <a:t>Baseline and Evaluation Metrics</a:t>
            </a:r>
          </a:p>
          <a:p>
            <a:pPr>
              <a:spcAft>
                <a:spcPts val="600"/>
              </a:spcAft>
            </a:pPr>
            <a:r>
              <a:rPr lang="en-US" sz="2800" dirty="0">
                <a:cs typeface="Arial"/>
              </a:rPr>
              <a:t>Project Planning And Strategy</a:t>
            </a:r>
          </a:p>
          <a:p>
            <a:pPr marL="0" indent="0">
              <a:spcAft>
                <a:spcPts val="600"/>
              </a:spcAft>
              <a:buNone/>
            </a:pPr>
            <a:endParaRPr lang="en-US" sz="2800" dirty="0">
              <a:cs typeface="Arial"/>
            </a:endParaRPr>
          </a:p>
          <a:p>
            <a:pPr>
              <a:spcAft>
                <a:spcPts val="600"/>
              </a:spcAft>
            </a:pPr>
            <a:endParaRPr lang="en-US" dirty="0">
              <a:cs typeface="Arial"/>
            </a:endParaRPr>
          </a:p>
          <a:p>
            <a:pPr>
              <a:spcAft>
                <a:spcPts val="600"/>
              </a:spcAft>
            </a:pPr>
            <a:endParaRPr lang="en-US" dirty="0">
              <a:cs typeface="Arial"/>
            </a:endParaRPr>
          </a:p>
        </p:txBody>
      </p:sp>
    </p:spTree>
    <p:extLst>
      <p:ext uri="{BB962C8B-B14F-4D97-AF65-F5344CB8AC3E}">
        <p14:creationId xmlns:p14="http://schemas.microsoft.com/office/powerpoint/2010/main" val="277937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03E-4606-4356-9E8B-4A91F9D38AF7}"/>
              </a:ext>
            </a:extLst>
          </p:cNvPr>
          <p:cNvSpPr>
            <a:spLocks noGrp="1"/>
          </p:cNvSpPr>
          <p:nvPr>
            <p:ph type="title"/>
          </p:nvPr>
        </p:nvSpPr>
        <p:spPr>
          <a:xfrm>
            <a:off x="448056" y="1105720"/>
            <a:ext cx="10515600" cy="590931"/>
          </a:xfrm>
        </p:spPr>
        <p:txBody>
          <a:bodyPr/>
          <a:lstStyle/>
          <a:p>
            <a:r>
              <a:rPr lang="en-US" dirty="0"/>
              <a:t>PROJECT OBJECTIVES</a:t>
            </a:r>
            <a:endParaRPr lang="en-IN" dirty="0"/>
          </a:p>
        </p:txBody>
      </p:sp>
      <p:sp>
        <p:nvSpPr>
          <p:cNvPr id="4" name="Content Placeholder 3">
            <a:extLst>
              <a:ext uri="{FF2B5EF4-FFF2-40B4-BE49-F238E27FC236}">
                <a16:creationId xmlns:a16="http://schemas.microsoft.com/office/drawing/2014/main" id="{B0778283-2BCC-4E95-B9B5-80C7A43AAEDA}"/>
              </a:ext>
            </a:extLst>
          </p:cNvPr>
          <p:cNvSpPr>
            <a:spLocks noGrp="1"/>
          </p:cNvSpPr>
          <p:nvPr>
            <p:ph sz="half" idx="2"/>
          </p:nvPr>
        </p:nvSpPr>
        <p:spPr>
          <a:xfrm>
            <a:off x="448056" y="1932157"/>
            <a:ext cx="10208924" cy="4004409"/>
          </a:xfrm>
        </p:spPr>
        <p:txBody>
          <a:bodyPr/>
          <a:lstStyle/>
          <a:p>
            <a:r>
              <a:rPr lang="en-US" dirty="0"/>
              <a:t>Recent proposals for neural network-based language models, in particular, have shown their astounding capabilities to generate texts that are difficult to differentiate from human-written texts with the human sight.</a:t>
            </a:r>
          </a:p>
          <a:p>
            <a:r>
              <a:rPr lang="en-US" dirty="0"/>
              <a:t>Despite the fact that such neural techniques (NLGs) have many advantages and utilities, it's critical to be able to identify the author of a text in some contexts, such as forensic linguistics, plagiarism detection, or tracing the origin of threats or anonymous messages.</a:t>
            </a:r>
          </a:p>
          <a:p>
            <a:r>
              <a:rPr lang="en-US" dirty="0"/>
              <a:t>Therefore, it becomes necessary to differentiate between texts produced by machines and those written by people. </a:t>
            </a:r>
          </a:p>
          <a:p>
            <a:r>
              <a:rPr lang="en-US" dirty="0"/>
              <a:t>So, a critical solution to the Authorship Attribution (AA) problem would be to identify which NLG method, out of several contenders, produced the given text in question.</a:t>
            </a:r>
          </a:p>
          <a:p>
            <a:endParaRPr lang="en-IN" dirty="0"/>
          </a:p>
        </p:txBody>
      </p:sp>
    </p:spTree>
    <p:extLst>
      <p:ext uri="{BB962C8B-B14F-4D97-AF65-F5344CB8AC3E}">
        <p14:creationId xmlns:p14="http://schemas.microsoft.com/office/powerpoint/2010/main" val="113890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678DF9-1974-492A-B0FF-4BA288E72D72}"/>
              </a:ext>
            </a:extLst>
          </p:cNvPr>
          <p:cNvSpPr>
            <a:spLocks noGrp="1"/>
          </p:cNvSpPr>
          <p:nvPr>
            <p:ph sz="half" idx="2"/>
          </p:nvPr>
        </p:nvSpPr>
        <p:spPr>
          <a:xfrm>
            <a:off x="524725" y="1299113"/>
            <a:ext cx="5140515" cy="3535744"/>
          </a:xfrm>
        </p:spPr>
        <p:txBody>
          <a:bodyPr/>
          <a:lstStyle/>
          <a:p>
            <a:pPr marL="0" indent="0">
              <a:buNone/>
            </a:pPr>
            <a:r>
              <a:rPr lang="en-US" sz="2000" b="1" i="1" dirty="0"/>
              <a:t>Problem 1 (Same Method or Not) </a:t>
            </a:r>
          </a:p>
          <a:p>
            <a:pPr marL="0" indent="0">
              <a:buNone/>
            </a:pPr>
            <a:r>
              <a:rPr lang="en-US" i="1" dirty="0"/>
              <a:t>Given two texts T1 and T2, determine if both T1 and T2 are generated by the same NLG method (or human) or not.</a:t>
            </a:r>
            <a:endParaRPr lang="en-IN" i="1" dirty="0"/>
          </a:p>
        </p:txBody>
      </p:sp>
      <p:sp>
        <p:nvSpPr>
          <p:cNvPr id="7" name="Rectangle 6">
            <a:extLst>
              <a:ext uri="{FF2B5EF4-FFF2-40B4-BE49-F238E27FC236}">
                <a16:creationId xmlns:a16="http://schemas.microsoft.com/office/drawing/2014/main" id="{97F1B6BF-4B0C-4E72-8D6B-526FAD974C06}"/>
              </a:ext>
            </a:extLst>
          </p:cNvPr>
          <p:cNvSpPr/>
          <p:nvPr/>
        </p:nvSpPr>
        <p:spPr>
          <a:xfrm>
            <a:off x="4726744" y="3291840"/>
            <a:ext cx="1730327"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T1</a:t>
            </a:r>
            <a:endParaRPr lang="en-IN" dirty="0"/>
          </a:p>
        </p:txBody>
      </p:sp>
      <p:sp>
        <p:nvSpPr>
          <p:cNvPr id="8" name="Rectangle 7">
            <a:extLst>
              <a:ext uri="{FF2B5EF4-FFF2-40B4-BE49-F238E27FC236}">
                <a16:creationId xmlns:a16="http://schemas.microsoft.com/office/drawing/2014/main" id="{4B5541A8-0506-4AF2-A4CF-FC6899632400}"/>
              </a:ext>
            </a:extLst>
          </p:cNvPr>
          <p:cNvSpPr/>
          <p:nvPr/>
        </p:nvSpPr>
        <p:spPr>
          <a:xfrm>
            <a:off x="7202658" y="3291840"/>
            <a:ext cx="1730327"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T2</a:t>
            </a:r>
            <a:endParaRPr lang="en-IN" dirty="0"/>
          </a:p>
        </p:txBody>
      </p:sp>
      <p:sp>
        <p:nvSpPr>
          <p:cNvPr id="9" name="Oval 8">
            <a:extLst>
              <a:ext uri="{FF2B5EF4-FFF2-40B4-BE49-F238E27FC236}">
                <a16:creationId xmlns:a16="http://schemas.microsoft.com/office/drawing/2014/main" id="{13DDD09E-3810-48A7-828F-2BBD45E69B9B}"/>
              </a:ext>
            </a:extLst>
          </p:cNvPr>
          <p:cNvSpPr/>
          <p:nvPr/>
        </p:nvSpPr>
        <p:spPr>
          <a:xfrm>
            <a:off x="5824024" y="4951828"/>
            <a:ext cx="2208628" cy="984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a:t>
            </a:r>
            <a:endParaRPr lang="en-IN" dirty="0"/>
          </a:p>
        </p:txBody>
      </p:sp>
      <p:cxnSp>
        <p:nvCxnSpPr>
          <p:cNvPr id="15" name="Straight Arrow Connector 14">
            <a:extLst>
              <a:ext uri="{FF2B5EF4-FFF2-40B4-BE49-F238E27FC236}">
                <a16:creationId xmlns:a16="http://schemas.microsoft.com/office/drawing/2014/main" id="{FFE7B2CE-683E-4290-9B2C-0B5F53F2FAEB}"/>
              </a:ext>
            </a:extLst>
          </p:cNvPr>
          <p:cNvCxnSpPr>
            <a:cxnSpLocks/>
            <a:endCxn id="9" idx="1"/>
          </p:cNvCxnSpPr>
          <p:nvPr/>
        </p:nvCxnSpPr>
        <p:spPr>
          <a:xfrm>
            <a:off x="5591907" y="4093699"/>
            <a:ext cx="555563" cy="100234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431414-143B-467E-89DD-33629801BAD1}"/>
              </a:ext>
            </a:extLst>
          </p:cNvPr>
          <p:cNvCxnSpPr>
            <a:cxnSpLocks/>
            <a:endCxn id="9" idx="7"/>
          </p:cNvCxnSpPr>
          <p:nvPr/>
        </p:nvCxnSpPr>
        <p:spPr>
          <a:xfrm flipH="1">
            <a:off x="7709206" y="4093699"/>
            <a:ext cx="604800" cy="100234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D9A887F-AD51-4A75-96A5-2097201F1D0F}"/>
              </a:ext>
            </a:extLst>
          </p:cNvPr>
          <p:cNvCxnSpPr/>
          <p:nvPr/>
        </p:nvCxnSpPr>
        <p:spPr>
          <a:xfrm>
            <a:off x="-1561333" y="2194560"/>
            <a:ext cx="84225"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1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678DF9-1974-492A-B0FF-4BA288E72D72}"/>
              </a:ext>
            </a:extLst>
          </p:cNvPr>
          <p:cNvSpPr>
            <a:spLocks noGrp="1"/>
          </p:cNvSpPr>
          <p:nvPr>
            <p:ph sz="half" idx="2"/>
          </p:nvPr>
        </p:nvSpPr>
        <p:spPr>
          <a:xfrm>
            <a:off x="524725" y="1299113"/>
            <a:ext cx="5140515" cy="3535744"/>
          </a:xfrm>
        </p:spPr>
        <p:txBody>
          <a:bodyPr/>
          <a:lstStyle/>
          <a:p>
            <a:pPr marL="0" indent="0">
              <a:buNone/>
            </a:pPr>
            <a:r>
              <a:rPr lang="en-US" sz="2000" b="1" i="1" dirty="0"/>
              <a:t>Problem 2 (Human vs. Machine) </a:t>
            </a:r>
          </a:p>
          <a:p>
            <a:pPr marL="0" indent="0">
              <a:buNone/>
            </a:pPr>
            <a:r>
              <a:rPr lang="en-US" i="1" dirty="0"/>
              <a:t>Given a text T1, determine if T1 is written by human or generated by any k NLG methods</a:t>
            </a:r>
            <a:r>
              <a:rPr lang="en-US" dirty="0"/>
              <a:t>.</a:t>
            </a:r>
            <a:endParaRPr lang="en-IN" dirty="0"/>
          </a:p>
        </p:txBody>
      </p:sp>
      <p:sp>
        <p:nvSpPr>
          <p:cNvPr id="7" name="Rectangle 6">
            <a:extLst>
              <a:ext uri="{FF2B5EF4-FFF2-40B4-BE49-F238E27FC236}">
                <a16:creationId xmlns:a16="http://schemas.microsoft.com/office/drawing/2014/main" id="{97F1B6BF-4B0C-4E72-8D6B-526FAD974C06}"/>
              </a:ext>
            </a:extLst>
          </p:cNvPr>
          <p:cNvSpPr/>
          <p:nvPr/>
        </p:nvSpPr>
        <p:spPr>
          <a:xfrm>
            <a:off x="4567960" y="3174869"/>
            <a:ext cx="1730327"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a:t>
            </a:r>
            <a:endParaRPr lang="en-IN" dirty="0"/>
          </a:p>
        </p:txBody>
      </p:sp>
      <p:sp>
        <p:nvSpPr>
          <p:cNvPr id="8" name="Rectangle 7">
            <a:extLst>
              <a:ext uri="{FF2B5EF4-FFF2-40B4-BE49-F238E27FC236}">
                <a16:creationId xmlns:a16="http://schemas.microsoft.com/office/drawing/2014/main" id="{4B5541A8-0506-4AF2-A4CF-FC6899632400}"/>
              </a:ext>
            </a:extLst>
          </p:cNvPr>
          <p:cNvSpPr/>
          <p:nvPr/>
        </p:nvSpPr>
        <p:spPr>
          <a:xfrm>
            <a:off x="7043874" y="3174869"/>
            <a:ext cx="1730327"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endParaRPr lang="en-IN" dirty="0"/>
          </a:p>
        </p:txBody>
      </p:sp>
      <p:sp>
        <p:nvSpPr>
          <p:cNvPr id="9" name="Oval 8">
            <a:extLst>
              <a:ext uri="{FF2B5EF4-FFF2-40B4-BE49-F238E27FC236}">
                <a16:creationId xmlns:a16="http://schemas.microsoft.com/office/drawing/2014/main" id="{13DDD09E-3810-48A7-828F-2BBD45E69B9B}"/>
              </a:ext>
            </a:extLst>
          </p:cNvPr>
          <p:cNvSpPr/>
          <p:nvPr/>
        </p:nvSpPr>
        <p:spPr>
          <a:xfrm>
            <a:off x="5665240" y="4834857"/>
            <a:ext cx="2208628" cy="984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T1</a:t>
            </a:r>
            <a:endParaRPr lang="en-IN" dirty="0"/>
          </a:p>
        </p:txBody>
      </p:sp>
      <p:cxnSp>
        <p:nvCxnSpPr>
          <p:cNvPr id="3" name="Straight Arrow Connector 2">
            <a:extLst>
              <a:ext uri="{FF2B5EF4-FFF2-40B4-BE49-F238E27FC236}">
                <a16:creationId xmlns:a16="http://schemas.microsoft.com/office/drawing/2014/main" id="{A89C26D5-CB57-444D-B06E-C45DDB00E460}"/>
              </a:ext>
            </a:extLst>
          </p:cNvPr>
          <p:cNvCxnSpPr>
            <a:cxnSpLocks/>
            <a:stCxn id="9" idx="1"/>
            <a:endCxn id="7" idx="2"/>
          </p:cNvCxnSpPr>
          <p:nvPr/>
        </p:nvCxnSpPr>
        <p:spPr>
          <a:xfrm flipH="1" flipV="1">
            <a:off x="5433124" y="3976728"/>
            <a:ext cx="555562" cy="100234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AA980BC-BDE9-44A6-B052-B3EAD6947E4A}"/>
              </a:ext>
            </a:extLst>
          </p:cNvPr>
          <p:cNvCxnSpPr>
            <a:cxnSpLocks/>
            <a:stCxn id="9" idx="7"/>
            <a:endCxn id="8" idx="2"/>
          </p:cNvCxnSpPr>
          <p:nvPr/>
        </p:nvCxnSpPr>
        <p:spPr>
          <a:xfrm flipV="1">
            <a:off x="7550422" y="3976728"/>
            <a:ext cx="358616" cy="100234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8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678DF9-1974-492A-B0FF-4BA288E72D72}"/>
              </a:ext>
            </a:extLst>
          </p:cNvPr>
          <p:cNvSpPr>
            <a:spLocks noGrp="1"/>
          </p:cNvSpPr>
          <p:nvPr>
            <p:ph sz="half" idx="2"/>
          </p:nvPr>
        </p:nvSpPr>
        <p:spPr>
          <a:xfrm>
            <a:off x="524725" y="1299113"/>
            <a:ext cx="5140515" cy="3535744"/>
          </a:xfrm>
        </p:spPr>
        <p:txBody>
          <a:bodyPr/>
          <a:lstStyle/>
          <a:p>
            <a:pPr marL="0" indent="0">
              <a:buNone/>
            </a:pPr>
            <a:r>
              <a:rPr lang="en-US" sz="2000" b="1" i="1" dirty="0"/>
              <a:t>Problem 3 (Authorship Attribution) </a:t>
            </a:r>
          </a:p>
          <a:p>
            <a:pPr marL="0" indent="0">
              <a:buNone/>
            </a:pPr>
            <a:r>
              <a:rPr lang="en-US" i="1" dirty="0"/>
              <a:t>Given a text T1, single out one NLG method (among k alternatives) that generated T1.</a:t>
            </a:r>
            <a:endParaRPr lang="en-IN" dirty="0"/>
          </a:p>
        </p:txBody>
      </p:sp>
      <p:sp>
        <p:nvSpPr>
          <p:cNvPr id="8" name="Rectangle 7">
            <a:extLst>
              <a:ext uri="{FF2B5EF4-FFF2-40B4-BE49-F238E27FC236}">
                <a16:creationId xmlns:a16="http://schemas.microsoft.com/office/drawing/2014/main" id="{4B5541A8-0506-4AF2-A4CF-FC6899632400}"/>
              </a:ext>
            </a:extLst>
          </p:cNvPr>
          <p:cNvSpPr/>
          <p:nvPr/>
        </p:nvSpPr>
        <p:spPr>
          <a:xfrm>
            <a:off x="6013936" y="2869809"/>
            <a:ext cx="1730327" cy="801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Author Candidates?</a:t>
            </a:r>
            <a:endParaRPr lang="en-IN" dirty="0"/>
          </a:p>
        </p:txBody>
      </p:sp>
      <p:sp>
        <p:nvSpPr>
          <p:cNvPr id="9" name="Oval 8">
            <a:extLst>
              <a:ext uri="{FF2B5EF4-FFF2-40B4-BE49-F238E27FC236}">
                <a16:creationId xmlns:a16="http://schemas.microsoft.com/office/drawing/2014/main" id="{13DDD09E-3810-48A7-828F-2BBD45E69B9B}"/>
              </a:ext>
            </a:extLst>
          </p:cNvPr>
          <p:cNvSpPr/>
          <p:nvPr/>
        </p:nvSpPr>
        <p:spPr>
          <a:xfrm>
            <a:off x="5774786" y="4529797"/>
            <a:ext cx="2208628" cy="984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T1</a:t>
            </a:r>
            <a:endParaRPr lang="en-IN" dirty="0"/>
          </a:p>
        </p:txBody>
      </p:sp>
      <p:cxnSp>
        <p:nvCxnSpPr>
          <p:cNvPr id="12" name="Straight Arrow Connector 11">
            <a:extLst>
              <a:ext uri="{FF2B5EF4-FFF2-40B4-BE49-F238E27FC236}">
                <a16:creationId xmlns:a16="http://schemas.microsoft.com/office/drawing/2014/main" id="{84BC3F41-9AB1-4117-A1FF-E7AC88DDEA05}"/>
              </a:ext>
            </a:extLst>
          </p:cNvPr>
          <p:cNvCxnSpPr>
            <a:cxnSpLocks/>
            <a:endCxn id="8" idx="2"/>
          </p:cNvCxnSpPr>
          <p:nvPr/>
        </p:nvCxnSpPr>
        <p:spPr>
          <a:xfrm flipV="1">
            <a:off x="6879100" y="3671668"/>
            <a:ext cx="0" cy="858129"/>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3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03E-4606-4356-9E8B-4A91F9D38AF7}"/>
              </a:ext>
            </a:extLst>
          </p:cNvPr>
          <p:cNvSpPr>
            <a:spLocks noGrp="1"/>
          </p:cNvSpPr>
          <p:nvPr>
            <p:ph type="title"/>
          </p:nvPr>
        </p:nvSpPr>
        <p:spPr>
          <a:xfrm>
            <a:off x="448056" y="1105720"/>
            <a:ext cx="10515600" cy="590931"/>
          </a:xfrm>
        </p:spPr>
        <p:txBody>
          <a:bodyPr/>
          <a:lstStyle/>
          <a:p>
            <a:r>
              <a:rPr lang="en-US" dirty="0"/>
              <a:t>LITERATURE REVIEW</a:t>
            </a:r>
            <a:endParaRPr lang="en-IN" dirty="0"/>
          </a:p>
        </p:txBody>
      </p:sp>
      <p:sp>
        <p:nvSpPr>
          <p:cNvPr id="4" name="Content Placeholder 3">
            <a:extLst>
              <a:ext uri="{FF2B5EF4-FFF2-40B4-BE49-F238E27FC236}">
                <a16:creationId xmlns:a16="http://schemas.microsoft.com/office/drawing/2014/main" id="{B0778283-2BCC-4E95-B9B5-80C7A43AAEDA}"/>
              </a:ext>
            </a:extLst>
          </p:cNvPr>
          <p:cNvSpPr>
            <a:spLocks noGrp="1"/>
          </p:cNvSpPr>
          <p:nvPr>
            <p:ph sz="half" idx="2"/>
          </p:nvPr>
        </p:nvSpPr>
        <p:spPr>
          <a:xfrm>
            <a:off x="448056" y="1932157"/>
            <a:ext cx="10208924" cy="4004409"/>
          </a:xfrm>
        </p:spPr>
        <p:txBody>
          <a:bodyPr/>
          <a:lstStyle/>
          <a:p>
            <a:r>
              <a:rPr lang="en-US" dirty="0"/>
              <a:t>Authorship attribution (AA) is the task of identifying the author of a text based on various linguistic features.</a:t>
            </a:r>
          </a:p>
          <a:p>
            <a:r>
              <a:rPr lang="en-US" dirty="0"/>
              <a:t>The rise of powerful natural language models, such as GPT-2 and BERT, has enabled the automatic generation of new texts that can imitate a given author's style.</a:t>
            </a:r>
          </a:p>
          <a:p>
            <a:r>
              <a:rPr lang="en-US" dirty="0"/>
              <a:t>This raises concerns about the potential for these generated texts to deceive AA methods, which are widely used in various applications such as forensics, spam and phishing detection, and identification of compromised accounts.</a:t>
            </a:r>
          </a:p>
          <a:p>
            <a:r>
              <a:rPr lang="en-US" dirty="0"/>
              <a:t>Existing research has focused on author-style transfer, which involves rewriting existing texts while preserving their semantic content but changing their authorial style.</a:t>
            </a:r>
          </a:p>
          <a:p>
            <a:r>
              <a:rPr lang="en-US" dirty="0"/>
              <a:t>However, little research has been done on the degree to which natural language generators can imitate a given author's style and deceive AA models.</a:t>
            </a:r>
            <a:br>
              <a:rPr lang="en-US" dirty="0"/>
            </a:br>
            <a:endParaRPr lang="en-IN" dirty="0"/>
          </a:p>
        </p:txBody>
      </p:sp>
    </p:spTree>
    <p:extLst>
      <p:ext uri="{BB962C8B-B14F-4D97-AF65-F5344CB8AC3E}">
        <p14:creationId xmlns:p14="http://schemas.microsoft.com/office/powerpoint/2010/main" val="183731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778283-2BCC-4E95-B9B5-80C7A43AAEDA}"/>
              </a:ext>
            </a:extLst>
          </p:cNvPr>
          <p:cNvSpPr>
            <a:spLocks noGrp="1"/>
          </p:cNvSpPr>
          <p:nvPr>
            <p:ph sz="half" idx="2"/>
          </p:nvPr>
        </p:nvSpPr>
        <p:spPr>
          <a:xfrm>
            <a:off x="433988" y="1285043"/>
            <a:ext cx="10208924" cy="4004409"/>
          </a:xfrm>
        </p:spPr>
        <p:txBody>
          <a:bodyPr/>
          <a:lstStyle/>
          <a:p>
            <a:r>
              <a:rPr lang="en-US" dirty="0"/>
              <a:t>Successful models for detecting AI-generated texts are often limited in their generalizability and can only detect texts generated from specific known models and types of text.</a:t>
            </a:r>
          </a:p>
          <a:p>
            <a:r>
              <a:rPr lang="en-US" dirty="0"/>
              <a:t>The inconsistent nature of current text generators weakens their capacity for author-styled text generation, but the rise of more powerful models with steerable outputs could increase these capabilities in the future.</a:t>
            </a:r>
          </a:p>
          <a:p>
            <a:r>
              <a:rPr lang="en-US" dirty="0"/>
              <a:t>Understanding potential vulnerabilities in AA approaches is crucial for developing effective mitigation strategies.</a:t>
            </a:r>
          </a:p>
          <a:p>
            <a:r>
              <a:rPr lang="en-US" dirty="0"/>
              <a:t>Further research is needed to identify potential weaknesses in AA systems and develop safeguards to protect against authorial generative deception.</a:t>
            </a:r>
            <a:br>
              <a:rPr lang="en-US" dirty="0"/>
            </a:br>
            <a:endParaRPr lang="en-IN" dirty="0"/>
          </a:p>
        </p:txBody>
      </p:sp>
    </p:spTree>
    <p:extLst>
      <p:ext uri="{BB962C8B-B14F-4D97-AF65-F5344CB8AC3E}">
        <p14:creationId xmlns:p14="http://schemas.microsoft.com/office/powerpoint/2010/main" val="146222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778283-2BCC-4E95-B9B5-80C7A43AAEDA}"/>
              </a:ext>
            </a:extLst>
          </p:cNvPr>
          <p:cNvSpPr>
            <a:spLocks noGrp="1"/>
          </p:cNvSpPr>
          <p:nvPr>
            <p:ph sz="half" idx="2"/>
          </p:nvPr>
        </p:nvSpPr>
        <p:spPr>
          <a:xfrm>
            <a:off x="419920" y="1285044"/>
            <a:ext cx="10208924" cy="4004409"/>
          </a:xfrm>
        </p:spPr>
        <p:txBody>
          <a:bodyPr/>
          <a:lstStyle/>
          <a:p>
            <a:pPr marL="0" indent="0">
              <a:buNone/>
            </a:pPr>
            <a:r>
              <a:rPr lang="en-IN" dirty="0"/>
              <a:t>Here are some related sources:</a:t>
            </a:r>
          </a:p>
          <a:p>
            <a:r>
              <a:rPr lang="en-IN" dirty="0"/>
              <a:t>Defending Against Neural Fake News (</a:t>
            </a:r>
            <a:r>
              <a:rPr lang="en-IN" dirty="0" err="1"/>
              <a:t>NeurIPS</a:t>
            </a:r>
            <a:r>
              <a:rPr lang="en-IN" dirty="0"/>
              <a:t> 2019) by Rowan Zellers et al.</a:t>
            </a:r>
            <a:br>
              <a:rPr lang="en-IN" dirty="0"/>
            </a:br>
            <a:r>
              <a:rPr lang="en-IN" dirty="0">
                <a:hlinkClick r:id="rId2" tooltip="https://neurips.cc/conferences/2019"/>
              </a:rPr>
              <a:t>https://neurips.cc/Conferences/2019</a:t>
            </a:r>
            <a:endParaRPr lang="en-IN" dirty="0"/>
          </a:p>
          <a:p>
            <a:r>
              <a:rPr lang="en-IN" dirty="0"/>
              <a:t>Convolutional Neural Networks for Authorship Attribution of Short Texts (ACL 2017)</a:t>
            </a:r>
            <a:br>
              <a:rPr lang="en-IN" dirty="0"/>
            </a:br>
            <a:r>
              <a:rPr lang="en-IN" dirty="0">
                <a:hlinkClick r:id="rId3" tooltip="https://aclanthology.org/e17-2106.pdf"/>
              </a:rPr>
              <a:t>https://aclanthology.org/E17-2106.pdf</a:t>
            </a:r>
            <a:endParaRPr lang="en-IN" dirty="0"/>
          </a:p>
          <a:p>
            <a:r>
              <a:rPr lang="en-IN" dirty="0"/>
              <a:t>Are You Robert or </a:t>
            </a:r>
            <a:r>
              <a:rPr lang="en-IN" dirty="0" err="1"/>
              <a:t>RoBERTa</a:t>
            </a:r>
            <a:r>
              <a:rPr lang="en-IN" dirty="0"/>
              <a:t>? Deceiving Online Authorship Attribution Models Using Neural Text Generators</a:t>
            </a:r>
            <a:br>
              <a:rPr lang="en-IN" dirty="0"/>
            </a:br>
            <a:r>
              <a:rPr lang="en-IN" dirty="0">
                <a:hlinkClick r:id="rId4" tooltip="https://arxiv.org/pdf/2203.09813.pdf"/>
              </a:rPr>
              <a:t>https://arxiv.org/pdf/2203.09813.pdf</a:t>
            </a:r>
            <a:endParaRPr lang="en-IN" dirty="0"/>
          </a:p>
          <a:p>
            <a:r>
              <a:rPr lang="en-IN" dirty="0"/>
              <a:t>Additionally, a student from Princeton recently introduced new software called </a:t>
            </a:r>
            <a:r>
              <a:rPr lang="en-IN" dirty="0" err="1"/>
              <a:t>GPTZero</a:t>
            </a:r>
            <a:r>
              <a:rPr lang="en-IN" dirty="0"/>
              <a:t>, which can detect AI-written text from human-written text using two metrics: perplexity and burstiness. The tool was launched on January 3, 2023. </a:t>
            </a:r>
            <a:br>
              <a:rPr lang="en-IN" dirty="0"/>
            </a:br>
            <a:r>
              <a:rPr lang="en-IN" dirty="0">
                <a:hlinkClick r:id="rId5" tooltip="https://app.gptzero.me/app/welcome"/>
              </a:rPr>
              <a:t>https://app.gptzero.me/app/welcome</a:t>
            </a:r>
            <a:endParaRPr lang="en-IN" dirty="0"/>
          </a:p>
          <a:p>
            <a:pPr marL="0" indent="0">
              <a:buNone/>
            </a:pPr>
            <a:br>
              <a:rPr lang="en-US" dirty="0"/>
            </a:br>
            <a:endParaRPr lang="en-IN" dirty="0"/>
          </a:p>
        </p:txBody>
      </p:sp>
    </p:spTree>
    <p:extLst>
      <p:ext uri="{BB962C8B-B14F-4D97-AF65-F5344CB8AC3E}">
        <p14:creationId xmlns:p14="http://schemas.microsoft.com/office/powerpoint/2010/main" val="4107368353"/>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825</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System Font Regular</vt:lpstr>
      <vt:lpstr>TimesNewRomanPSMT</vt:lpstr>
      <vt:lpstr>Office Theme</vt:lpstr>
      <vt:lpstr>CSE 635 MILESTONE 1 Presentation</vt:lpstr>
      <vt:lpstr>OUTLINE</vt:lpstr>
      <vt:lpstr>PROJECT OBJECTIVES</vt:lpstr>
      <vt:lpstr>PowerPoint Presentation</vt:lpstr>
      <vt:lpstr>PowerPoint Presentation</vt:lpstr>
      <vt:lpstr>PowerPoint Presentation</vt:lpstr>
      <vt:lpstr>LITERATURE REVIEW</vt:lpstr>
      <vt:lpstr>PowerPoint Presentation</vt:lpstr>
      <vt:lpstr>PowerPoint Presentation</vt:lpstr>
      <vt:lpstr>PowerPoint Presentation</vt:lpstr>
      <vt:lpstr>PROJECT BASELINE</vt:lpstr>
      <vt:lpstr>EVALUATION METRICS</vt:lpstr>
      <vt:lpstr>PROJECT PLANNING &amp; STRATEGY</vt:lpstr>
      <vt:lpstr>PROJECT PLANNING</vt:lpstr>
      <vt:lpstr>PROJECT 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Rachna</dc:creator>
  <cp:lastModifiedBy>rachnatbhatia123@gmail.com</cp:lastModifiedBy>
  <cp:revision>20</cp:revision>
  <dcterms:created xsi:type="dcterms:W3CDTF">2022-11-22T16:18:57Z</dcterms:created>
  <dcterms:modified xsi:type="dcterms:W3CDTF">2023-03-02T04:08:43Z</dcterms:modified>
</cp:coreProperties>
</file>