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e90ab553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e90ab553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e90ab553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e90ab553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e90ab553f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e90ab553f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e90ab553f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e90ab553f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e90ab553f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e90ab553f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e90ab553f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e90ab553f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e90ab553f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e90ab553f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e90ab553f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e90ab553f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e90ab553f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e90ab553f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e90ab553f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e90ab553f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e90ab553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e90ab553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e90ab553f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e90ab553f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e90ab553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e90ab553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e90ab553f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e90ab553f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e90ab55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e90ab55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e90ab553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e90ab553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e90ab553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e90ab553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e90ab553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e90ab553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e90ab553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e90ab553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e90ab553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e90ab553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e90ab553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e90ab553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44645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800"/>
              <a:t>Battle of the Neighborhoods</a:t>
            </a:r>
            <a:endParaRPr sz="2800"/>
          </a:p>
        </p:txBody>
      </p:sp>
      <p:sp>
        <p:nvSpPr>
          <p:cNvPr id="129" name="Google Shape;129;p13"/>
          <p:cNvSpPr txBox="1"/>
          <p:nvPr>
            <p:ph idx="1" type="subTitle"/>
          </p:nvPr>
        </p:nvSpPr>
        <p:spPr>
          <a:xfrm>
            <a:off x="1858700" y="245978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a:t>Segmentation of New York City Based on Cuisines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557050"/>
            <a:ext cx="7505700" cy="5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The Silhouette Method</a:t>
            </a:r>
            <a:endParaRPr sz="2400"/>
          </a:p>
        </p:txBody>
      </p:sp>
      <p:pic>
        <p:nvPicPr>
          <p:cNvPr id="184" name="Google Shape;184;p22"/>
          <p:cNvPicPr preferRelativeResize="0"/>
          <p:nvPr/>
        </p:nvPicPr>
        <p:blipFill>
          <a:blip r:embed="rId3">
            <a:alphaModFix/>
          </a:blip>
          <a:stretch>
            <a:fillRect/>
          </a:stretch>
        </p:blipFill>
        <p:spPr>
          <a:xfrm>
            <a:off x="1745625" y="1294175"/>
            <a:ext cx="4928375" cy="307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456700"/>
            <a:ext cx="7505700" cy="5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Visualization after clustering</a:t>
            </a:r>
            <a:endParaRPr sz="2400"/>
          </a:p>
        </p:txBody>
      </p:sp>
      <p:pic>
        <p:nvPicPr>
          <p:cNvPr id="190" name="Google Shape;190;p23"/>
          <p:cNvPicPr preferRelativeResize="0"/>
          <p:nvPr/>
        </p:nvPicPr>
        <p:blipFill>
          <a:blip r:embed="rId3">
            <a:alphaModFix/>
          </a:blip>
          <a:stretch>
            <a:fillRect/>
          </a:stretch>
        </p:blipFill>
        <p:spPr>
          <a:xfrm>
            <a:off x="971550" y="1053700"/>
            <a:ext cx="7148875" cy="354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393975"/>
            <a:ext cx="7505700" cy="6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 0</a:t>
            </a:r>
            <a:endParaRPr/>
          </a:p>
        </p:txBody>
      </p:sp>
      <p:pic>
        <p:nvPicPr>
          <p:cNvPr id="196" name="Google Shape;196;p24"/>
          <p:cNvPicPr preferRelativeResize="0"/>
          <p:nvPr/>
        </p:nvPicPr>
        <p:blipFill>
          <a:blip r:embed="rId3">
            <a:alphaModFix/>
          </a:blip>
          <a:stretch>
            <a:fillRect/>
          </a:stretch>
        </p:blipFill>
        <p:spPr>
          <a:xfrm>
            <a:off x="2084350" y="1041375"/>
            <a:ext cx="3724025" cy="374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506875"/>
            <a:ext cx="7505700" cy="6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Cluster 1</a:t>
            </a:r>
            <a:endParaRPr sz="2400"/>
          </a:p>
        </p:txBody>
      </p:sp>
      <p:pic>
        <p:nvPicPr>
          <p:cNvPr id="202" name="Google Shape;202;p25"/>
          <p:cNvPicPr preferRelativeResize="0"/>
          <p:nvPr/>
        </p:nvPicPr>
        <p:blipFill>
          <a:blip r:embed="rId3">
            <a:alphaModFix/>
          </a:blip>
          <a:stretch>
            <a:fillRect/>
          </a:stretch>
        </p:blipFill>
        <p:spPr>
          <a:xfrm>
            <a:off x="2390550" y="979525"/>
            <a:ext cx="3109325" cy="3865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819150" y="368900"/>
            <a:ext cx="7505700" cy="5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Cluster 2</a:t>
            </a:r>
            <a:endParaRPr sz="2400"/>
          </a:p>
        </p:txBody>
      </p:sp>
      <p:pic>
        <p:nvPicPr>
          <p:cNvPr id="208" name="Google Shape;208;p26"/>
          <p:cNvPicPr preferRelativeResize="0"/>
          <p:nvPr/>
        </p:nvPicPr>
        <p:blipFill>
          <a:blip r:embed="rId3">
            <a:alphaModFix/>
          </a:blip>
          <a:stretch>
            <a:fillRect/>
          </a:stretch>
        </p:blipFill>
        <p:spPr>
          <a:xfrm>
            <a:off x="1783275" y="965902"/>
            <a:ext cx="4802900" cy="3729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19150" y="481800"/>
            <a:ext cx="7505700" cy="5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Cluster 3</a:t>
            </a:r>
            <a:endParaRPr sz="2400"/>
          </a:p>
        </p:txBody>
      </p:sp>
      <p:pic>
        <p:nvPicPr>
          <p:cNvPr id="214" name="Google Shape;214;p27"/>
          <p:cNvPicPr preferRelativeResize="0"/>
          <p:nvPr/>
        </p:nvPicPr>
        <p:blipFill>
          <a:blip r:embed="rId3">
            <a:alphaModFix/>
          </a:blip>
          <a:stretch>
            <a:fillRect/>
          </a:stretch>
        </p:blipFill>
        <p:spPr>
          <a:xfrm>
            <a:off x="1331650" y="1268925"/>
            <a:ext cx="5811100" cy="264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819150" y="469250"/>
            <a:ext cx="7505700" cy="5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Cluster 4</a:t>
            </a:r>
            <a:endParaRPr sz="2400"/>
          </a:p>
        </p:txBody>
      </p:sp>
      <p:pic>
        <p:nvPicPr>
          <p:cNvPr id="220" name="Google Shape;220;p28"/>
          <p:cNvPicPr preferRelativeResize="0"/>
          <p:nvPr/>
        </p:nvPicPr>
        <p:blipFill>
          <a:blip r:embed="rId3">
            <a:alphaModFix/>
          </a:blip>
          <a:stretch>
            <a:fillRect/>
          </a:stretch>
        </p:blipFill>
        <p:spPr>
          <a:xfrm>
            <a:off x="1783275" y="1016150"/>
            <a:ext cx="4014032" cy="382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819150" y="444175"/>
            <a:ext cx="7505700" cy="6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Cluster 5</a:t>
            </a:r>
            <a:endParaRPr sz="2400"/>
          </a:p>
        </p:txBody>
      </p:sp>
      <p:pic>
        <p:nvPicPr>
          <p:cNvPr id="226" name="Google Shape;226;p29"/>
          <p:cNvPicPr preferRelativeResize="0"/>
          <p:nvPr/>
        </p:nvPicPr>
        <p:blipFill>
          <a:blip r:embed="rId3">
            <a:alphaModFix/>
          </a:blip>
          <a:stretch>
            <a:fillRect/>
          </a:stretch>
        </p:blipFill>
        <p:spPr>
          <a:xfrm>
            <a:off x="1005475" y="1005500"/>
            <a:ext cx="4200750" cy="3895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819150" y="481775"/>
            <a:ext cx="75057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Cluster 6</a:t>
            </a:r>
            <a:endParaRPr sz="2400"/>
          </a:p>
        </p:txBody>
      </p:sp>
      <p:pic>
        <p:nvPicPr>
          <p:cNvPr id="232" name="Google Shape;232;p30"/>
          <p:cNvPicPr preferRelativeResize="0"/>
          <p:nvPr/>
        </p:nvPicPr>
        <p:blipFill>
          <a:blip r:embed="rId3">
            <a:alphaModFix/>
          </a:blip>
          <a:stretch>
            <a:fillRect/>
          </a:stretch>
        </p:blipFill>
        <p:spPr>
          <a:xfrm>
            <a:off x="1181100" y="1030500"/>
            <a:ext cx="4363850" cy="378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819150" y="444175"/>
            <a:ext cx="7505700" cy="6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Cluster 7</a:t>
            </a:r>
            <a:endParaRPr sz="2400"/>
          </a:p>
        </p:txBody>
      </p:sp>
      <p:pic>
        <p:nvPicPr>
          <p:cNvPr id="238" name="Google Shape;238;p31"/>
          <p:cNvPicPr preferRelativeResize="0"/>
          <p:nvPr/>
        </p:nvPicPr>
        <p:blipFill>
          <a:blip r:embed="rId3">
            <a:alphaModFix/>
          </a:blip>
          <a:stretch>
            <a:fillRect/>
          </a:stretch>
        </p:blipFill>
        <p:spPr>
          <a:xfrm>
            <a:off x="1419450" y="905075"/>
            <a:ext cx="3648775" cy="398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Business Problem</a:t>
            </a:r>
            <a:endParaRPr sz="2400"/>
          </a:p>
        </p:txBody>
      </p:sp>
      <p:sp>
        <p:nvSpPr>
          <p:cNvPr id="135" name="Google Shape;135;p14"/>
          <p:cNvSpPr txBox="1"/>
          <p:nvPr>
            <p:ph idx="1" type="body"/>
          </p:nvPr>
        </p:nvSpPr>
        <p:spPr>
          <a:xfrm>
            <a:off x="819150" y="1576725"/>
            <a:ext cx="7505700" cy="24480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400">
                <a:solidFill>
                  <a:srgbClr val="000000"/>
                </a:solidFill>
                <a:latin typeface="Arial"/>
                <a:ea typeface="Arial"/>
                <a:cs typeface="Arial"/>
                <a:sym typeface="Arial"/>
              </a:rPr>
              <a:t>The idea of this project is to categorically segment the neighborhoods of New York City into major clusters and examine their cuisines. A desirable intention is to examine the neighborhood cluster's food habits and taste. </a:t>
            </a:r>
            <a:endParaRPr sz="1400">
              <a:solidFill>
                <a:srgbClr val="000000"/>
              </a:solidFill>
              <a:latin typeface="Arial"/>
              <a:ea typeface="Arial"/>
              <a:cs typeface="Arial"/>
              <a:sym typeface="Arial"/>
            </a:endParaRPr>
          </a:p>
          <a:p>
            <a:pPr indent="0" lvl="0" marL="0" rtl="0" algn="just">
              <a:spcBef>
                <a:spcPts val="1200"/>
              </a:spcBef>
              <a:spcAft>
                <a:spcPts val="0"/>
              </a:spcAft>
              <a:buNone/>
            </a:pPr>
            <a:r>
              <a:rPr b="1" lang="en-GB" sz="1400">
                <a:solidFill>
                  <a:srgbClr val="000000"/>
                </a:solidFill>
                <a:latin typeface="Arial"/>
                <a:ea typeface="Arial"/>
                <a:cs typeface="Arial"/>
                <a:sym typeface="Arial"/>
              </a:rPr>
              <a:t>Stakeholders</a:t>
            </a:r>
            <a:r>
              <a:rPr lang="en-GB" sz="1400">
                <a:solidFill>
                  <a:srgbClr val="000000"/>
                </a:solidFill>
                <a:latin typeface="Arial"/>
                <a:ea typeface="Arial"/>
                <a:cs typeface="Arial"/>
                <a:sym typeface="Arial"/>
              </a:rPr>
              <a:t> would be the one who are interested to use this quantifiable analysis to understand the distribution of different cultures and cuisines over "the most diverse city on the planet - NYC". Also, this project can be utilized by a new food vendor who is willing to open his or her restaurant. Or by a government authority to examine and study their city's culture diversity better.</a:t>
            </a:r>
            <a:endParaRPr sz="1400">
              <a:solidFill>
                <a:srgbClr val="000000"/>
              </a:solidFill>
              <a:latin typeface="Arial"/>
              <a:ea typeface="Arial"/>
              <a:cs typeface="Arial"/>
              <a:sym typeface="Arial"/>
            </a:endParaRPr>
          </a:p>
          <a:p>
            <a:pPr indent="0" lvl="0" marL="0" rtl="0" algn="just">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819150" y="255975"/>
            <a:ext cx="7505700" cy="5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Discussions</a:t>
            </a:r>
            <a:endParaRPr sz="2400"/>
          </a:p>
        </p:txBody>
      </p:sp>
      <p:sp>
        <p:nvSpPr>
          <p:cNvPr id="244" name="Google Shape;244;p32"/>
          <p:cNvSpPr txBox="1"/>
          <p:nvPr>
            <p:ph idx="1" type="body"/>
          </p:nvPr>
        </p:nvSpPr>
        <p:spPr>
          <a:xfrm>
            <a:off x="894425" y="700950"/>
            <a:ext cx="7505700" cy="374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a:solidFill>
                  <a:srgbClr val="000000"/>
                </a:solidFill>
                <a:latin typeface="Arial"/>
                <a:ea typeface="Arial"/>
                <a:cs typeface="Arial"/>
                <a:sym typeface="Arial"/>
              </a:rPr>
              <a:t>We analysed the different clusters by using the following metrics</a:t>
            </a:r>
            <a:endParaRPr>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GB">
                <a:solidFill>
                  <a:srgbClr val="000000"/>
                </a:solidFill>
                <a:latin typeface="Arial"/>
                <a:ea typeface="Arial"/>
                <a:cs typeface="Arial"/>
                <a:sym typeface="Arial"/>
              </a:rPr>
              <a:t>Cont of Borough</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Count of 1st Most Common Venue</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Count of 2nd Most Common Venue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From the analysis, it is obvious that Pizza Place is the most common venue across all the clusters. Following could be the name of the clusters segmented by K-Means unsupervised machine learning algorithm.</a:t>
            </a:r>
            <a:endParaRPr>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GB">
                <a:solidFill>
                  <a:srgbClr val="000000"/>
                </a:solidFill>
                <a:latin typeface="Arial"/>
                <a:ea typeface="Arial"/>
                <a:cs typeface="Arial"/>
                <a:sym typeface="Arial"/>
              </a:rPr>
              <a:t>Cluster 0 : Pizza</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Cluster 1 : American</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Cluster 2 : Caribbean</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Cluster 3 : Italian</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Cluster 4 : Mix of Cuisines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Cluster 5 : Chinese</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Cluster 6 : Italian</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Cluster 7 : Fast Food</a:t>
            </a:r>
            <a:endParaRPr>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819150" y="444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Conclusion</a:t>
            </a:r>
            <a:endParaRPr sz="2400"/>
          </a:p>
        </p:txBody>
      </p:sp>
      <p:sp>
        <p:nvSpPr>
          <p:cNvPr id="250" name="Google Shape;250;p33"/>
          <p:cNvSpPr txBox="1"/>
          <p:nvPr>
            <p:ph idx="1" type="body"/>
          </p:nvPr>
        </p:nvSpPr>
        <p:spPr>
          <a:xfrm>
            <a:off x="819150" y="111257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400">
                <a:solidFill>
                  <a:srgbClr val="000000"/>
                </a:solidFill>
                <a:latin typeface="Arial"/>
                <a:ea typeface="Arial"/>
                <a:cs typeface="Arial"/>
                <a:sym typeface="Arial"/>
              </a:rPr>
              <a:t>The Neighborhoods of New York City were very briefly segmented into eight clusters and upon analysis it was possible to rename the clusters based on the venues in and arond the neighborhood. Along with American cuisine, Italian &amp; Chinese are very dominant in NYC.</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The results of this project can be improved by using a current dataset along with API which is more interested in Food venues. The scope of the project can be expanded further to understand the dynamics of each neighborhood and suggest a new vendor a profitable venue to start his food place.</a:t>
            </a:r>
            <a:endParaRPr sz="14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References</a:t>
            </a:r>
            <a:endParaRPr sz="2400"/>
          </a:p>
        </p:txBody>
      </p:sp>
      <p:sp>
        <p:nvSpPr>
          <p:cNvPr id="256" name="Google Shape;256;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400">
                <a:solidFill>
                  <a:srgbClr val="000000"/>
                </a:solidFill>
                <a:latin typeface="Arial"/>
                <a:ea typeface="Arial"/>
                <a:cs typeface="Arial"/>
                <a:sym typeface="Arial"/>
              </a:rPr>
              <a:t>Notebook created by Alex Aklson and Polong Lin for the Applied Data Science Capstone project.</a:t>
            </a:r>
            <a:endParaRPr sz="14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343800"/>
            <a:ext cx="7505700" cy="6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Data Source</a:t>
            </a:r>
            <a:endParaRPr sz="2400"/>
          </a:p>
        </p:txBody>
      </p:sp>
      <p:sp>
        <p:nvSpPr>
          <p:cNvPr id="141" name="Google Shape;141;p15"/>
          <p:cNvSpPr txBox="1"/>
          <p:nvPr>
            <p:ph idx="1" type="body"/>
          </p:nvPr>
        </p:nvSpPr>
        <p:spPr>
          <a:xfrm>
            <a:off x="819150" y="952500"/>
            <a:ext cx="7505700" cy="370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200">
                <a:solidFill>
                  <a:srgbClr val="000000"/>
                </a:solidFill>
                <a:latin typeface="Arial"/>
                <a:ea typeface="Arial"/>
                <a:cs typeface="Arial"/>
                <a:sym typeface="Arial"/>
              </a:rPr>
              <a:t>New York City Dataset</a:t>
            </a:r>
            <a:br>
              <a:rPr b="1" lang="en-GB" sz="1200">
                <a:solidFill>
                  <a:srgbClr val="000000"/>
                </a:solidFill>
                <a:latin typeface="Arial"/>
                <a:ea typeface="Arial"/>
                <a:cs typeface="Arial"/>
                <a:sym typeface="Arial"/>
              </a:rPr>
            </a:br>
            <a:br>
              <a:rPr b="1" lang="en-GB" sz="1200">
                <a:solidFill>
                  <a:srgbClr val="000000"/>
                </a:solidFill>
                <a:latin typeface="Arial"/>
                <a:ea typeface="Arial"/>
                <a:cs typeface="Arial"/>
                <a:sym typeface="Arial"/>
              </a:rPr>
            </a:br>
            <a:r>
              <a:rPr lang="en-GB" sz="1200">
                <a:solidFill>
                  <a:srgbClr val="000000"/>
                </a:solidFill>
                <a:latin typeface="Arial"/>
                <a:ea typeface="Arial"/>
                <a:cs typeface="Arial"/>
                <a:sym typeface="Arial"/>
              </a:rPr>
              <a:t>  Link: https://geo.nyu.edu/catalog/nyu_2451_34572</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en-GB" sz="1200">
                <a:solidFill>
                  <a:srgbClr val="000000"/>
                </a:solidFill>
                <a:latin typeface="Arial"/>
                <a:ea typeface="Arial"/>
                <a:cs typeface="Arial"/>
                <a:sym typeface="Arial"/>
              </a:rPr>
              <a:t>  Description: This New York City Neighborhood Names point file was created as a guide to New York City’s neighborhoods that appear on the web resource, “New York: A City of Neighborhoods.” Best estimates of label centroids were established at a 1:1,000 scale, but are ideally viewed at a 1:50,000 scale. This dataset will provide the addresses of neighborhood of NYC in json format.</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rPr b="1" lang="en-GB" sz="1200">
                <a:solidFill>
                  <a:srgbClr val="000000"/>
                </a:solidFill>
                <a:latin typeface="Arial"/>
                <a:ea typeface="Arial"/>
                <a:cs typeface="Arial"/>
                <a:sym typeface="Arial"/>
              </a:rPr>
              <a:t>Foursquare API</a:t>
            </a:r>
            <a:br>
              <a:rPr b="1" lang="en-GB" sz="1200">
                <a:solidFill>
                  <a:srgbClr val="000000"/>
                </a:solidFill>
                <a:latin typeface="Arial"/>
                <a:ea typeface="Arial"/>
                <a:cs typeface="Arial"/>
                <a:sym typeface="Arial"/>
              </a:rPr>
            </a:br>
            <a:br>
              <a:rPr b="1" lang="en-GB" sz="1200">
                <a:solidFill>
                  <a:srgbClr val="000000"/>
                </a:solidFill>
                <a:latin typeface="Arial"/>
                <a:ea typeface="Arial"/>
                <a:cs typeface="Arial"/>
                <a:sym typeface="Arial"/>
              </a:rPr>
            </a:br>
            <a:r>
              <a:rPr lang="en-GB" sz="1200">
                <a:solidFill>
                  <a:srgbClr val="000000"/>
                </a:solidFill>
                <a:latin typeface="Arial"/>
                <a:ea typeface="Arial"/>
                <a:cs typeface="Arial"/>
                <a:sym typeface="Arial"/>
              </a:rPr>
              <a:t>  Link: https://developer.foursquare.com/docs</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en-GB" sz="1200">
                <a:solidFill>
                  <a:srgbClr val="000000"/>
                </a:solidFill>
                <a:latin typeface="Arial"/>
                <a:ea typeface="Arial"/>
                <a:cs typeface="Arial"/>
                <a:sym typeface="Arial"/>
              </a:rPr>
              <a:t>  Description: Foursquare API, a location data provider, will be used to make RESTful API calls to retrieve data about venues in different neighborhoods. This is the link to Foursquare Venue Category Hierarchy. Venues retrieved from all the neighborhoods are categorized broadly into "Arts &amp; Entertainment", "College &amp; University", "Event", "Food", "Nightlife Spot", "Outdoors &amp; Recreation", etc.</a:t>
            </a:r>
            <a:endParaRPr sz="1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431625"/>
            <a:ext cx="7505700" cy="5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Data Processing</a:t>
            </a:r>
            <a:endParaRPr sz="2400"/>
          </a:p>
        </p:txBody>
      </p:sp>
      <p:sp>
        <p:nvSpPr>
          <p:cNvPr id="147" name="Google Shape;147;p16"/>
          <p:cNvSpPr txBox="1"/>
          <p:nvPr>
            <p:ph idx="1" type="body"/>
          </p:nvPr>
        </p:nvSpPr>
        <p:spPr>
          <a:xfrm>
            <a:off x="819150" y="1096850"/>
            <a:ext cx="7505700" cy="7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Create a data frame </a:t>
            </a:r>
            <a:r>
              <a:rPr lang="en-GB" sz="1400">
                <a:solidFill>
                  <a:srgbClr val="000000"/>
                </a:solidFill>
                <a:latin typeface="Arial"/>
                <a:ea typeface="Arial"/>
                <a:cs typeface="Arial"/>
                <a:sym typeface="Arial"/>
              </a:rPr>
              <a:t>with Borough, Neighborhood, Latitude and Longitude details of the New York City’s neighborhood.</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sz="1100">
              <a:solidFill>
                <a:srgbClr val="000000"/>
              </a:solidFill>
              <a:latin typeface="Arial"/>
              <a:ea typeface="Arial"/>
              <a:cs typeface="Arial"/>
              <a:sym typeface="Arial"/>
            </a:endParaRPr>
          </a:p>
        </p:txBody>
      </p:sp>
      <p:pic>
        <p:nvPicPr>
          <p:cNvPr id="148" name="Google Shape;148;p16"/>
          <p:cNvPicPr preferRelativeResize="0"/>
          <p:nvPr/>
        </p:nvPicPr>
        <p:blipFill>
          <a:blip r:embed="rId3">
            <a:alphaModFix/>
          </a:blip>
          <a:stretch>
            <a:fillRect/>
          </a:stretch>
        </p:blipFill>
        <p:spPr>
          <a:xfrm>
            <a:off x="1808325" y="1838150"/>
            <a:ext cx="4953175" cy="236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506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Data visualization of </a:t>
            </a:r>
            <a:r>
              <a:rPr lang="en-GB" sz="2400">
                <a:latin typeface="Arial"/>
                <a:ea typeface="Arial"/>
                <a:cs typeface="Arial"/>
                <a:sym typeface="Arial"/>
              </a:rPr>
              <a:t>New York City with neighborhoods superimposed on top</a:t>
            </a:r>
            <a:endParaRPr sz="2400"/>
          </a:p>
        </p:txBody>
      </p:sp>
      <p:pic>
        <p:nvPicPr>
          <p:cNvPr id="154" name="Google Shape;154;p17"/>
          <p:cNvPicPr preferRelativeResize="0"/>
          <p:nvPr/>
        </p:nvPicPr>
        <p:blipFill>
          <a:blip r:embed="rId3">
            <a:alphaModFix/>
          </a:blip>
          <a:stretch>
            <a:fillRect/>
          </a:stretch>
        </p:blipFill>
        <p:spPr>
          <a:xfrm>
            <a:off x="917650" y="1375525"/>
            <a:ext cx="6762750" cy="3276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494325"/>
            <a:ext cx="7505700" cy="5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Major categories of venues</a:t>
            </a:r>
            <a:endParaRPr sz="2400"/>
          </a:p>
        </p:txBody>
      </p:sp>
      <p:pic>
        <p:nvPicPr>
          <p:cNvPr id="160" name="Google Shape;160;p18"/>
          <p:cNvPicPr preferRelativeResize="0"/>
          <p:nvPr/>
        </p:nvPicPr>
        <p:blipFill>
          <a:blip r:embed="rId3">
            <a:alphaModFix/>
          </a:blip>
          <a:stretch>
            <a:fillRect/>
          </a:stretch>
        </p:blipFill>
        <p:spPr>
          <a:xfrm>
            <a:off x="1294025" y="1268726"/>
            <a:ext cx="6106975" cy="287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481775"/>
            <a:ext cx="76863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202 unique sub-categories under Food category</a:t>
            </a:r>
            <a:endParaRPr sz="2400"/>
          </a:p>
        </p:txBody>
      </p:sp>
      <p:pic>
        <p:nvPicPr>
          <p:cNvPr id="166" name="Google Shape;166;p19"/>
          <p:cNvPicPr preferRelativeResize="0"/>
          <p:nvPr/>
        </p:nvPicPr>
        <p:blipFill>
          <a:blip r:embed="rId3">
            <a:alphaModFix/>
          </a:blip>
          <a:stretch>
            <a:fillRect/>
          </a:stretch>
        </p:blipFill>
        <p:spPr>
          <a:xfrm>
            <a:off x="955300" y="1206150"/>
            <a:ext cx="6534150" cy="290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531950"/>
            <a:ext cx="7505700" cy="6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Machine Learning</a:t>
            </a:r>
            <a:endParaRPr sz="2400"/>
          </a:p>
        </p:txBody>
      </p:sp>
      <p:sp>
        <p:nvSpPr>
          <p:cNvPr id="172" name="Google Shape;172;p20"/>
          <p:cNvSpPr txBox="1"/>
          <p:nvPr>
            <p:ph idx="1" type="body"/>
          </p:nvPr>
        </p:nvSpPr>
        <p:spPr>
          <a:xfrm>
            <a:off x="819150" y="14011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solidFill>
                  <a:srgbClr val="000000"/>
                </a:solidFill>
                <a:latin typeface="Arial"/>
                <a:ea typeface="Arial"/>
                <a:cs typeface="Arial"/>
                <a:sym typeface="Arial"/>
              </a:rPr>
              <a:t>‘k-means’ is an unsupervised machine learning algorithm which creates clusters of data points aggregated together because of certain similarities. This algorithm will be used to count neighborhoods for each cluster label for variable cluster size.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n-GB" sz="1400">
                <a:solidFill>
                  <a:srgbClr val="000000"/>
                </a:solidFill>
                <a:latin typeface="Arial"/>
                <a:ea typeface="Arial"/>
                <a:cs typeface="Arial"/>
                <a:sym typeface="Arial"/>
              </a:rPr>
              <a:t>To implement this algorithm, it is very important to determine the optimal number of clusters (i.e. k). There are 2 most popular methods for the same, namely ‘The Elbow Method’ and ‘The Silhouette Method’.</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506875"/>
            <a:ext cx="7505700" cy="6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Elbow Method</a:t>
            </a:r>
            <a:endParaRPr sz="2400"/>
          </a:p>
        </p:txBody>
      </p:sp>
      <p:pic>
        <p:nvPicPr>
          <p:cNvPr id="178" name="Google Shape;178;p21"/>
          <p:cNvPicPr preferRelativeResize="0"/>
          <p:nvPr/>
        </p:nvPicPr>
        <p:blipFill>
          <a:blip r:embed="rId3">
            <a:alphaModFix/>
          </a:blip>
          <a:stretch>
            <a:fillRect/>
          </a:stretch>
        </p:blipFill>
        <p:spPr>
          <a:xfrm>
            <a:off x="1896175" y="1281475"/>
            <a:ext cx="4940900" cy="306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