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0" r:id="rId4"/>
    <p:sldId id="264" r:id="rId5"/>
    <p:sldId id="263" r:id="rId6"/>
    <p:sldId id="265" r:id="rId7"/>
    <p:sldId id="259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E222D-3C49-4C95-BC54-CA250296990C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317A5-BCE7-4265-AB95-0625D5389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317A5-BCE7-4265-AB95-0625D5389B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2FC273-44E5-4C12-A871-ED3552B5398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B3FD942-A288-46DD-9562-B61DB84A69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524000"/>
            <a:ext cx="7406640" cy="1472184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10541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Heap Sort</a:t>
            </a:r>
            <a:endParaRPr lang="en-US" sz="9600" b="1" dirty="0">
              <a:ln w="10541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4572000"/>
            <a:ext cx="4800600" cy="685800"/>
          </a:xfrm>
        </p:spPr>
        <p:txBody>
          <a:bodyPr/>
          <a:lstStyle/>
          <a:p>
            <a:r>
              <a:rPr lang="en-US" dirty="0" err="1" smtClean="0">
                <a:effectLst>
                  <a:reflection blurRad="6350" stA="55000" endA="300" endPos="45500" dir="5400000" sy="-100000" algn="bl" rotWithShape="0"/>
                </a:effectLst>
              </a:rPr>
              <a:t>Jovana</a:t>
            </a:r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effectLst>
                  <a:reflection blurRad="6350" stA="55000" endA="300" endPos="45500" dir="5400000" sy="-100000" algn="bl" rotWithShape="0"/>
                </a:effectLst>
              </a:rPr>
              <a:t>Atanasijevi</a:t>
            </a:r>
            <a:r>
              <a:rPr lang="sr-Latn-RS" dirty="0" smtClean="0">
                <a:effectLst>
                  <a:reflection blurRad="6350" stA="55000" endA="300" endPos="45500" dir="5400000" sy="-100000" algn="bl" rotWithShape="0"/>
                </a:effectLst>
              </a:rPr>
              <a:t>ć IIsm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Heap sort je algoritam za sortiranje iz dva koraka, zasnovan na strukturi podataka zvanoj </a:t>
            </a:r>
            <a:r>
              <a:rPr lang="sr-Latn-RS" b="1" i="1" dirty="0" smtClean="0"/>
              <a:t>heap</a:t>
            </a:r>
            <a:r>
              <a:rPr lang="sr-Latn-RS" dirty="0" smtClean="0"/>
              <a:t>. Umesto skeniranja celog niza u potrazi za maksimumom, ovaj sort koristi heap kako bi ga selektovao. </a:t>
            </a:r>
          </a:p>
          <a:p>
            <a:r>
              <a:rPr lang="sr-Latn-RS" dirty="0" smtClean="0"/>
              <a:t>Sve promene su izvršene na samom nizu, što znači da ovaj algoritam ne zahteva dodatnu memoriju – radi ‘u mestu’.</a:t>
            </a:r>
          </a:p>
          <a:p>
            <a:r>
              <a:rPr lang="sr-Latn-RS" dirty="0" smtClean="0"/>
              <a:t>Ovaj sort po kompleksnosti pripada klasi O(n log n) u najgorem slučaju, što znači da je sporiji od drugih sortova ali je efikasniji kada su upitanju velike količine podataka.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790688" cy="5486400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 smtClean="0"/>
              <a:t>Heap je vrsta strukture podataka u obliku binarnog stabla: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Osobina heapa je da se sastoji iz ključeva – roditeljsk</a:t>
            </a:r>
            <a:r>
              <a:rPr lang="en-US" dirty="0" err="1" smtClean="0"/>
              <a:t>og</a:t>
            </a:r>
            <a:r>
              <a:rPr lang="sr-Latn-RS" dirty="0" smtClean="0"/>
              <a:t> čvor</a:t>
            </a:r>
            <a:r>
              <a:rPr lang="en-US" dirty="0" smtClean="0"/>
              <a:t>a</a:t>
            </a:r>
            <a:r>
              <a:rPr lang="sr-Latn-RS" dirty="0" smtClean="0"/>
              <a:t> i njegovi</a:t>
            </a:r>
            <a:r>
              <a:rPr lang="en-US" dirty="0" smtClean="0"/>
              <a:t>h</a:t>
            </a:r>
            <a:r>
              <a:rPr lang="sr-Latn-RS" dirty="0" smtClean="0"/>
              <a:t> potom</a:t>
            </a:r>
            <a:r>
              <a:rPr lang="en-US" smtClean="0"/>
              <a:t>aka</a:t>
            </a:r>
            <a:r>
              <a:rPr lang="sr-Latn-RS" smtClean="0"/>
              <a:t>, </a:t>
            </a:r>
            <a:r>
              <a:rPr lang="sr-Latn-RS" dirty="0" smtClean="0"/>
              <a:t>koji prate pravilo da je vrednost roditeljskog čvora uvek veća od njegovih potomaka.</a:t>
            </a:r>
          </a:p>
          <a:p>
            <a:r>
              <a:rPr lang="en-US" dirty="0" smtClean="0"/>
              <a:t>H</a:t>
            </a:r>
            <a:r>
              <a:rPr lang="sr-Latn-RS" dirty="0" smtClean="0"/>
              <a:t>ea</a:t>
            </a:r>
            <a:r>
              <a:rPr lang="en-US" dirty="0" smtClean="0"/>
              <a:t>p je</a:t>
            </a:r>
            <a:r>
              <a:rPr lang="sr-Latn-RS" dirty="0" smtClean="0"/>
              <a:t> </a:t>
            </a:r>
            <a:r>
              <a:rPr lang="en-US" dirty="0" err="1" smtClean="0"/>
              <a:t>skoro</a:t>
            </a:r>
            <a:r>
              <a:rPr lang="en-US" dirty="0" smtClean="0"/>
              <a:t> </a:t>
            </a:r>
            <a:r>
              <a:rPr lang="en-US" dirty="0" err="1" smtClean="0"/>
              <a:t>kompletno</a:t>
            </a:r>
            <a:r>
              <a:rPr lang="en-US" dirty="0" smtClean="0"/>
              <a:t> </a:t>
            </a:r>
            <a:r>
              <a:rPr lang="en-US" dirty="0" err="1" smtClean="0"/>
              <a:t>stablo</a:t>
            </a:r>
            <a:r>
              <a:rPr lang="sr-Latn-RS" dirty="0" smtClean="0"/>
              <a:t>. To znači da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kompletno</a:t>
            </a:r>
            <a:r>
              <a:rPr lang="en-US" dirty="0" smtClean="0"/>
              <a:t> </a:t>
            </a:r>
            <a:r>
              <a:rPr lang="en-US" dirty="0" err="1" smtClean="0"/>
              <a:t>popunjeni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nivoi</a:t>
            </a:r>
            <a:r>
              <a:rPr lang="en-US" dirty="0" smtClean="0"/>
              <a:t> </a:t>
            </a:r>
            <a:r>
              <a:rPr lang="en-US" dirty="0" err="1" smtClean="0"/>
              <a:t>osim</a:t>
            </a:r>
            <a:r>
              <a:rPr lang="en-US" dirty="0" smtClean="0"/>
              <a:t> </a:t>
            </a:r>
            <a:r>
              <a:rPr lang="en-US" dirty="0" err="1" smtClean="0"/>
              <a:t>poslednjeg</a:t>
            </a:r>
            <a:r>
              <a:rPr lang="sr-Latn-RS" dirty="0" smtClean="0"/>
              <a:t>, s tim da se popunjavanje vrši uvek s leva na desno.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24200" y="1752600"/>
            <a:ext cx="4038600" cy="2091055"/>
            <a:chOff x="1447800" y="2209800"/>
            <a:chExt cx="4038600" cy="2091055"/>
          </a:xfrm>
        </p:grpSpPr>
        <p:pic>
          <p:nvPicPr>
            <p:cNvPr id="4" name="Picture 3" descr="heap data structur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209800"/>
              <a:ext cx="3733800" cy="209105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57600" y="2438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</a:t>
              </a:r>
              <a:r>
                <a:rPr lang="sr-Latn-RS" i="1" dirty="0" smtClean="0">
                  <a:solidFill>
                    <a:srgbClr val="FF0000"/>
                  </a:solidFill>
                </a:rPr>
                <a:t>oditeljski čvor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3657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i="1" dirty="0" smtClean="0">
                  <a:solidFill>
                    <a:srgbClr val="FF0000"/>
                  </a:solidFill>
                </a:rPr>
                <a:t>potomci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6200000" flipV="1">
              <a:off x="3848100" y="36195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306094" y="3619500"/>
              <a:ext cx="227806" cy="153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"/>
            <a:ext cx="7790688" cy="3733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Značajna</a:t>
            </a:r>
            <a:r>
              <a:rPr lang="en-US" sz="2400" dirty="0" smtClean="0"/>
              <a:t> </a:t>
            </a:r>
            <a:r>
              <a:rPr lang="en-US" sz="2400" dirty="0" err="1" smtClean="0"/>
              <a:t>osobina</a:t>
            </a:r>
            <a:r>
              <a:rPr lang="en-US" sz="2400" dirty="0" smtClean="0"/>
              <a:t> </a:t>
            </a:r>
            <a:r>
              <a:rPr lang="en-US" sz="2400" dirty="0" err="1" smtClean="0"/>
              <a:t>skoro</a:t>
            </a:r>
            <a:r>
              <a:rPr lang="en-US" sz="2400" dirty="0" smtClean="0"/>
              <a:t> </a:t>
            </a:r>
            <a:r>
              <a:rPr lang="en-US" sz="2400" dirty="0" err="1" smtClean="0"/>
              <a:t>kompletn</a:t>
            </a:r>
            <a:r>
              <a:rPr lang="sr-Latn-RS" sz="2400" dirty="0" smtClean="0"/>
              <a:t>og binarnog</a:t>
            </a:r>
            <a:r>
              <a:rPr lang="en-US" sz="2400" dirty="0" smtClean="0"/>
              <a:t> </a:t>
            </a:r>
            <a:r>
              <a:rPr lang="en-US" sz="2400" dirty="0" err="1" smtClean="0"/>
              <a:t>stabla</a:t>
            </a:r>
            <a:r>
              <a:rPr lang="sr-Latn-RS" sz="2400" dirty="0" smtClean="0"/>
              <a:t> jeste da</a:t>
            </a:r>
            <a:r>
              <a:rPr lang="en-US" sz="2400" dirty="0" smtClean="0"/>
              <a:t> se</a:t>
            </a:r>
            <a:r>
              <a:rPr lang="sr-Latn-RS" sz="2400" dirty="0" smtClean="0"/>
              <a:t> ono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efikasno</a:t>
            </a:r>
            <a:r>
              <a:rPr lang="en-US" sz="2400" dirty="0" smtClean="0"/>
              <a:t> </a:t>
            </a:r>
            <a:r>
              <a:rPr lang="en-US" sz="2400" dirty="0" err="1" smtClean="0"/>
              <a:t>smestiti</a:t>
            </a:r>
            <a:r>
              <a:rPr lang="en-US" sz="2400" dirty="0" smtClean="0"/>
              <a:t> u </a:t>
            </a:r>
            <a:r>
              <a:rPr lang="en-US" sz="2400" dirty="0" err="1" smtClean="0"/>
              <a:t>niz</a:t>
            </a:r>
            <a:r>
              <a:rPr lang="en-US" sz="2400" dirty="0" smtClean="0"/>
              <a:t>,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osnovu</a:t>
            </a:r>
            <a:r>
              <a:rPr lang="en-US" sz="2400" dirty="0" smtClean="0"/>
              <a:t> </a:t>
            </a:r>
            <a:r>
              <a:rPr lang="en-US" sz="2400" dirty="0" err="1" smtClean="0"/>
              <a:t>sledećih</a:t>
            </a:r>
            <a:r>
              <a:rPr lang="en-US" sz="2400" dirty="0" smtClean="0"/>
              <a:t> </a:t>
            </a:r>
            <a:r>
              <a:rPr lang="en-US" sz="2400" dirty="0" err="1" smtClean="0"/>
              <a:t>relacija</a:t>
            </a:r>
            <a:r>
              <a:rPr lang="en-US" sz="2400" dirty="0" smtClean="0"/>
              <a:t>:</a:t>
            </a:r>
            <a:endParaRPr lang="sr-Latn-RS" sz="2400" dirty="0" smtClean="0"/>
          </a:p>
          <a:p>
            <a:r>
              <a:rPr lang="en-US" sz="2400" dirty="0" smtClean="0"/>
              <a:t>I</a:t>
            </a:r>
            <a:r>
              <a:rPr lang="sr-Latn-RS" sz="2400" dirty="0" smtClean="0"/>
              <a:t>ndeks </a:t>
            </a:r>
            <a:r>
              <a:rPr lang="sr-Latn-RS" sz="2400" b="1" dirty="0" smtClean="0"/>
              <a:t>roditeljskog čvora</a:t>
            </a:r>
            <a:r>
              <a:rPr lang="sr-Latn-RS" sz="2400" dirty="0" smtClean="0"/>
              <a:t>, čiji je potomak indeksa </a:t>
            </a:r>
            <a:r>
              <a:rPr lang="sr-Latn-RS" sz="2400" b="1" dirty="0" smtClean="0"/>
              <a:t>k</a:t>
            </a:r>
            <a:r>
              <a:rPr lang="sr-Latn-RS" sz="2400" dirty="0" smtClean="0"/>
              <a:t>, biće </a:t>
            </a:r>
            <a:r>
              <a:rPr lang="sr-Latn-RS" sz="2400" b="1" dirty="0" smtClean="0"/>
              <a:t>k div 2</a:t>
            </a:r>
          </a:p>
          <a:p>
            <a:r>
              <a:rPr lang="sr-Latn-RS" sz="2400" dirty="0" smtClean="0"/>
              <a:t>Indeks </a:t>
            </a:r>
            <a:r>
              <a:rPr lang="sr-Latn-RS" sz="2400" b="1" dirty="0" smtClean="0"/>
              <a:t>levog potomka </a:t>
            </a:r>
            <a:r>
              <a:rPr lang="sr-Latn-RS" sz="2400" dirty="0" smtClean="0"/>
              <a:t>od čvora </a:t>
            </a:r>
            <a:r>
              <a:rPr lang="sr-Latn-RS" sz="2400" b="1" dirty="0" smtClean="0"/>
              <a:t>k</a:t>
            </a:r>
            <a:r>
              <a:rPr lang="sr-Latn-RS" sz="2400" dirty="0" smtClean="0"/>
              <a:t> je </a:t>
            </a:r>
            <a:r>
              <a:rPr lang="sr-Latn-RS" sz="2400" b="1" dirty="0" smtClean="0"/>
              <a:t>2k</a:t>
            </a:r>
          </a:p>
          <a:p>
            <a:r>
              <a:rPr lang="sr-Latn-RS" sz="2400" dirty="0" smtClean="0"/>
              <a:t>Indeks </a:t>
            </a:r>
            <a:r>
              <a:rPr lang="sr-Latn-RS" sz="2400" b="1" dirty="0" smtClean="0"/>
              <a:t>desnog potomka</a:t>
            </a:r>
            <a:r>
              <a:rPr lang="sr-Latn-RS" sz="2400" dirty="0" smtClean="0"/>
              <a:t> od čvora </a:t>
            </a:r>
            <a:r>
              <a:rPr lang="sr-Latn-RS" sz="2400" b="1" dirty="0" smtClean="0"/>
              <a:t>k</a:t>
            </a:r>
            <a:r>
              <a:rPr lang="sr-Latn-RS" sz="2400" dirty="0" smtClean="0"/>
              <a:t> je </a:t>
            </a:r>
            <a:r>
              <a:rPr lang="sr-Latn-RS" sz="2400" b="1" dirty="0" smtClean="0"/>
              <a:t>2k+1</a:t>
            </a:r>
          </a:p>
          <a:p>
            <a:r>
              <a:rPr lang="sr-Latn-RS" sz="2400" dirty="0" smtClean="0"/>
              <a:t>Koren stabla ima najmanji indeks</a:t>
            </a:r>
            <a:endParaRPr lang="en-US" sz="2400" dirty="0"/>
          </a:p>
        </p:txBody>
      </p:sp>
      <p:pic>
        <p:nvPicPr>
          <p:cNvPr id="4" name="Picture 3" descr="heap data 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657600"/>
            <a:ext cx="4006921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3581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solidFill>
                  <a:schemeClr val="accent3"/>
                </a:solidFill>
              </a:rPr>
              <a:t>k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>
                <a:solidFill>
                  <a:schemeClr val="accent3"/>
                </a:solidFill>
              </a:rPr>
              <a:t>2k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4114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>
                <a:solidFill>
                  <a:schemeClr val="accent3"/>
                </a:solidFill>
              </a:rPr>
              <a:t>2k+1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ovaj algoritam radi?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219200"/>
            <a:ext cx="8324088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r-Latn-RS" dirty="0" smtClean="0"/>
              <a:t> Heap sort je algoritam iz dva koraka:</a:t>
            </a:r>
          </a:p>
          <a:p>
            <a:pPr marL="596646" indent="-514350">
              <a:buFont typeface="+mj-lt"/>
              <a:buAutoNum type="arabicPeriod"/>
            </a:pPr>
            <a:r>
              <a:rPr lang="sr-Latn-RS" sz="4000" dirty="0" smtClean="0">
                <a:solidFill>
                  <a:schemeClr val="accent3">
                    <a:lumMod val="75000"/>
                  </a:schemeClr>
                </a:solidFill>
              </a:rPr>
              <a:t>Napraviti heap</a:t>
            </a:r>
          </a:p>
          <a:p>
            <a:pPr marL="596646" indent="-514350">
              <a:buNone/>
            </a:pPr>
            <a:r>
              <a:rPr lang="sr-Latn-RS" dirty="0" smtClean="0"/>
              <a:t>     </a:t>
            </a:r>
            <a:r>
              <a:rPr lang="sr-Latn-RS" sz="3000" dirty="0" smtClean="0"/>
              <a:t>Od ulaznih podataka konstruišemo heap. </a:t>
            </a:r>
            <a:r>
              <a:rPr lang="vi-VN" sz="2800" dirty="0" smtClean="0"/>
              <a:t>Preuređivanje</a:t>
            </a:r>
            <a:r>
              <a:rPr lang="sr-Latn-RS" sz="2800" dirty="0" smtClean="0"/>
              <a:t> niza</a:t>
            </a:r>
            <a:r>
              <a:rPr lang="vi-VN" sz="2800" dirty="0" smtClean="0"/>
              <a:t> u hip se vrši zamenom mesta elemenata niza, počevši od prvog elementa</a:t>
            </a:r>
            <a:r>
              <a:rPr lang="sr-Latn-RS" sz="2800" dirty="0" smtClean="0">
                <a:latin typeface="Gill Sans MT Condensed" pitchFamily="34" charset="0"/>
              </a:rPr>
              <a:t> </a:t>
            </a:r>
            <a:r>
              <a:rPr lang="vi-VN" sz="2800" dirty="0" smtClean="0"/>
              <a:t>niza (odnosno korena stabla) tako da budu ispoštovani uslovi odnosa vrednosti roditelj</a:t>
            </a:r>
            <a:r>
              <a:rPr lang="sr-Latn-RS" sz="2800" dirty="0" smtClean="0">
                <a:latin typeface="Gill Sans MT Condensed" pitchFamily="34" charset="0"/>
              </a:rPr>
              <a:t>-</a:t>
            </a:r>
            <a:r>
              <a:rPr lang="vi-VN" sz="2800" dirty="0" smtClean="0"/>
              <a:t>potomak koji</a:t>
            </a:r>
            <a:r>
              <a:rPr lang="sr-Latn-RS" sz="2800" dirty="0" smtClean="0">
                <a:latin typeface="Gill Sans MT Condensed" pitchFamily="34" charset="0"/>
              </a:rPr>
              <a:t> </a:t>
            </a:r>
            <a:r>
              <a:rPr lang="vi-VN" sz="2800" dirty="0" smtClean="0"/>
              <a:t>važe u hipu.</a:t>
            </a:r>
            <a:endParaRPr lang="sr-Latn-RS" sz="2800" dirty="0" smtClean="0">
              <a:latin typeface="Gill Sans MT Condensed" pitchFamily="34" charset="0"/>
            </a:endParaRPr>
          </a:p>
          <a:p>
            <a:pPr marL="596646" indent="-514350">
              <a:buFont typeface="+mj-lt"/>
              <a:buAutoNum type="arabicPeriod"/>
            </a:pPr>
            <a:endParaRPr lang="sr-Latn-RS" dirty="0" smtClean="0"/>
          </a:p>
          <a:p>
            <a:pPr marL="596646" indent="-514350">
              <a:buAutoNum type="arabicPeriod" startAt="2"/>
            </a:pPr>
            <a:r>
              <a:rPr lang="sr-Latn-RS" sz="4000" dirty="0" smtClean="0">
                <a:solidFill>
                  <a:schemeClr val="accent3">
                    <a:lumMod val="75000"/>
                  </a:schemeClr>
                </a:solidFill>
              </a:rPr>
              <a:t>Sortirati heap</a:t>
            </a:r>
          </a:p>
          <a:p>
            <a:pPr marL="596646" indent="-514350">
              <a:buNone/>
            </a:pPr>
            <a:r>
              <a:rPr lang="sr-Latn-RS" dirty="0" smtClean="0"/>
              <a:t>     Procedura sortiranja izgleda ovako:</a:t>
            </a:r>
          </a:p>
          <a:p>
            <a:pPr marL="596646" indent="-514350">
              <a:buNone/>
            </a:pPr>
            <a:r>
              <a:rPr lang="sr-Latn-RS" dirty="0" smtClean="0"/>
              <a:t>      -Vrednost u korenu menja mesto sa poslednjim elementom nesortiranog dela niza (heap deo)</a:t>
            </a:r>
          </a:p>
          <a:p>
            <a:pPr marL="596646" indent="-514350">
              <a:buNone/>
            </a:pPr>
            <a:r>
              <a:rPr lang="sr-Latn-RS" dirty="0" smtClean="0"/>
              <a:t>      -Vrednost poslednjeg elementa se briše iz ulazne liste i postavlja na prvo mesto izlazne liste</a:t>
            </a:r>
          </a:p>
          <a:p>
            <a:pPr marL="596646" indent="-514350">
              <a:buNone/>
            </a:pPr>
            <a:r>
              <a:rPr lang="sr-Latn-RS" dirty="0" smtClean="0"/>
              <a:t>      -Novopostavljena vrednost se prenosi kroz heap dok se ponovo ne uspostavi odnos roditelj-potomak.</a:t>
            </a:r>
          </a:p>
          <a:p>
            <a:pPr marL="596646" indent="-514350">
              <a:buNone/>
            </a:pPr>
            <a:r>
              <a:rPr lang="sr-Latn-RS" dirty="0" smtClean="0"/>
              <a:t>     Ovaj proces se ponavlja dok se ne obradi svaki od n elemenata ulaznog niza.</a:t>
            </a:r>
          </a:p>
          <a:p>
            <a:pPr marL="596646" indent="-514350">
              <a:buNone/>
            </a:pPr>
            <a:endParaRPr lang="sr-Latn-RS" dirty="0" smtClean="0"/>
          </a:p>
          <a:p>
            <a:pPr marL="596646" indent="-514350">
              <a:buNone/>
            </a:pPr>
            <a:endParaRPr lang="sr-Latn-RS" dirty="0" smtClean="0"/>
          </a:p>
          <a:p>
            <a:pPr marL="596646" indent="-514350">
              <a:buNone/>
            </a:pPr>
            <a:endParaRPr lang="sr-Latn-RS" dirty="0" smtClean="0"/>
          </a:p>
          <a:p>
            <a:pPr marL="596646" indent="-514350">
              <a:buNone/>
            </a:pPr>
            <a:endParaRPr lang="sr-Latn-RS" dirty="0" smtClean="0"/>
          </a:p>
          <a:p>
            <a:pPr marL="596646" indent="-514350">
              <a:buNone/>
            </a:pPr>
            <a:endParaRPr lang="sr-Latn-RS" dirty="0" smtClean="0"/>
          </a:p>
          <a:p>
            <a:pPr marL="596646" indent="-514350">
              <a:buNone/>
            </a:pPr>
            <a:endParaRPr lang="sr-Latn-RS" dirty="0" smtClean="0"/>
          </a:p>
          <a:p>
            <a:pPr marL="596646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psort-examp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675640"/>
            <a:ext cx="6934200" cy="55473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izgleda kod heap sorta?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745992" cy="5105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program 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HeapSort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 a:array [1..100] of integer;    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i,n,h,s,f,l:integer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 read(n);  for 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:=1 to n do read(a[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:=2 to n do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  begin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   h:=a[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]; s:=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sr-Latn-RS" sz="3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f:=s div 2;</a:t>
            </a:r>
          </a:p>
          <a:p>
            <a:pPr>
              <a:buNone/>
            </a:pPr>
            <a:r>
              <a:rPr lang="en-US" sz="3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while ((s&gt;1) and (a[f]&lt;h)) do</a:t>
            </a:r>
          </a:p>
          <a:p>
            <a:pPr>
              <a:buNone/>
            </a:pPr>
            <a:r>
              <a:rPr lang="en-US" sz="3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begin</a:t>
            </a:r>
          </a:p>
          <a:p>
            <a:pPr>
              <a:buNone/>
            </a:pPr>
            <a:r>
              <a:rPr lang="en-US" sz="3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a[s]:=a[f]; s:=f; f:=s div 2;</a:t>
            </a:r>
          </a:p>
          <a:p>
            <a:pPr>
              <a:buNone/>
            </a:pPr>
            <a:r>
              <a:rPr lang="en-US" sz="3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end;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  a[s]:=h;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 end;</a:t>
            </a:r>
          </a:p>
          <a:p>
            <a:pPr>
              <a:buNone/>
            </a:pPr>
            <a:r>
              <a:rPr lang="en-US" sz="3400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524000"/>
            <a:ext cx="49530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:=n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downto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2 do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begin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l:=a[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]; a[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]:=a[1]; f:=1;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if ((i-1&gt;=3) and (a[3]&gt;a[2]))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then s:=3 else s:=2;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while (s&lt;=i-1) and (a[s]&gt;l) do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begin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a[f]:=a[s]; f:=s; s:=2*f;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if ((s+1&lt;=i-1) and (a[s+1]&gt;a[s]))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then s:=s+1;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end;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a[f]:=l;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end;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:=1 to n do write(a[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]:9);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end.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1447800" y="3200400"/>
            <a:ext cx="228599" cy="28194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191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chemeClr val="accent3">
                    <a:lumMod val="75000"/>
                  </a:schemeClr>
                </a:solidFill>
              </a:rPr>
              <a:t>Formiranje heap stabla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5486400" y="1524000"/>
            <a:ext cx="381000" cy="41148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60960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solidFill>
                  <a:srgbClr val="C00000"/>
                </a:solidFill>
              </a:rPr>
              <a:t>s – indeks potomka</a:t>
            </a:r>
          </a:p>
          <a:p>
            <a:r>
              <a:rPr lang="sr-Latn-RS" sz="1600" dirty="0" smtClean="0">
                <a:solidFill>
                  <a:srgbClr val="C00000"/>
                </a:solidFill>
              </a:rPr>
              <a:t>f – indeks roditelja</a:t>
            </a:r>
          </a:p>
          <a:p>
            <a:r>
              <a:rPr lang="sr-Latn-RS" sz="1600" dirty="0" smtClean="0">
                <a:solidFill>
                  <a:srgbClr val="C00000"/>
                </a:solidFill>
              </a:rPr>
              <a:t>h – član koji ubacujemo u heap</a:t>
            </a:r>
          </a:p>
          <a:p>
            <a:endParaRPr lang="en-US" sz="1600" dirty="0"/>
          </a:p>
        </p:txBody>
      </p:sp>
      <p:sp>
        <p:nvSpPr>
          <p:cNvPr id="9" name="Right Brace 8"/>
          <p:cNvSpPr/>
          <p:nvPr/>
        </p:nvSpPr>
        <p:spPr>
          <a:xfrm>
            <a:off x="4800600" y="4114800"/>
            <a:ext cx="45719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41910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raži se mesto za 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3200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chemeClr val="accent3">
                    <a:lumMod val="75000"/>
                  </a:schemeClr>
                </a:solidFill>
              </a:rPr>
              <a:t>Sortiranje heapa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60960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solidFill>
                  <a:srgbClr val="C00000"/>
                </a:solidFill>
              </a:rPr>
              <a:t>l – poslednji član heap stabla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3" name="Right Bracket 12"/>
          <p:cNvSpPr/>
          <p:nvPr/>
        </p:nvSpPr>
        <p:spPr>
          <a:xfrm>
            <a:off x="8839200" y="3124200"/>
            <a:ext cx="45719" cy="19050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77200" y="3429000"/>
            <a:ext cx="1219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Traži se mesto za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 i mane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343400" cy="4663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r-Latn-RS" b="1" dirty="0" smtClean="0">
                <a:solidFill>
                  <a:srgbClr val="C00000"/>
                </a:solidFill>
              </a:rPr>
              <a:t>Prednosti:</a:t>
            </a:r>
          </a:p>
          <a:p>
            <a:r>
              <a:rPr lang="sr-Latn-RS" dirty="0" smtClean="0"/>
              <a:t>Radi u mestu – nije potreban dodatni memorijski prostor jer se sve izmene vrše na nizu</a:t>
            </a:r>
          </a:p>
          <a:p>
            <a:r>
              <a:rPr lang="sr-Latn-RS" dirty="0" smtClean="0"/>
              <a:t>Ne zahteva dodatne rekurzije</a:t>
            </a:r>
          </a:p>
          <a:p>
            <a:r>
              <a:rPr lang="sr-Latn-RS" dirty="0" smtClean="0"/>
              <a:t>Efikasan sa velikom količinom podataka</a:t>
            </a:r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524000"/>
            <a:ext cx="3980688" cy="4663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r-Latn-RS" b="1" dirty="0" smtClean="0">
                <a:solidFill>
                  <a:srgbClr val="C00000"/>
                </a:solidFill>
              </a:rPr>
              <a:t>Mane:</a:t>
            </a:r>
          </a:p>
          <a:p>
            <a:r>
              <a:rPr lang="sr-Latn-RS" dirty="0" smtClean="0"/>
              <a:t>Nije stabilan</a:t>
            </a:r>
          </a:p>
          <a:p>
            <a:r>
              <a:rPr lang="sr-Latn-RS" dirty="0" smtClean="0"/>
              <a:t>Sporiji je od nekih drugih sortova (Quick, Merge... 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6019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Stabilan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algoritam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sortiranja</a:t>
            </a:r>
            <a:r>
              <a:rPr lang="en-US" dirty="0" smtClean="0">
                <a:solidFill>
                  <a:srgbClr val="C00000"/>
                </a:solidFill>
              </a:rPr>
              <a:t> je </a:t>
            </a:r>
            <a:r>
              <a:rPr lang="en-US" dirty="0" err="1" smtClean="0">
                <a:solidFill>
                  <a:srgbClr val="C00000"/>
                </a:solidFill>
              </a:rPr>
              <a:t>onaj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koji</a:t>
            </a:r>
            <a:r>
              <a:rPr lang="en-US" dirty="0" smtClean="0">
                <a:solidFill>
                  <a:srgbClr val="C00000"/>
                </a:solidFill>
              </a:rPr>
              <a:t> ne </a:t>
            </a:r>
            <a:r>
              <a:rPr lang="en-US" dirty="0" err="1" smtClean="0">
                <a:solidFill>
                  <a:srgbClr val="C00000"/>
                </a:solidFill>
              </a:rPr>
              <a:t>vrši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zamenu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elemenata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istim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vrednostima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Heap sorta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listama sa ogromnom količinom podataka</a:t>
            </a:r>
          </a:p>
          <a:p>
            <a:r>
              <a:rPr lang="sr-Latn-RS" dirty="0" smtClean="0"/>
              <a:t>Kada nam je važnije vreme u najgorem slučaju nego u prosečnom</a:t>
            </a:r>
          </a:p>
          <a:p>
            <a:r>
              <a:rPr lang="sr-Latn-RS" dirty="0" smtClean="0"/>
              <a:t>Sortiranje liste prioriteta</a:t>
            </a:r>
          </a:p>
          <a:p>
            <a:r>
              <a:rPr lang="sr-Latn-RS" dirty="0" smtClean="0"/>
              <a:t>Sortiranje vremenske tabele sa zadatim poslovima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271</TotalTime>
  <Words>718</Words>
  <Application>Microsoft Office PowerPoint</Application>
  <PresentationFormat>On-screen Show (4:3)</PresentationFormat>
  <Paragraphs>93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Heap Sort</vt:lpstr>
      <vt:lpstr>Uvod</vt:lpstr>
      <vt:lpstr>Šta je heap?</vt:lpstr>
      <vt:lpstr>Slide 4</vt:lpstr>
      <vt:lpstr>Kako ovaj algoritam radi?</vt:lpstr>
      <vt:lpstr>Slide 6</vt:lpstr>
      <vt:lpstr>Kako izgleda kod heap sorta?</vt:lpstr>
      <vt:lpstr>Prednosti i mane algoritma</vt:lpstr>
      <vt:lpstr>Primena Heap sorta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Corporate Edition</dc:creator>
  <cp:lastModifiedBy>JANKO</cp:lastModifiedBy>
  <cp:revision>23</cp:revision>
  <dcterms:created xsi:type="dcterms:W3CDTF">2012-09-11T07:44:44Z</dcterms:created>
  <dcterms:modified xsi:type="dcterms:W3CDTF">2013-02-23T17:14:17Z</dcterms:modified>
</cp:coreProperties>
</file>