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nton" pitchFamily="2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HCvYJFCX6YruxqgJcej+51/lg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47038F-0DCC-4444-ACFE-E0F9C0EBF8E0}">
  <a:tblStyle styleId="{0847038F-0DCC-4444-ACFE-E0F9C0EBF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32347c8c6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32347c8c6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507761d2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507761d2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709fa1b3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709fa1b3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50775b4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50775b4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50775b48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50775b48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32347c8c6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32347c8c6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Cada grupo deberá completarlo con su información.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22c13bd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22c13bd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709fa1b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709fa1b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432347c8c6_0_2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1432347c8c6_0_2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1432347c8c6_0_2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32347c8c6_0_24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1432347c8c6_0_2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1432347c8c6_0_2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432347c8c6_0_2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32347c8c6_0_2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1432347c8c6_0_25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1432347c8c6_0_2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432347c8c6_0_2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1432347c8c6_0_2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g1432347c8c6_0_2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84368" y="51470"/>
            <a:ext cx="1170360" cy="53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432347c8c6_0_2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1432347c8c6_0_2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432347c8c6_0_2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1432347c8c6_0_2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1432347c8c6_0_2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432347c8c6_0_2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432347c8c6_0_2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1432347c8c6_0_2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1432347c8c6_0_2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432347c8c6_0_2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1432347c8c6_0_2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432347c8c6_0_2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1432347c8c6_0_2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432347c8c6_0_2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432347c8c6_0_2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1432347c8c6_0_2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432347c8c6_0_2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1432347c8c6_0_2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1432347c8c6_0_2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1432347c8c6_0_2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1432347c8c6_0_2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432347c8c6_0_2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1432347c8c6_0_2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432347c8c6_0_2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1432347c8c6_0_2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g1432347c8c6_0_2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ysarahmadbhat/airline-passenger-satisfa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1432347c8c6_0_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1432347c8c6_0_265"/>
          <p:cNvSpPr txBox="1"/>
          <p:nvPr/>
        </p:nvSpPr>
        <p:spPr>
          <a:xfrm>
            <a:off x="2923650" y="307425"/>
            <a:ext cx="329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>
                <a:latin typeface="Helvetica Neue"/>
                <a:ea typeface="Helvetica Neue"/>
                <a:cs typeface="Helvetica Neue"/>
                <a:sym typeface="Helvetica Neue"/>
              </a:rPr>
              <a:t>CODERHOUSE - DATA SCIENCE</a:t>
            </a:r>
            <a:endParaRPr sz="1300"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g1432347c8c6_0_265"/>
          <p:cNvSpPr txBox="1"/>
          <p:nvPr/>
        </p:nvSpPr>
        <p:spPr>
          <a:xfrm>
            <a:off x="258950" y="745625"/>
            <a:ext cx="8625300" cy="3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00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Proyecto Final:</a:t>
            </a:r>
            <a:br>
              <a:rPr lang="es-ES" sz="41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</a:br>
            <a:endParaRPr sz="4100" i="1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Análisis sobre la Satisfacción del Cliente</a:t>
            </a:r>
            <a:endParaRPr sz="4100" i="1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4" name="Google Shape;64;g1432347c8c6_0_265"/>
          <p:cNvSpPr txBox="1"/>
          <p:nvPr/>
        </p:nvSpPr>
        <p:spPr>
          <a:xfrm>
            <a:off x="258950" y="4224750"/>
            <a:ext cx="7485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Profesor: Jaime Alberto Fraustro Valdez</a:t>
            </a:r>
            <a:br>
              <a:rPr lang="es-ES" sz="15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-ES" sz="15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Tutor: Leyton Jean Piere Castro Clavijo</a:t>
            </a:r>
            <a:endParaRPr sz="1500"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Comisión: 25565</a:t>
            </a:r>
            <a:endParaRPr sz="1500"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2121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507761d2c_0_1"/>
          <p:cNvSpPr txBox="1">
            <a:spLocks noGrp="1"/>
          </p:cNvSpPr>
          <p:nvPr>
            <p:ph type="title"/>
          </p:nvPr>
        </p:nvSpPr>
        <p:spPr>
          <a:xfrm>
            <a:off x="457200" y="5704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s-ES" sz="2900" b="1" dirty="0"/>
              <a:t>Ranking de las variables que más influyen en nuestra variable target</a:t>
            </a:r>
            <a:endParaRPr sz="2900" b="1" dirty="0"/>
          </a:p>
        </p:txBody>
      </p:sp>
      <p:sp>
        <p:nvSpPr>
          <p:cNvPr id="154" name="Google Shape;154;g14507761d2c_0_1"/>
          <p:cNvSpPr txBox="1"/>
          <p:nvPr/>
        </p:nvSpPr>
        <p:spPr>
          <a:xfrm>
            <a:off x="391350" y="1427875"/>
            <a:ext cx="836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g14507761d2c_0_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pic>
        <p:nvPicPr>
          <p:cNvPr id="156" name="Google Shape;156;g14507761d2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71" y="1453252"/>
            <a:ext cx="7684658" cy="3450961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709fa1b3f_0_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sz="2900" b="1"/>
              <a:t>Proceso</a:t>
            </a:r>
            <a:r>
              <a:rPr lang="es-ES"/>
              <a:t> </a:t>
            </a:r>
            <a:r>
              <a:rPr lang="es-ES" sz="2900" b="1"/>
              <a:t>aplicado - 3era Instancia</a:t>
            </a:r>
            <a:endParaRPr/>
          </a:p>
        </p:txBody>
      </p:sp>
      <p:sp>
        <p:nvSpPr>
          <p:cNvPr id="162" name="Google Shape;162;g13709fa1b3f_0_14"/>
          <p:cNvSpPr txBox="1"/>
          <p:nvPr/>
        </p:nvSpPr>
        <p:spPr>
          <a:xfrm>
            <a:off x="1066475" y="1063375"/>
            <a:ext cx="717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Helvetica Neue"/>
                <a:ea typeface="Helvetica Neue"/>
                <a:cs typeface="Helvetica Neue"/>
                <a:sym typeface="Helvetica Neue"/>
              </a:rPr>
              <a:t>XGBoost con 10 variables más influyentes → El resultado &lt; resultado previo.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63" name="Google Shape;163;g13709fa1b3f_0_14"/>
          <p:cNvGraphicFramePr/>
          <p:nvPr/>
        </p:nvGraphicFramePr>
        <p:xfrm>
          <a:off x="2032938" y="1933675"/>
          <a:ext cx="5237350" cy="2114480"/>
        </p:xfrm>
        <a:graphic>
          <a:graphicData uri="http://schemas.openxmlformats.org/drawingml/2006/table">
            <a:tbl>
              <a:tblPr>
                <a:noFill/>
                <a:tableStyleId>{0847038F-0DCC-4444-ACFE-E0F9C0EBF8E0}</a:tableStyleId>
              </a:tblPr>
              <a:tblGrid>
                <a:gridCol w="112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XGBoost - RESULTADO</a:t>
                      </a:r>
                      <a:endParaRPr sz="12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97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TODAS LAS VARIABLES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 VARIABLES MÁS INFLUYENTES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ACCURACY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5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0.9606</a:t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0.8170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" name="Google Shape;164;g13709fa1b3f_0_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pic>
        <p:nvPicPr>
          <p:cNvPr id="165" name="Google Shape;165;g13709fa1b3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175" y="2469138"/>
            <a:ext cx="759300" cy="205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50775b485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41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sz="2900" b="1"/>
              <a:t>Conclusiones y futuros trabajos</a:t>
            </a:r>
            <a:endParaRPr b="1"/>
          </a:p>
        </p:txBody>
      </p:sp>
      <p:sp>
        <p:nvSpPr>
          <p:cNvPr id="171" name="Google Shape;171;g1450775b485_0_0"/>
          <p:cNvSpPr txBox="1"/>
          <p:nvPr/>
        </p:nvSpPr>
        <p:spPr>
          <a:xfrm>
            <a:off x="470975" y="1115450"/>
            <a:ext cx="7710300" cy="347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Conclusión:</a:t>
            </a: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El mejor modelo de nuestro análisis fue el </a:t>
            </a:r>
            <a:r>
              <a:rPr lang="es-ES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XGBoost</a:t>
            </a:r>
            <a:r>
              <a:rPr lang="es-E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 el que obtuvimos los mejores resultados para </a:t>
            </a:r>
            <a:r>
              <a:rPr lang="es-ES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accuracy</a:t>
            </a: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f1-score, </a:t>
            </a:r>
            <a:r>
              <a:rPr lang="es-ES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recall</a:t>
            </a: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etc.</a:t>
            </a: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Vemos que: las clases en las que se viaja, los retrasos en los vuelos (tanto de partida como de llegada) y los servicios en vuelo, son las variables que más afectan a nuestra variable de satisfacción.</a:t>
            </a: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Según lo analizado mediante el </a:t>
            </a:r>
            <a:r>
              <a:rPr lang="es-E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EDA</a:t>
            </a: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podemos decir que los clientes </a:t>
            </a:r>
            <a:r>
              <a:rPr lang="es-E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primerizos</a:t>
            </a: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tienen mayores “expectativas” y, por lo tanto, es menos probable que estén </a:t>
            </a:r>
            <a:r>
              <a:rPr lang="es-E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satisfechos</a:t>
            </a: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otro lado, </a:t>
            </a:r>
            <a:r>
              <a:rPr lang="es-E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capturar la satisfacción del cliente primerizo es importante</a:t>
            </a: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ya que esto garantiza una mayor probabilidad de que regresen a la aerolínea para viajar.</a:t>
            </a: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2" name="Google Shape;172;g1450775b48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475" y="3470425"/>
            <a:ext cx="1486800" cy="14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450775b485_0_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50775b485_0_10"/>
          <p:cNvSpPr txBox="1"/>
          <p:nvPr/>
        </p:nvSpPr>
        <p:spPr>
          <a:xfrm>
            <a:off x="470975" y="1115450"/>
            <a:ext cx="83613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 futuros trabajos proponemos:</a:t>
            </a:r>
            <a:endParaRPr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Mejoras en las encuestas:</a:t>
            </a: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Considerar agregar otras variables para que el modelo sea más preciso.</a:t>
            </a: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Usando modelo de ML, podemos explorar los factores importantes que conducen a la satisfacción en los clientes primerizos.</a:t>
            </a: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Trabajar los hiper parámetros del </a:t>
            </a:r>
            <a:r>
              <a:rPr lang="es-ES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</a:t>
            </a: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Forest (y otros modelos) con </a:t>
            </a:r>
            <a:r>
              <a:rPr lang="es-ES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GridSearch</a:t>
            </a: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 ver si logramos obtener mejor precisión con:</a:t>
            </a: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- </a:t>
            </a:r>
            <a:r>
              <a:rPr lang="es-ES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n_estimators</a:t>
            </a: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- </a:t>
            </a:r>
            <a:r>
              <a:rPr lang="es-ES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max_depth</a:t>
            </a: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- </a:t>
            </a:r>
            <a:r>
              <a:rPr lang="es-ES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max_features</a:t>
            </a: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- etc.</a:t>
            </a: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9" name="Google Shape;179;g1450775b48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437" y="4122825"/>
            <a:ext cx="1015113" cy="10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450775b485_0_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41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sz="2900" b="1"/>
              <a:t>Conclusiones y futuros trabajos</a:t>
            </a:r>
            <a:endParaRPr b="1"/>
          </a:p>
        </p:txBody>
      </p:sp>
      <p:sp>
        <p:nvSpPr>
          <p:cNvPr id="181" name="Google Shape;181;g1450775b485_0_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32347c8c6_0_382"/>
          <p:cNvSpPr txBox="1"/>
          <p:nvPr/>
        </p:nvSpPr>
        <p:spPr>
          <a:xfrm>
            <a:off x="1589250" y="4533986"/>
            <a:ext cx="59655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DATA SCIENCE - PROYECTO FINAL</a:t>
            </a:r>
            <a:endParaRPr sz="3000" i="1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7" name="Google Shape;187;g1432347c8c6_0_382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g1432347c8c6_0_382"/>
          <p:cNvSpPr txBox="1"/>
          <p:nvPr/>
        </p:nvSpPr>
        <p:spPr>
          <a:xfrm>
            <a:off x="835500" y="1863750"/>
            <a:ext cx="7473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80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¡MUCHAS</a:t>
            </a:r>
            <a:r>
              <a:rPr lang="es-ES" sz="8000" b="1" i="1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ES" sz="80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GRACIAS!</a:t>
            </a:r>
            <a:endParaRPr sz="8000" b="1"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body" idx="2"/>
          </p:nvPr>
        </p:nvSpPr>
        <p:spPr>
          <a:xfrm>
            <a:off x="4939500" y="14484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ES" sz="2000">
                <a:solidFill>
                  <a:schemeClr val="dk1"/>
                </a:solidFill>
              </a:rPr>
              <a:t>Javier Aguilar Pretto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ES" sz="2000">
                <a:solidFill>
                  <a:schemeClr val="dk1"/>
                </a:solidFill>
              </a:rPr>
              <a:t>Jacinta Vayo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ES" sz="2000">
                <a:solidFill>
                  <a:schemeClr val="dk1"/>
                </a:solidFill>
              </a:rPr>
              <a:t>Juan Pablo Laporte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ES" sz="2000">
                <a:solidFill>
                  <a:schemeClr val="dk1"/>
                </a:solidFill>
              </a:rPr>
              <a:t>Jean Sarkissian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ES" sz="2000">
                <a:solidFill>
                  <a:schemeClr val="dk1"/>
                </a:solidFill>
              </a:rPr>
              <a:t>Juan Cruz Lercari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4368" y="51457"/>
            <a:ext cx="1170360" cy="53502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4840175" y="126375"/>
            <a:ext cx="2880000" cy="10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ES" sz="291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Equipo de trabajo: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265500" y="126375"/>
            <a:ext cx="40452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ES" sz="2910" b="1"/>
              <a:t>Consultora:</a:t>
            </a:r>
            <a:endParaRPr sz="291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ES" sz="2910" b="1"/>
              <a:t>“ARG Airlines”</a:t>
            </a:r>
            <a:endParaRPr sz="2910" b="1"/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4">
            <a:alphaModFix/>
          </a:blip>
          <a:srcRect l="29971" t="26303" r="39364" b="42572"/>
          <a:stretch/>
        </p:blipFill>
        <p:spPr>
          <a:xfrm>
            <a:off x="494100" y="1358850"/>
            <a:ext cx="1269900" cy="1289100"/>
          </a:xfrm>
          <a:prstGeom prst="ellipse">
            <a:avLst/>
          </a:prstGeom>
          <a:noFill/>
          <a:ln w="1143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4" name="Google Shape;74;p2"/>
          <p:cNvPicPr preferRelativeResize="0"/>
          <p:nvPr/>
        </p:nvPicPr>
        <p:blipFill rotWithShape="1">
          <a:blip r:embed="rId5">
            <a:alphaModFix/>
          </a:blip>
          <a:srcRect t="17399" r="58200" b="31139"/>
          <a:stretch/>
        </p:blipFill>
        <p:spPr>
          <a:xfrm>
            <a:off x="599350" y="3260575"/>
            <a:ext cx="1170300" cy="1440900"/>
          </a:xfrm>
          <a:prstGeom prst="ellipse">
            <a:avLst/>
          </a:prstGeom>
          <a:noFill/>
          <a:ln w="1143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" name="Google Shape;75;p2"/>
          <p:cNvPicPr preferRelativeResize="0"/>
          <p:nvPr/>
        </p:nvPicPr>
        <p:blipFill rotWithShape="1">
          <a:blip r:embed="rId6">
            <a:alphaModFix/>
          </a:blip>
          <a:srcRect l="11217" t="36334" r="36391" b="13109"/>
          <a:stretch/>
        </p:blipFill>
        <p:spPr>
          <a:xfrm>
            <a:off x="2602500" y="1390500"/>
            <a:ext cx="1269900" cy="1225800"/>
          </a:xfrm>
          <a:prstGeom prst="ellipse">
            <a:avLst/>
          </a:prstGeom>
          <a:noFill/>
          <a:ln w="1143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6" name="Google Shape;76;p2"/>
          <p:cNvPicPr preferRelativeResize="0"/>
          <p:nvPr/>
        </p:nvPicPr>
        <p:blipFill rotWithShape="1">
          <a:blip r:embed="rId7">
            <a:alphaModFix/>
          </a:blip>
          <a:srcRect l="32545" t="31480" r="31211" b="30619"/>
          <a:stretch/>
        </p:blipFill>
        <p:spPr>
          <a:xfrm>
            <a:off x="2551475" y="3260575"/>
            <a:ext cx="1377600" cy="1440900"/>
          </a:xfrm>
          <a:prstGeom prst="ellipse">
            <a:avLst/>
          </a:prstGeom>
          <a:noFill/>
          <a:ln w="1143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 b="1">
                <a:latin typeface="Helvetica Neue"/>
                <a:ea typeface="Helvetica Neue"/>
                <a:cs typeface="Helvetica Neue"/>
                <a:sym typeface="Helvetica Neue"/>
              </a:rPr>
              <a:t>Descripción y conte</a:t>
            </a:r>
            <a:r>
              <a:rPr lang="es-ES" sz="2900" b="1"/>
              <a:t>xto</a:t>
            </a:r>
            <a:r>
              <a:rPr lang="es-ES" sz="2900" b="1">
                <a:latin typeface="Helvetica Neue"/>
                <a:ea typeface="Helvetica Neue"/>
                <a:cs typeface="Helvetica Neue"/>
                <a:sym typeface="Helvetica Neue"/>
              </a:rPr>
              <a:t> del proyecto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38500" cy="26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solidFill>
                  <a:schemeClr val="dk1"/>
                </a:solidFill>
              </a:rPr>
              <a:t>Una</a:t>
            </a: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empresa aérea contrató el servicio de consultoría para analizar la satisfacción de sus clientes.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solidFill>
                  <a:schemeClr val="dk1"/>
                </a:solidFill>
              </a:rPr>
              <a:t>S</a:t>
            </a: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desarroll</a:t>
            </a:r>
            <a:r>
              <a:rPr lang="es-ES">
                <a:solidFill>
                  <a:schemeClr val="dk1"/>
                </a:solidFill>
              </a:rPr>
              <a:t>aron y llevaron a cabo una serie de e</a:t>
            </a: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ncuestas aleatorias a clientes que realizaron diferentes vuelos.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encuesta cuenta con información del cliente, del vuelo, y valoración</a:t>
            </a:r>
            <a:r>
              <a:rPr lang="es-ES">
                <a:solidFill>
                  <a:schemeClr val="dk1"/>
                </a:solidFill>
              </a:rPr>
              <a:t> (</a:t>
            </a: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escala del 1 a 5</a:t>
            </a:r>
            <a:r>
              <a:rPr lang="es-ES">
                <a:solidFill>
                  <a:schemeClr val="dk1"/>
                </a:solidFill>
              </a:rPr>
              <a:t>)</a:t>
            </a: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s-ES">
                <a:solidFill>
                  <a:schemeClr val="dk1"/>
                </a:solidFill>
              </a:rPr>
              <a:t>diferentes servicios</a:t>
            </a: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b="1">
                <a:solidFill>
                  <a:schemeClr val="dk1"/>
                </a:solidFill>
                <a:highlight>
                  <a:srgbClr val="FFFF00"/>
                </a:highlight>
              </a:rPr>
              <a:t>Objetivo:</a:t>
            </a:r>
            <a:r>
              <a:rPr lang="es-ES">
                <a:solidFill>
                  <a:schemeClr val="dk1"/>
                </a:solidFill>
              </a:rPr>
              <a:t> Construir un modelo de clasificación que permita </a:t>
            </a:r>
            <a:r>
              <a:rPr lang="es-ES" b="1">
                <a:solidFill>
                  <a:schemeClr val="dk1"/>
                </a:solidFill>
              </a:rPr>
              <a:t>predecir si el cliente estará satisfecho</a:t>
            </a: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no con el servicio general brindado</a:t>
            </a:r>
            <a:r>
              <a:rPr lang="es-ES">
                <a:solidFill>
                  <a:schemeClr val="dk1"/>
                </a:solidFill>
              </a:rPr>
              <a:t> por la aerolínea, </a:t>
            </a:r>
            <a:r>
              <a:rPr lang="es-ES" b="1">
                <a:solidFill>
                  <a:schemeClr val="dk1"/>
                </a:solidFill>
              </a:rPr>
              <a:t>y definir cuáles son las variables más influyentes.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84" name="Google Shape;8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450" y="4000475"/>
            <a:ext cx="1080175" cy="10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2900" b="1"/>
              <a:t>Características del dataset</a:t>
            </a:r>
            <a:endParaRPr sz="2900" b="1"/>
          </a:p>
        </p:txBody>
      </p:sp>
      <p:sp>
        <p:nvSpPr>
          <p:cNvPr id="91" name="Google Shape;91;p4"/>
          <p:cNvSpPr/>
          <p:nvPr/>
        </p:nvSpPr>
        <p:spPr>
          <a:xfrm>
            <a:off x="-125" y="4846600"/>
            <a:ext cx="9144000" cy="321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 Kaggle: </a:t>
            </a:r>
            <a:r>
              <a:rPr lang="es-ES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https://www.kaggle.com/datasets/mysarahmadbhat/airline-passenger-satisfaction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p4"/>
          <p:cNvGraphicFramePr/>
          <p:nvPr/>
        </p:nvGraphicFramePr>
        <p:xfrm>
          <a:off x="2907063" y="120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{0847038F-0DCC-4444-ACFE-E0F9C0EBF8E0}</a:tableStyleId>
              </a:tblPr>
              <a:tblGrid>
                <a:gridCol w="171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Datos del Cliente ( 6 )</a:t>
                      </a:r>
                      <a:endParaRPr sz="1200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28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ID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Género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Edad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Tipo de Cliente 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Tipo de vuelo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Satisfacción</a:t>
                      </a:r>
                      <a:endParaRPr sz="1200" b="1">
                        <a:highlight>
                          <a:srgbClr val="FFFF00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3" name="Google Shape;93;p4"/>
          <p:cNvGraphicFramePr/>
          <p:nvPr/>
        </p:nvGraphicFramePr>
        <p:xfrm>
          <a:off x="4844413" y="120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{0847038F-0DCC-4444-ACFE-E0F9C0EBF8E0}</a:tableStyleId>
              </a:tblPr>
              <a:tblGrid>
                <a:gridCol w="20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Atributos del servicio ( 15 )</a:t>
                      </a:r>
                      <a:endParaRPr sz="1200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28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Hora de partida / llegada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Online Booking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Check-in service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Online boarding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Gate location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On-board service</a:t>
                      </a:r>
                      <a:endParaRPr sz="1200">
                        <a:highlight>
                          <a:srgbClr val="FFFF00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Confort del asiento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Limpieza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Comida y bebida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Etc.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4" name="Google Shape;94;p4"/>
          <p:cNvGraphicFramePr/>
          <p:nvPr/>
        </p:nvGraphicFramePr>
        <p:xfrm>
          <a:off x="7162263" y="120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{0847038F-0DCC-4444-ACFE-E0F9C0EBF8E0}</a:tableStyleId>
              </a:tblPr>
              <a:tblGrid>
                <a:gridCol w="171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Datos del Vuelo ( 4 )</a:t>
                      </a:r>
                      <a:endParaRPr sz="1200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28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Clase de asiento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Distancia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Delay en la partida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Delay en el arribo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5" name="Google Shape;95;p4"/>
          <p:cNvSpPr txBox="1"/>
          <p:nvPr/>
        </p:nvSpPr>
        <p:spPr>
          <a:xfrm>
            <a:off x="176150" y="1174325"/>
            <a:ext cx="26187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Helvetica Neue"/>
                <a:ea typeface="Helvetica Neue"/>
                <a:cs typeface="Helvetica Neue"/>
                <a:sym typeface="Helvetica Neue"/>
              </a:rPr>
              <a:t>Mostramos algunos ejemplos de los atributos del dataset.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Helvetica Neue"/>
                <a:ea typeface="Helvetica Neue"/>
                <a:cs typeface="Helvetica Neue"/>
                <a:sym typeface="Helvetica Neue"/>
              </a:rPr>
              <a:t>Contamos con variables numéricas y categóricas, que fueron convertidas a variables de tipo “dummies”.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6" name="Google Shape;9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440325"/>
            <a:ext cx="1158625" cy="11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sz="2900" b="1"/>
              <a:t>Preguntas y principales análisis</a:t>
            </a:r>
            <a:endParaRPr sz="2900" b="1"/>
          </a:p>
        </p:txBody>
      </p:sp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457200" y="1145450"/>
            <a:ext cx="8229600" cy="114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-ES" sz="1400">
                <a:solidFill>
                  <a:schemeClr val="dk1"/>
                </a:solidFill>
              </a:rPr>
              <a:t>¿Incide el </a:t>
            </a:r>
            <a:r>
              <a:rPr lang="es-ES" sz="1400" b="1">
                <a:solidFill>
                  <a:schemeClr val="dk1"/>
                </a:solidFill>
              </a:rPr>
              <a:t>género </a:t>
            </a:r>
            <a:r>
              <a:rPr lang="es-ES" sz="1400">
                <a:solidFill>
                  <a:schemeClr val="dk1"/>
                </a:solidFill>
              </a:rPr>
              <a:t>en la satisfacción del pasajero?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-ES" sz="1400">
                <a:solidFill>
                  <a:schemeClr val="dk1"/>
                </a:solidFill>
              </a:rPr>
              <a:t>¿Es la </a:t>
            </a:r>
            <a:r>
              <a:rPr lang="es-ES" sz="1400" b="1">
                <a:solidFill>
                  <a:schemeClr val="dk1"/>
                </a:solidFill>
              </a:rPr>
              <a:t>edad </a:t>
            </a:r>
            <a:r>
              <a:rPr lang="es-ES" sz="1400">
                <a:solidFill>
                  <a:schemeClr val="dk1"/>
                </a:solidFill>
              </a:rPr>
              <a:t>un factor relevante? ¿Y la </a:t>
            </a:r>
            <a:r>
              <a:rPr lang="es-ES" sz="1400" b="1">
                <a:solidFill>
                  <a:schemeClr val="dk1"/>
                </a:solidFill>
              </a:rPr>
              <a:t>clase del asiento</a:t>
            </a:r>
            <a:r>
              <a:rPr lang="es-ES" sz="1400">
                <a:solidFill>
                  <a:schemeClr val="dk1"/>
                </a:solidFill>
              </a:rPr>
              <a:t>? ¿O la </a:t>
            </a:r>
            <a:r>
              <a:rPr lang="es-ES" sz="1400" b="1">
                <a:solidFill>
                  <a:schemeClr val="dk1"/>
                </a:solidFill>
              </a:rPr>
              <a:t>distancia del vuelo</a:t>
            </a:r>
            <a:r>
              <a:rPr lang="es-ES" sz="1400">
                <a:solidFill>
                  <a:schemeClr val="dk1"/>
                </a:solidFill>
              </a:rPr>
              <a:t>?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-ES" sz="1400">
                <a:solidFill>
                  <a:schemeClr val="dk1"/>
                </a:solidFill>
              </a:rPr>
              <a:t>¿Cuánto impacta el </a:t>
            </a:r>
            <a:r>
              <a:rPr lang="es-ES" sz="1400" b="1">
                <a:solidFill>
                  <a:schemeClr val="dk1"/>
                </a:solidFill>
              </a:rPr>
              <a:t>delay</a:t>
            </a:r>
            <a:r>
              <a:rPr lang="es-ES" sz="1400">
                <a:solidFill>
                  <a:schemeClr val="dk1"/>
                </a:solidFill>
              </a:rPr>
              <a:t>, en la partida o arribo, en la satisfacción del cliente?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-ES" sz="1400">
                <a:solidFill>
                  <a:schemeClr val="dk1"/>
                </a:solidFill>
              </a:rPr>
              <a:t>Los </a:t>
            </a:r>
            <a:r>
              <a:rPr lang="es-ES" sz="1400" b="1">
                <a:solidFill>
                  <a:schemeClr val="dk1"/>
                </a:solidFill>
              </a:rPr>
              <a:t>servicios de espera y a bordo</a:t>
            </a:r>
            <a:r>
              <a:rPr lang="es-ES" sz="1400">
                <a:solidFill>
                  <a:schemeClr val="dk1"/>
                </a:solidFill>
              </a:rPr>
              <a:t> son relevantes para determinar sí un cliente estará satisfecho o no?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3667775" y="3504175"/>
            <a:ext cx="677100" cy="29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 txBox="1"/>
          <p:nvPr/>
        </p:nvSpPr>
        <p:spPr>
          <a:xfrm>
            <a:off x="504175" y="2567875"/>
            <a:ext cx="2983500" cy="21240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latin typeface="Helvetica Neue"/>
                <a:ea typeface="Helvetica Neue"/>
                <a:cs typeface="Helvetica Neue"/>
                <a:sym typeface="Helvetica Neue"/>
              </a:rPr>
              <a:t>Preparación de los datos (Data Wrangling)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Analizamos el dataset para conocer…</a:t>
            </a:r>
            <a:b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-"/>
            </a:pP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Cantidad de registros.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-"/>
            </a:pP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datos y estructura.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-"/>
            </a:pP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Valores faltantes / NaN / etc.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4572000" y="2567875"/>
            <a:ext cx="4114800" cy="21240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Primer análisis exploratorio - descriptivo: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103.904 </a:t>
            </a:r>
            <a:r>
              <a:rPr lang="es-ES" b="1">
                <a:latin typeface="Helvetica Neue"/>
                <a:ea typeface="Helvetica Neue"/>
                <a:cs typeface="Helvetica Neue"/>
                <a:sym typeface="Helvetica Neue"/>
              </a:rPr>
              <a:t>observaciones</a:t>
            </a:r>
            <a:r>
              <a:rPr lang="es-E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25 variables.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-"/>
            </a:pP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Obtenemos los ppales estadísticas.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categóricas (5)</a:t>
            </a:r>
            <a:r>
              <a:rPr lang="es-E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Hay </a:t>
            </a:r>
            <a:r>
              <a:rPr lang="es-E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</a:t>
            </a: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310 Valores Faltantes </a:t>
            </a:r>
            <a:r>
              <a:rPr lang="es-E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(*)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-"/>
            </a:pP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Hay sospechas altas que el delay (</a:t>
            </a:r>
            <a:r>
              <a:rPr lang="es-E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Arrival y Departure</a:t>
            </a:r>
            <a:r>
              <a:rPr lang="es-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afecta a la satisfacción del usuario.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457200" y="4758600"/>
            <a:ext cx="8073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>
                <a:latin typeface="Helvetica Neue"/>
                <a:ea typeface="Helvetica Neue"/>
                <a:cs typeface="Helvetica Neue"/>
                <a:sym typeface="Helvetica Neue"/>
              </a:rPr>
              <a:t>(*) </a:t>
            </a:r>
            <a:r>
              <a:rPr lang="es-ES" sz="1300">
                <a:latin typeface="Helvetica Neue"/>
                <a:ea typeface="Helvetica Neue"/>
                <a:cs typeface="Helvetica Neue"/>
                <a:sym typeface="Helvetica Neue"/>
              </a:rPr>
              <a:t>Los </a:t>
            </a:r>
            <a:r>
              <a:rPr lang="es-ES" sz="1300" b="1">
                <a:latin typeface="Helvetica Neue"/>
                <a:ea typeface="Helvetica Neue"/>
                <a:cs typeface="Helvetica Neue"/>
                <a:sym typeface="Helvetica Neue"/>
              </a:rPr>
              <a:t>NaN</a:t>
            </a:r>
            <a:r>
              <a:rPr lang="es-ES" sz="1300">
                <a:latin typeface="Helvetica Neue"/>
                <a:ea typeface="Helvetica Neue"/>
                <a:cs typeface="Helvetica Neue"/>
                <a:sym typeface="Helvetica Neue"/>
              </a:rPr>
              <a:t> se encontraban en </a:t>
            </a:r>
            <a:r>
              <a:rPr lang="es-ES" sz="1300" b="1">
                <a:latin typeface="Helvetica Neue"/>
                <a:ea typeface="Helvetica Neue"/>
                <a:cs typeface="Helvetica Neue"/>
                <a:sym typeface="Helvetica Neue"/>
              </a:rPr>
              <a:t>Arrival Delay. </a:t>
            </a:r>
            <a:r>
              <a:rPr lang="es-ES" sz="1300">
                <a:latin typeface="Helvetica Neue"/>
                <a:ea typeface="Helvetica Neue"/>
                <a:cs typeface="Helvetica Neue"/>
                <a:sym typeface="Helvetica Neue"/>
              </a:rPr>
              <a:t>Reemplazamos los </a:t>
            </a:r>
            <a:r>
              <a:rPr lang="es-ES" sz="1300" b="1">
                <a:latin typeface="Helvetica Neue"/>
                <a:ea typeface="Helvetica Neue"/>
                <a:cs typeface="Helvetica Neue"/>
                <a:sym typeface="Helvetica Neue"/>
              </a:rPr>
              <a:t>NaN</a:t>
            </a:r>
            <a:r>
              <a:rPr lang="es-ES" sz="1300">
                <a:latin typeface="Helvetica Neue"/>
                <a:ea typeface="Helvetica Neue"/>
                <a:cs typeface="Helvetica Neue"/>
                <a:sym typeface="Helvetica Neue"/>
              </a:rPr>
              <a:t> con el promedio.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900" b="1"/>
              <a:t>E.D.A (Exploratory Data Analysis) para conocer los datos</a:t>
            </a:r>
            <a:endParaRPr sz="2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14" name="Google Shape;114;p6"/>
          <p:cNvSpPr txBox="1"/>
          <p:nvPr/>
        </p:nvSpPr>
        <p:spPr>
          <a:xfrm>
            <a:off x="3283500" y="1315225"/>
            <a:ext cx="2577000" cy="83130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s-ES">
                <a:latin typeface="Helvetica Neue"/>
                <a:ea typeface="Helvetica Neue"/>
                <a:cs typeface="Helvetica Neue"/>
                <a:sym typeface="Helvetica Neue"/>
              </a:rPr>
              <a:t>Análisis Univariado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s-ES">
                <a:latin typeface="Helvetica Neue"/>
                <a:ea typeface="Helvetica Neue"/>
                <a:cs typeface="Helvetica Neue"/>
                <a:sym typeface="Helvetica Neue"/>
              </a:rPr>
              <a:t>Análisis Bivariado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s-ES">
                <a:latin typeface="Helvetica Neue"/>
                <a:ea typeface="Helvetica Neue"/>
                <a:cs typeface="Helvetica Neue"/>
                <a:sym typeface="Helvetica Neue"/>
              </a:rPr>
              <a:t>Análisis Multivariado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125" y="1315225"/>
            <a:ext cx="831300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50" y="2981825"/>
            <a:ext cx="3197650" cy="17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7775" y="2981824"/>
            <a:ext cx="5503749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3500" y="2331722"/>
            <a:ext cx="2766650" cy="2811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6350" y="2324700"/>
            <a:ext cx="2766650" cy="28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1724"/>
              <a:buFont typeface="Calibri"/>
              <a:buNone/>
            </a:pPr>
            <a:r>
              <a:rPr lang="es-ES" sz="2900" b="1"/>
              <a:t>Implementación de Algoritmos de Clasificación</a:t>
            </a:r>
            <a:endParaRPr/>
          </a:p>
        </p:txBody>
      </p:sp>
      <p:sp>
        <p:nvSpPr>
          <p:cNvPr id="126" name="Google Shape;126;p9"/>
          <p:cNvSpPr txBox="1"/>
          <p:nvPr/>
        </p:nvSpPr>
        <p:spPr>
          <a:xfrm>
            <a:off x="346500" y="1153425"/>
            <a:ext cx="84510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Helvetica Neue"/>
                <a:ea typeface="Helvetica Neue"/>
                <a:cs typeface="Helvetica Neue"/>
                <a:sym typeface="Helvetica Neue"/>
              </a:rPr>
              <a:t>Consideraciones</a:t>
            </a:r>
            <a:r>
              <a:rPr lang="es-ES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br>
              <a:rPr lang="es-ES"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s-ES">
                <a:latin typeface="Helvetica Neue"/>
                <a:ea typeface="Helvetica Neue"/>
                <a:cs typeface="Helvetica Neue"/>
                <a:sym typeface="Helvetica Neue"/>
              </a:rPr>
              <a:t>Transformación de las variables </a:t>
            </a:r>
            <a:r>
              <a:rPr lang="es-ES" b="1">
                <a:latin typeface="Helvetica Neue"/>
                <a:ea typeface="Helvetica Neue"/>
                <a:cs typeface="Helvetica Neue"/>
                <a:sym typeface="Helvetica Neue"/>
              </a:rPr>
              <a:t>categóricas a “dummies”</a:t>
            </a:r>
            <a:r>
              <a:rPr lang="es-E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s-ES">
                <a:latin typeface="Helvetica Neue"/>
                <a:ea typeface="Helvetica Neue"/>
                <a:cs typeface="Helvetica Neue"/>
                <a:sym typeface="Helvetica Neue"/>
              </a:rPr>
              <a:t>Como es el </a:t>
            </a:r>
            <a:r>
              <a:rPr lang="es-ES" b="1">
                <a:latin typeface="Helvetica Neue"/>
                <a:ea typeface="Helvetica Neue"/>
                <a:cs typeface="Helvetica Neue"/>
                <a:sym typeface="Helvetica Neue"/>
              </a:rPr>
              <a:t>balance </a:t>
            </a:r>
            <a:r>
              <a:rPr lang="es-ES">
                <a:latin typeface="Helvetica Neue"/>
                <a:ea typeface="Helvetica Neue"/>
                <a:cs typeface="Helvetica Neue"/>
                <a:sym typeface="Helvetica Neue"/>
              </a:rPr>
              <a:t>de la variable target.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s-ES">
                <a:latin typeface="Helvetica Neue"/>
                <a:ea typeface="Helvetica Neue"/>
                <a:cs typeface="Helvetica Neue"/>
                <a:sym typeface="Helvetica Neue"/>
              </a:rPr>
              <a:t>Importación de </a:t>
            </a:r>
            <a:r>
              <a:rPr lang="es-ES" b="1">
                <a:latin typeface="Helvetica Neue"/>
                <a:ea typeface="Helvetica Neue"/>
                <a:cs typeface="Helvetica Neue"/>
                <a:sym typeface="Helvetica Neue"/>
              </a:rPr>
              <a:t>librerías </a:t>
            </a:r>
            <a:r>
              <a:rPr lang="es-ES">
                <a:latin typeface="Helvetica Neue"/>
                <a:ea typeface="Helvetica Neue"/>
                <a:cs typeface="Helvetica Neue"/>
                <a:sym typeface="Helvetica Neue"/>
              </a:rPr>
              <a:t>necesarias para crear los modelos, y para poder aplicar </a:t>
            </a:r>
            <a:r>
              <a:rPr lang="es-ES" b="1">
                <a:latin typeface="Helvetica Neue"/>
                <a:ea typeface="Helvetica Neue"/>
                <a:cs typeface="Helvetica Neue"/>
                <a:sym typeface="Helvetica Neue"/>
              </a:rPr>
              <a:t>Accuracy y Matriz de Confusión</a:t>
            </a:r>
            <a:r>
              <a:rPr lang="es-ES">
                <a:latin typeface="Helvetica Neue"/>
                <a:ea typeface="Helvetica Neue"/>
                <a:cs typeface="Helvetica Neue"/>
                <a:sym typeface="Helvetica Neue"/>
              </a:rPr>
              <a:t> para evaluarlos.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pic>
        <p:nvPicPr>
          <p:cNvPr id="128" name="Google Shape;12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338" y="2751875"/>
            <a:ext cx="2593321" cy="2176875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22c13bd97_0_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sz="2900" b="1"/>
              <a:t>Proceso</a:t>
            </a:r>
            <a:r>
              <a:rPr lang="es-ES"/>
              <a:t> </a:t>
            </a:r>
            <a:r>
              <a:rPr lang="es-ES" sz="2900" b="1"/>
              <a:t>aplicado - 1era Instancia</a:t>
            </a:r>
            <a:endParaRPr/>
          </a:p>
        </p:txBody>
      </p:sp>
      <p:sp>
        <p:nvSpPr>
          <p:cNvPr id="134" name="Google Shape;134;g1422c13bd97_0_5"/>
          <p:cNvSpPr txBox="1"/>
          <p:nvPr/>
        </p:nvSpPr>
        <p:spPr>
          <a:xfrm>
            <a:off x="470975" y="1115450"/>
            <a:ext cx="8361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lang="es-ES" sz="1600">
                <a:latin typeface="Helvetica Neue"/>
                <a:ea typeface="Helvetica Neue"/>
                <a:cs typeface="Helvetica Neue"/>
                <a:sym typeface="Helvetica Neue"/>
              </a:rPr>
              <a:t>Definimos la variable target y los atributos (X).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lang="es-ES" sz="1600">
                <a:latin typeface="Helvetica Neue"/>
                <a:ea typeface="Helvetica Neue"/>
                <a:cs typeface="Helvetica Neue"/>
                <a:sym typeface="Helvetica Neue"/>
              </a:rPr>
              <a:t>Dividimos el dataset → Training y Test.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lang="es-ES" sz="1600">
                <a:latin typeface="Helvetica Neue"/>
                <a:ea typeface="Helvetica Neue"/>
                <a:cs typeface="Helvetica Neue"/>
                <a:sym typeface="Helvetica Neue"/>
              </a:rPr>
              <a:t>Estandarizamos los datos para X (tanto Train como Test) → StandardScaler.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lang="es-ES" sz="1600">
                <a:latin typeface="Helvetica Neue"/>
                <a:ea typeface="Helvetica Neue"/>
                <a:cs typeface="Helvetica Neue"/>
                <a:sym typeface="Helvetica Neue"/>
              </a:rPr>
              <a:t>Implementamos la </a:t>
            </a:r>
            <a:r>
              <a:rPr lang="es-ES" sz="1600" b="1">
                <a:latin typeface="Helvetica Neue"/>
                <a:ea typeface="Helvetica Neue"/>
                <a:cs typeface="Helvetica Neue"/>
                <a:sym typeface="Helvetica Neue"/>
              </a:rPr>
              <a:t>Validación Cruzada</a:t>
            </a:r>
            <a:r>
              <a:rPr lang="es-ES" sz="1600">
                <a:latin typeface="Helvetica Neue"/>
                <a:ea typeface="Helvetica Neue"/>
                <a:cs typeface="Helvetica Neue"/>
                <a:sym typeface="Helvetica Neue"/>
              </a:rPr>
              <a:t> para una mejor evaluación → N_splits = 10.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lang="es-ES" sz="1600">
                <a:latin typeface="Helvetica Neue"/>
                <a:ea typeface="Helvetica Neue"/>
                <a:cs typeface="Helvetica Neue"/>
                <a:sym typeface="Helvetica Neue"/>
              </a:rPr>
              <a:t>Modelamos los diferentes algoritmos de ML, y obtenemos el </a:t>
            </a:r>
            <a:r>
              <a:rPr lang="es-ES" sz="1600" b="1">
                <a:latin typeface="Helvetica Neue"/>
                <a:ea typeface="Helvetica Neue"/>
                <a:cs typeface="Helvetica Neue"/>
                <a:sym typeface="Helvetica Neue"/>
              </a:rPr>
              <a:t>Accuracy</a:t>
            </a:r>
            <a:r>
              <a:rPr lang="es-ES" sz="1600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5" name="Google Shape;135;g1422c13bd9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850" y="3098438"/>
            <a:ext cx="1315475" cy="13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422c13bd9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675" y="3098438"/>
            <a:ext cx="1315475" cy="13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422c13bd97_0_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pic>
        <p:nvPicPr>
          <p:cNvPr id="138" name="Google Shape;138;g1422c13bd97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825" y="2583524"/>
            <a:ext cx="3461576" cy="2460625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709fa1b3f_0_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sz="2900" b="1" dirty="0"/>
              <a:t>Proceso</a:t>
            </a:r>
            <a:r>
              <a:rPr lang="es-ES" dirty="0"/>
              <a:t> </a:t>
            </a:r>
            <a:r>
              <a:rPr lang="es-ES" sz="2900" b="1" dirty="0"/>
              <a:t>aplicado - 2da Instancia</a:t>
            </a:r>
            <a:endParaRPr dirty="0"/>
          </a:p>
        </p:txBody>
      </p:sp>
      <p:sp>
        <p:nvSpPr>
          <p:cNvPr id="144" name="Google Shape;144;g13709fa1b3f_0_2"/>
          <p:cNvSpPr txBox="1"/>
          <p:nvPr/>
        </p:nvSpPr>
        <p:spPr>
          <a:xfrm>
            <a:off x="470975" y="1115450"/>
            <a:ext cx="83613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Helvetica Neue"/>
                <a:ea typeface="Helvetica Neue"/>
                <a:cs typeface="Helvetica Neue"/>
                <a:sym typeface="Helvetica Neue"/>
              </a:rPr>
              <a:t>Calculamos el </a:t>
            </a:r>
            <a:r>
              <a:rPr lang="es-ES" sz="1600"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ES" sz="1600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Accuracy, Matriz de Confusión, Recall y F1-score</a:t>
            </a:r>
            <a:r>
              <a:rPr lang="es-ES" sz="1600"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ES" sz="1600">
                <a:latin typeface="Helvetica Neue"/>
                <a:ea typeface="Helvetica Neue"/>
                <a:cs typeface="Helvetica Neue"/>
                <a:sym typeface="Helvetica Neue"/>
              </a:rPr>
              <a:t> para cada uno de los modelos para poder determinar cuál es el mejor para nuestro problema.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CONCLUSIONES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-"/>
            </a:pPr>
            <a:r>
              <a:rPr lang="es-ES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modelo que </a:t>
            </a:r>
            <a:r>
              <a:rPr lang="es-ES" sz="16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mejor puntaje</a:t>
            </a:r>
            <a:r>
              <a:rPr lang="es-ES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tiene tanto en Accuracy(</a:t>
            </a:r>
            <a:r>
              <a:rPr lang="es-ES" sz="16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0.96</a:t>
            </a:r>
            <a:r>
              <a:rPr lang="es-ES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), Recall(</a:t>
            </a:r>
            <a:r>
              <a:rPr lang="es-ES" sz="16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0.98</a:t>
            </a:r>
            <a:r>
              <a:rPr lang="es-ES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), como en F1-Score(</a:t>
            </a:r>
            <a:r>
              <a:rPr lang="es-ES" sz="16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0.97</a:t>
            </a:r>
            <a:r>
              <a:rPr lang="es-ES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 es el Modelo de </a:t>
            </a:r>
            <a:r>
              <a:rPr lang="es-ES" sz="1600" b="1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XGBoost</a:t>
            </a:r>
            <a:r>
              <a:rPr lang="es-ES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b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Por lo tanto tomaremos ese modelo para poder predecir las variables que más afectan a nuestro target Satifacción.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5" name="Google Shape;145;g13709fa1b3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25" y="3605500"/>
            <a:ext cx="1179200" cy="12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3709fa1b3f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525" y="3568770"/>
            <a:ext cx="1277925" cy="1322005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7" name="Google Shape;147;g13709fa1b3f_0_2"/>
          <p:cNvSpPr/>
          <p:nvPr/>
        </p:nvSpPr>
        <p:spPr>
          <a:xfrm>
            <a:off x="3619050" y="4090275"/>
            <a:ext cx="3606600" cy="279000"/>
          </a:xfrm>
          <a:prstGeom prst="rightArrow">
            <a:avLst>
              <a:gd name="adj1" fmla="val 50000"/>
              <a:gd name="adj2" fmla="val 13325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3709fa1b3f_0_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Microsoft Office PowerPoint</Application>
  <PresentationFormat>On-screen Show (16:9)</PresentationFormat>
  <Paragraphs>142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Lato</vt:lpstr>
      <vt:lpstr>Helvetica Neue</vt:lpstr>
      <vt:lpstr>Arial</vt:lpstr>
      <vt:lpstr>Calibri</vt:lpstr>
      <vt:lpstr>Anton</vt:lpstr>
      <vt:lpstr>Simple Light</vt:lpstr>
      <vt:lpstr>PowerPoint Presentation</vt:lpstr>
      <vt:lpstr>Consultora: “ARG Airlines”</vt:lpstr>
      <vt:lpstr>Descripción y contexto del proyecto</vt:lpstr>
      <vt:lpstr>Características del dataset</vt:lpstr>
      <vt:lpstr>Preguntas y principales análisis</vt:lpstr>
      <vt:lpstr>E.D.A (Exploratory Data Analysis) para conocer los datos </vt:lpstr>
      <vt:lpstr>Implementación de Algoritmos de Clasificación</vt:lpstr>
      <vt:lpstr>Proceso aplicado - 1era Instancia</vt:lpstr>
      <vt:lpstr>Proceso aplicado - 2da Instancia</vt:lpstr>
      <vt:lpstr>Ranking de las variables que más influyen en nuestra variable target</vt:lpstr>
      <vt:lpstr>Proceso aplicado - 3era Instancia</vt:lpstr>
      <vt:lpstr>Conclusiones y futuros trabajos</vt:lpstr>
      <vt:lpstr>Conclusiones y futuros trabajos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Laporte</dc:creator>
  <cp:lastModifiedBy>Jacinta Vayo</cp:lastModifiedBy>
  <cp:revision>1</cp:revision>
  <dcterms:created xsi:type="dcterms:W3CDTF">2022-06-23T23:32:28Z</dcterms:created>
  <dcterms:modified xsi:type="dcterms:W3CDTF">2022-09-13T19:10:43Z</dcterms:modified>
</cp:coreProperties>
</file>